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412" r:id="rId5"/>
    <p:sldId id="347" r:id="rId6"/>
    <p:sldId id="348" r:id="rId7"/>
    <p:sldId id="349" r:id="rId8"/>
    <p:sldId id="350" r:id="rId9"/>
    <p:sldId id="351" r:id="rId10"/>
    <p:sldId id="354" r:id="rId11"/>
    <p:sldId id="482" r:id="rId12"/>
    <p:sldId id="356" r:id="rId13"/>
    <p:sldId id="389" r:id="rId14"/>
    <p:sldId id="448" r:id="rId15"/>
    <p:sldId id="358" r:id="rId16"/>
    <p:sldId id="457" r:id="rId17"/>
    <p:sldId id="459" r:id="rId18"/>
    <p:sldId id="375" r:id="rId19"/>
    <p:sldId id="390" r:id="rId20"/>
    <p:sldId id="480" r:id="rId21"/>
    <p:sldId id="481" r:id="rId22"/>
    <p:sldId id="392" r:id="rId23"/>
    <p:sldId id="362" r:id="rId24"/>
    <p:sldId id="366" r:id="rId25"/>
    <p:sldId id="367" r:id="rId26"/>
    <p:sldId id="368"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7" autoAdjust="0"/>
    <p:restoredTop sz="65054" autoAdjust="0"/>
  </p:normalViewPr>
  <p:slideViewPr>
    <p:cSldViewPr>
      <p:cViewPr>
        <p:scale>
          <a:sx n="66" d="100"/>
          <a:sy n="66" d="100"/>
        </p:scale>
        <p:origin x="-18" y="10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90"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1440" tIns="45720" rIns="91440" bIns="45720" rtlCol="0"/>
          <a:lstStyle>
            <a:lvl1pPr algn="r">
              <a:defRPr sz="1200"/>
            </a:lvl1pPr>
          </a:lstStyle>
          <a:p>
            <a:fld id="{BF20EE7D-874D-49AE-9D2F-94AFBA0AEC09}" type="datetimeFigureOut">
              <a:rPr lang="en-US" smtClean="0"/>
              <a:pPr/>
              <a:t>4/16/2012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1440" tIns="45720" rIns="91440" bIns="45720" rtlCol="0" anchor="b"/>
          <a:lstStyle>
            <a:lvl1pPr algn="r">
              <a:defRPr sz="1200"/>
            </a:lvl1pPr>
          </a:lstStyle>
          <a:p>
            <a:fld id="{74CE4908-58E7-4A15-A12B-5BB7A13CD39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respondents may already have an IDCF account; if not, these are the steps they will follow to set up an account.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Access the IDCF system using the link the field economist sent them.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Enter the temporary account number and password; both were included in the emails the field economist sent them.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If the respondent needs their temporary account number and/or password re-sent to them, the field economist is able to do that.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(Field </a:t>
            </a:r>
            <a:r>
              <a:rPr lang="en-US" sz="1200" kern="1200" baseline="0" dirty="0" smtClean="0">
                <a:solidFill>
                  <a:schemeClr val="tx1"/>
                </a:solidFill>
                <a:latin typeface="+mn-lt"/>
                <a:ea typeface="+mn-ea"/>
                <a:cs typeface="+mn-cs"/>
              </a:rPr>
              <a:t>Economists can always go back to DRA and re-send the respondent the emails with the  temporary account number or password. A better option is for the field economist to resend those emails from their Outlook Sent folder, if they haven’t deleted them.)</a:t>
            </a:r>
          </a:p>
          <a:p>
            <a:endParaRPr lang="en-US" dirty="0" smtClean="0"/>
          </a:p>
          <a:p>
            <a:r>
              <a:rPr lang="en-US" sz="900" b="1" baseline="0" dirty="0" smtClean="0"/>
              <a:t>After the account is set up the respondent will only have to enter their account number and password when they access the application; they will need to go thru only 2 screens.</a:t>
            </a:r>
          </a:p>
          <a:p>
            <a:r>
              <a:rPr lang="en-US" baseline="0" dirty="0" smtClean="0"/>
              <a:t>(In the future, after they have set up their account, if the respondent forgets their account number or password they can retrieve either or both using the IDCF help feature or the field economist can have the NCS - </a:t>
            </a:r>
            <a:r>
              <a:rPr lang="en-US" sz="1200" kern="1200" baseline="0" dirty="0" smtClean="0">
                <a:solidFill>
                  <a:schemeClr val="tx1"/>
                </a:solidFill>
                <a:latin typeface="+mn-lt"/>
                <a:ea typeface="+mn-ea"/>
                <a:cs typeface="+mn-cs"/>
              </a:rPr>
              <a:t>CAS Utility administrator do this thru the CAS system.)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CE4908-58E7-4A15-A12B-5BB7A13CD39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look</a:t>
            </a:r>
            <a:r>
              <a:rPr lang="en-US" baseline="0" dirty="0" smtClean="0"/>
              <a:t> at the (short form) wage screen the respondent sees in E-Update and the comments box the respondent will enter any remarks in.</a:t>
            </a:r>
            <a:endParaRPr lang="en-US" dirty="0"/>
          </a:p>
        </p:txBody>
      </p:sp>
      <p:sp>
        <p:nvSpPr>
          <p:cNvPr id="4" name="Slide Number Placeholder 3"/>
          <p:cNvSpPr>
            <a:spLocks noGrp="1"/>
          </p:cNvSpPr>
          <p:nvPr>
            <p:ph type="sldNum" sz="quarter" idx="10"/>
          </p:nvPr>
        </p:nvSpPr>
        <p:spPr/>
        <p:txBody>
          <a:bodyPr/>
          <a:lstStyle/>
          <a:p>
            <a:fld id="{74CE4908-58E7-4A15-A12B-5BB7A13CD391}"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few screens show how the benefits will look to the respondent.  </a:t>
            </a:r>
          </a:p>
          <a:p>
            <a:endParaRPr lang="en-US" dirty="0" smtClean="0"/>
          </a:p>
          <a:p>
            <a:r>
              <a:rPr lang="en-US" dirty="0" smtClean="0"/>
              <a:t>The respondent will be making all changes</a:t>
            </a:r>
            <a:r>
              <a:rPr lang="en-US" baseline="0" dirty="0" smtClean="0"/>
              <a:t> or corrections to the benefit data in the comments boxes.  </a:t>
            </a:r>
            <a:r>
              <a:rPr lang="en-US" dirty="0" smtClean="0"/>
              <a:t> They will not be able to change the actual benefit text</a:t>
            </a:r>
            <a:r>
              <a:rPr lang="en-US" baseline="0" dirty="0" smtClean="0"/>
              <a:t> that the field economist has entered.</a:t>
            </a:r>
            <a:endParaRPr lang="en-US" dirty="0"/>
          </a:p>
        </p:txBody>
      </p:sp>
      <p:sp>
        <p:nvSpPr>
          <p:cNvPr id="4" name="Slide Number Placeholder 3"/>
          <p:cNvSpPr>
            <a:spLocks noGrp="1"/>
          </p:cNvSpPr>
          <p:nvPr>
            <p:ph type="sldNum" sz="quarter" idx="10"/>
          </p:nvPr>
        </p:nvSpPr>
        <p:spPr/>
        <p:txBody>
          <a:bodyPr/>
          <a:lstStyle/>
          <a:p>
            <a:fld id="{D1457F79-A73F-43BC-88A7-A77BD74D2AA5}"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respondent selects the ‘Upload Files’ button this is the window they’ll see. It’s a very easy process to send files; they use ‘Browse’ to select the file t</a:t>
            </a:r>
            <a:r>
              <a:rPr lang="en-US" baseline="0" dirty="0" smtClean="0"/>
              <a:t>hey want to send and hit the ‘Send’ button.</a:t>
            </a:r>
            <a:endParaRPr lang="en-US" dirty="0"/>
          </a:p>
        </p:txBody>
      </p:sp>
      <p:sp>
        <p:nvSpPr>
          <p:cNvPr id="4" name="Slide Number Placeholder 3"/>
          <p:cNvSpPr>
            <a:spLocks noGrp="1"/>
          </p:cNvSpPr>
          <p:nvPr>
            <p:ph type="sldNum" sz="quarter" idx="10"/>
          </p:nvPr>
        </p:nvSpPr>
        <p:spPr/>
        <p:txBody>
          <a:bodyPr/>
          <a:lstStyle/>
          <a:p>
            <a:fld id="{74CE4908-58E7-4A15-A12B-5BB7A13CD391}"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‘browse’ pop up looks like any other; similar to what we see in Outlook or E2 when we want to attach or upload files.  Respondents will select the file they want to send and click ‘Open’.</a:t>
            </a:r>
            <a:endParaRPr lang="en-US" dirty="0"/>
          </a:p>
        </p:txBody>
      </p:sp>
      <p:sp>
        <p:nvSpPr>
          <p:cNvPr id="4" name="Slide Number Placeholder 3"/>
          <p:cNvSpPr>
            <a:spLocks noGrp="1"/>
          </p:cNvSpPr>
          <p:nvPr>
            <p:ph type="sldNum" sz="quarter" idx="10"/>
          </p:nvPr>
        </p:nvSpPr>
        <p:spPr/>
        <p:txBody>
          <a:bodyPr/>
          <a:lstStyle/>
          <a:p>
            <a:fld id="{74CE4908-58E7-4A15-A12B-5BB7A13CD391}"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the respondent selects the file they want to upload the name of the file is shown below the ‘Attached Files’ verbiage/</a:t>
            </a:r>
            <a:endParaRPr lang="en-US" dirty="0"/>
          </a:p>
        </p:txBody>
      </p:sp>
      <p:sp>
        <p:nvSpPr>
          <p:cNvPr id="4" name="Slide Number Placeholder 3"/>
          <p:cNvSpPr>
            <a:spLocks noGrp="1"/>
          </p:cNvSpPr>
          <p:nvPr>
            <p:ph type="sldNum" sz="quarter" idx="10"/>
          </p:nvPr>
        </p:nvSpPr>
        <p:spPr/>
        <p:txBody>
          <a:bodyPr/>
          <a:lstStyle/>
          <a:p>
            <a:fld id="{74CE4908-58E7-4A15-A12B-5BB7A13CD391}"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a:t>
            </a:r>
            <a:r>
              <a:rPr lang="en-US" baseline="0" dirty="0" smtClean="0"/>
              <a:t> respondent selects the “Send Files’ button they will see this alert that lets them know their file is being uploaded.  The upload happens very quickly.</a:t>
            </a:r>
            <a:endParaRPr lang="en-US" dirty="0"/>
          </a:p>
        </p:txBody>
      </p:sp>
      <p:sp>
        <p:nvSpPr>
          <p:cNvPr id="4" name="Slide Number Placeholder 3"/>
          <p:cNvSpPr>
            <a:spLocks noGrp="1"/>
          </p:cNvSpPr>
          <p:nvPr>
            <p:ph type="sldNum" sz="quarter" idx="10"/>
          </p:nvPr>
        </p:nvSpPr>
        <p:spPr/>
        <p:txBody>
          <a:bodyPr/>
          <a:lstStyle/>
          <a:p>
            <a:fld id="{74CE4908-58E7-4A15-A12B-5BB7A13CD391}"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Here’s the confirmation respondents see when the files are submitted successfully; the</a:t>
            </a:r>
            <a:r>
              <a:rPr lang="en-US" sz="1200" kern="1200" baseline="0" dirty="0" smtClean="0">
                <a:solidFill>
                  <a:schemeClr val="tx1"/>
                </a:solidFill>
                <a:latin typeface="+mn-lt"/>
                <a:ea typeface="+mn-ea"/>
                <a:cs typeface="+mn-cs"/>
              </a:rPr>
              <a:t> file names are visible.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Respondents</a:t>
            </a:r>
            <a:r>
              <a:rPr lang="en-US" sz="1200" kern="1200" baseline="0" dirty="0" smtClean="0">
                <a:solidFill>
                  <a:schemeClr val="tx1"/>
                </a:solidFill>
                <a:latin typeface="+mn-lt"/>
                <a:ea typeface="+mn-ea"/>
                <a:cs typeface="+mn-cs"/>
              </a:rPr>
              <a:t> are able to submit data and upload files as often as they like until the collection cycle ends.</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CE4908-58E7-4A15-A12B-5BB7A13CD391}"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Respondents are</a:t>
            </a:r>
            <a:r>
              <a:rPr lang="en-US" baseline="0" dirty="0" smtClean="0"/>
              <a:t> taken to the ‘Thank You’ page when data has been ‘Submitted’.  There are several options on this page and each is explained.  </a:t>
            </a:r>
          </a:p>
          <a:p>
            <a:pPr>
              <a:buFont typeface="Arial" pitchFamily="34" charset="0"/>
              <a:buChar char="•"/>
            </a:pPr>
            <a:r>
              <a:rPr lang="en-US" baseline="0" dirty="0" smtClean="0"/>
              <a:t>they can go back into the application to review or add data without having to log in again</a:t>
            </a:r>
          </a:p>
          <a:p>
            <a:pPr>
              <a:buFont typeface="Arial" charset="0"/>
              <a:buChar char="•"/>
            </a:pPr>
            <a:r>
              <a:rPr lang="en-US" baseline="0" dirty="0" smtClean="0"/>
              <a:t>they can go back to the login page if they wish to work on another survey; they will need to log in again</a:t>
            </a:r>
          </a:p>
          <a:p>
            <a:pPr>
              <a:buFont typeface="Arial" charset="0"/>
              <a:buChar char="•"/>
            </a:pPr>
            <a:r>
              <a:rPr lang="en-US" baseline="0" dirty="0" smtClean="0"/>
              <a:t>they can go to the BLS NCS Homepage to get more information about the NCS survey, data and publications</a:t>
            </a:r>
          </a:p>
          <a:p>
            <a:pPr>
              <a:buFont typeface="Arial" charset="0"/>
              <a:buChar char="•"/>
            </a:pPr>
            <a:endParaRPr lang="en-US" baseline="0" dirty="0" smtClean="0"/>
          </a:p>
          <a:p>
            <a:pPr>
              <a:buFont typeface="Arial" charset="0"/>
              <a:buNone/>
            </a:pPr>
            <a:r>
              <a:rPr lang="en-US" baseline="0" dirty="0" smtClean="0"/>
              <a:t>There are a few options/alerts in this system also.</a:t>
            </a:r>
            <a:endParaRPr lang="en-US" dirty="0"/>
          </a:p>
        </p:txBody>
      </p:sp>
      <p:sp>
        <p:nvSpPr>
          <p:cNvPr id="4" name="Slide Number Placeholder 3"/>
          <p:cNvSpPr>
            <a:spLocks noGrp="1"/>
          </p:cNvSpPr>
          <p:nvPr>
            <p:ph type="sldNum" sz="quarter" idx="10"/>
          </p:nvPr>
        </p:nvSpPr>
        <p:spPr/>
        <p:txBody>
          <a:bodyPr/>
          <a:lstStyle/>
          <a:p>
            <a:fld id="{D1457F79-A73F-43BC-88A7-A77BD74D2AA5}"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some</a:t>
            </a:r>
            <a:r>
              <a:rPr lang="en-US" baseline="0" dirty="0" smtClean="0"/>
              <a:t> of the other options of E-Update:</a:t>
            </a:r>
            <a:endParaRPr lang="en-US" dirty="0" smtClean="0"/>
          </a:p>
          <a:p>
            <a:r>
              <a:rPr lang="en-US" dirty="0" smtClean="0"/>
              <a:t>If the respondent chooses to ‘Update</a:t>
            </a:r>
            <a:r>
              <a:rPr lang="en-US" baseline="0" dirty="0" smtClean="0"/>
              <a:t> Contact Information’ this is the pop up they will see that allows them to make the changes.</a:t>
            </a:r>
            <a:endParaRPr lang="en-US" dirty="0"/>
          </a:p>
        </p:txBody>
      </p:sp>
      <p:sp>
        <p:nvSpPr>
          <p:cNvPr id="4" name="Slide Number Placeholder 3"/>
          <p:cNvSpPr>
            <a:spLocks noGrp="1"/>
          </p:cNvSpPr>
          <p:nvPr>
            <p:ph type="sldNum" sz="quarter" idx="10"/>
          </p:nvPr>
        </p:nvSpPr>
        <p:spPr/>
        <p:txBody>
          <a:bodyPr/>
          <a:lstStyle/>
          <a:p>
            <a:fld id="{D1457F79-A73F-43BC-88A7-A77BD74D2AA5}"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the respondent forgets their password, it’s a relatively easy process for them to select a new one.</a:t>
            </a:r>
            <a:endParaRPr lang="en-US" dirty="0" smtClean="0"/>
          </a:p>
          <a:p>
            <a:r>
              <a:rPr lang="en-US" baseline="0" dirty="0" smtClean="0"/>
              <a:t>First, they will be asked to enter their account number.</a:t>
            </a:r>
            <a:endParaRPr lang="en-US" dirty="0"/>
          </a:p>
        </p:txBody>
      </p:sp>
      <p:sp>
        <p:nvSpPr>
          <p:cNvPr id="4" name="Slide Number Placeholder 3"/>
          <p:cNvSpPr>
            <a:spLocks noGrp="1"/>
          </p:cNvSpPr>
          <p:nvPr>
            <p:ph type="sldNum" sz="quarter" idx="10"/>
          </p:nvPr>
        </p:nvSpPr>
        <p:spPr/>
        <p:txBody>
          <a:bodyPr/>
          <a:lstStyle/>
          <a:p>
            <a:fld id="{D1457F79-A73F-43BC-88A7-A77BD74D2AA5}"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 the next screen, the respondent will enter their email address and confirm it.</a:t>
            </a:r>
          </a:p>
          <a:p>
            <a:endParaRPr lang="en-US" baseline="0" dirty="0" smtClean="0"/>
          </a:p>
        </p:txBody>
      </p:sp>
      <p:sp>
        <p:nvSpPr>
          <p:cNvPr id="4" name="Slide Number Placeholder 3"/>
          <p:cNvSpPr>
            <a:spLocks noGrp="1"/>
          </p:cNvSpPr>
          <p:nvPr>
            <p:ph type="sldNum" sz="quarter" idx="10"/>
          </p:nvPr>
        </p:nvSpPr>
        <p:spPr/>
        <p:txBody>
          <a:bodyPr/>
          <a:lstStyle/>
          <a:p>
            <a:fld id="{D1457F79-A73F-43BC-88A7-A77BD74D2AA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they</a:t>
            </a:r>
            <a:r>
              <a:rPr lang="en-US" baseline="0" dirty="0" smtClean="0"/>
              <a:t> will be asked to answer one security question.  </a:t>
            </a:r>
            <a:endParaRPr lang="en-US" dirty="0"/>
          </a:p>
        </p:txBody>
      </p:sp>
      <p:sp>
        <p:nvSpPr>
          <p:cNvPr id="4" name="Slide Number Placeholder 3"/>
          <p:cNvSpPr>
            <a:spLocks noGrp="1"/>
          </p:cNvSpPr>
          <p:nvPr>
            <p:ph type="sldNum" sz="quarter" idx="10"/>
          </p:nvPr>
        </p:nvSpPr>
        <p:spPr/>
        <p:txBody>
          <a:bodyPr/>
          <a:lstStyle/>
          <a:p>
            <a:fld id="{D1457F79-A73F-43BC-88A7-A77BD74D2AA5}"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they</a:t>
            </a:r>
            <a:r>
              <a:rPr lang="en-US" dirty="0" smtClean="0"/>
              <a:t> will enter their contact information.</a:t>
            </a:r>
            <a:endParaRPr lang="en-US" dirty="0"/>
          </a:p>
        </p:txBody>
      </p:sp>
      <p:sp>
        <p:nvSpPr>
          <p:cNvPr id="4" name="Slide Number Placeholder 3"/>
          <p:cNvSpPr>
            <a:spLocks noGrp="1"/>
          </p:cNvSpPr>
          <p:nvPr>
            <p:ph type="sldNum" sz="quarter" idx="10"/>
          </p:nvPr>
        </p:nvSpPr>
        <p:spPr/>
        <p:txBody>
          <a:bodyPr/>
          <a:lstStyle/>
          <a:p>
            <a:fld id="{D1457F79-A73F-43BC-88A7-A77BD74D2AA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Finally, the </a:t>
            </a:r>
            <a:r>
              <a:rPr lang="en-US" baseline="0" dirty="0" smtClean="0"/>
              <a:t>respondent will be prompted to create their own permanent password.  As each password criteria is met the ‘red x’ next to it becomes a green ‘checkmark’ so the respondent knows immediately that their password is accepted.</a:t>
            </a:r>
            <a:endParaRPr lang="en-US" dirty="0"/>
          </a:p>
        </p:txBody>
      </p:sp>
      <p:sp>
        <p:nvSpPr>
          <p:cNvPr id="4" name="Slide Number Placeholder 3"/>
          <p:cNvSpPr>
            <a:spLocks noGrp="1"/>
          </p:cNvSpPr>
          <p:nvPr>
            <p:ph type="sldNum" sz="quarter" idx="10"/>
          </p:nvPr>
        </p:nvSpPr>
        <p:spPr/>
        <p:txBody>
          <a:bodyPr/>
          <a:lstStyle/>
          <a:p>
            <a:fld id="{D1457F79-A73F-43BC-88A7-A77BD74D2A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Respondents</a:t>
            </a:r>
            <a:r>
              <a:rPr lang="en-US" baseline="0" dirty="0" smtClean="0"/>
              <a:t> quickly see a confirmation notice with their permanent IDCF account number.  </a:t>
            </a:r>
          </a:p>
          <a:p>
            <a:r>
              <a:rPr lang="en-US" baseline="0" dirty="0" smtClean="0"/>
              <a:t>They also receive an short email with this same information in it so they will have it for their records and future use.</a:t>
            </a:r>
            <a:endParaRPr lang="en-US" dirty="0"/>
          </a:p>
        </p:txBody>
      </p:sp>
      <p:sp>
        <p:nvSpPr>
          <p:cNvPr id="4" name="Slide Number Placeholder 3"/>
          <p:cNvSpPr>
            <a:spLocks noGrp="1"/>
          </p:cNvSpPr>
          <p:nvPr>
            <p:ph type="sldNum" sz="quarter" idx="10"/>
          </p:nvPr>
        </p:nvSpPr>
        <p:spPr/>
        <p:txBody>
          <a:bodyPr/>
          <a:lstStyle/>
          <a:p>
            <a:fld id="{D1457F79-A73F-43BC-88A7-A77BD74D2A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automated email the respondent</a:t>
            </a:r>
            <a:r>
              <a:rPr lang="en-US" baseline="0" dirty="0" smtClean="0"/>
              <a:t> will receive after they register.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security purposes, respondents/users </a:t>
            </a:r>
            <a:r>
              <a:rPr lang="en-US" sz="1200" u="sng" kern="1200" baseline="0" dirty="0" smtClean="0">
                <a:solidFill>
                  <a:schemeClr val="tx1"/>
                </a:solidFill>
                <a:latin typeface="+mn-lt"/>
                <a:ea typeface="+mn-ea"/>
                <a:cs typeface="+mn-cs"/>
              </a:rPr>
              <a:t>must</a:t>
            </a:r>
            <a:r>
              <a:rPr lang="en-US" sz="1200" kern="1200" baseline="0" dirty="0" smtClean="0">
                <a:solidFill>
                  <a:schemeClr val="tx1"/>
                </a:solidFill>
                <a:latin typeface="+mn-lt"/>
                <a:ea typeface="+mn-ea"/>
                <a:cs typeface="+mn-cs"/>
              </a:rPr>
              <a:t> access the E-Update application via the Gatekeeper Login page. The system is expecting a one-to-one link between DRA packages and (solicitation) account numbers.  That means one account number = one package.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If they </a:t>
            </a:r>
            <a:r>
              <a:rPr lang="en-US" sz="1200" u="sng" kern="1200" baseline="0" dirty="0" smtClean="0">
                <a:solidFill>
                  <a:schemeClr val="tx1"/>
                </a:solidFill>
                <a:latin typeface="+mn-lt"/>
                <a:ea typeface="+mn-ea"/>
                <a:cs typeface="+mn-cs"/>
              </a:rPr>
              <a:t>bookmark a page</a:t>
            </a:r>
            <a:r>
              <a:rPr lang="en-US" sz="1200" kern="1200" baseline="0" dirty="0" smtClean="0">
                <a:solidFill>
                  <a:schemeClr val="tx1"/>
                </a:solidFill>
                <a:latin typeface="+mn-lt"/>
                <a:ea typeface="+mn-ea"/>
                <a:cs typeface="+mn-cs"/>
              </a:rPr>
              <a:t> in the application or </a:t>
            </a:r>
            <a:r>
              <a:rPr lang="en-US" sz="1200" u="sng" kern="1200" baseline="0" dirty="0" smtClean="0">
                <a:solidFill>
                  <a:schemeClr val="tx1"/>
                </a:solidFill>
                <a:latin typeface="+mn-lt"/>
                <a:ea typeface="+mn-ea"/>
                <a:cs typeface="+mn-cs"/>
              </a:rPr>
              <a:t>paste a page’s URL</a:t>
            </a:r>
            <a:r>
              <a:rPr lang="en-US" sz="1200" kern="1200" baseline="0" dirty="0" smtClean="0">
                <a:solidFill>
                  <a:schemeClr val="tx1"/>
                </a:solidFill>
                <a:latin typeface="+mn-lt"/>
                <a:ea typeface="+mn-ea"/>
                <a:cs typeface="+mn-cs"/>
              </a:rPr>
              <a:t> in the browser’s address line and then hit ‘Enter’, they will be taken to the Login page; they must </a:t>
            </a:r>
            <a:r>
              <a:rPr lang="en-US" sz="1200" u="sng" kern="1200" baseline="0" dirty="0" smtClean="0">
                <a:solidFill>
                  <a:schemeClr val="tx1"/>
                </a:solidFill>
                <a:latin typeface="+mn-lt"/>
                <a:ea typeface="+mn-ea"/>
                <a:cs typeface="+mn-cs"/>
              </a:rPr>
              <a:t>log in</a:t>
            </a:r>
            <a:r>
              <a:rPr lang="en-US" sz="1200" kern="1200" baseline="0" dirty="0" smtClean="0">
                <a:solidFill>
                  <a:schemeClr val="tx1"/>
                </a:solidFill>
                <a:latin typeface="+mn-lt"/>
                <a:ea typeface="+mn-ea"/>
                <a:cs typeface="+mn-cs"/>
              </a:rPr>
              <a:t> every time they enter the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Your emails to them will </a:t>
            </a:r>
            <a:r>
              <a:rPr lang="en-US" baseline="0" dirty="0" smtClean="0"/>
              <a:t>include the link for the IDCF system.</a:t>
            </a:r>
            <a:endParaRPr lang="en-US" dirty="0"/>
          </a:p>
        </p:txBody>
      </p:sp>
      <p:sp>
        <p:nvSpPr>
          <p:cNvPr id="4" name="Slide Number Placeholder 3"/>
          <p:cNvSpPr>
            <a:spLocks noGrp="1"/>
          </p:cNvSpPr>
          <p:nvPr>
            <p:ph type="sldNum" sz="quarter" idx="10"/>
          </p:nvPr>
        </p:nvSpPr>
        <p:spPr/>
        <p:txBody>
          <a:bodyPr/>
          <a:lstStyle/>
          <a:p>
            <a:fld id="{D1457F79-A73F-43BC-88A7-A77BD74D2A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respondents enter the IDCF system they see this welcome screen. </a:t>
            </a:r>
            <a:r>
              <a:rPr lang="en-US" baseline="0" dirty="0" smtClean="0"/>
              <a:t>If they are only enrolled for the NCS  survey that will appear in the drop down automatically.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they report for </a:t>
            </a:r>
            <a:r>
              <a:rPr lang="en-US" u="sng" baseline="0" dirty="0" smtClean="0"/>
              <a:t>more than one survey in IDCF</a:t>
            </a:r>
            <a:r>
              <a:rPr lang="en-US" baseline="0" dirty="0" smtClean="0"/>
              <a:t> (not one schedule) they will choose the survey from the drop down box.  If th</a:t>
            </a:r>
            <a:r>
              <a:rPr lang="en-US" dirty="0" smtClean="0"/>
              <a:t>ey do not choose a survey they</a:t>
            </a:r>
            <a:r>
              <a:rPr lang="en-US" baseline="0" dirty="0" smtClean="0"/>
              <a:t> will get a prompt to do so before they can continue.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Notice in the upper right corner that they have the option to select a survey to work on, update their information, change their password or request help.  We’ll take a quick look at those at the end of this presentation.</a:t>
            </a:r>
            <a:endParaRPr lang="en-US" dirty="0"/>
          </a:p>
        </p:txBody>
      </p:sp>
      <p:sp>
        <p:nvSpPr>
          <p:cNvPr id="4" name="Slide Number Placeholder 3"/>
          <p:cNvSpPr>
            <a:spLocks noGrp="1"/>
          </p:cNvSpPr>
          <p:nvPr>
            <p:ph type="sldNum" sz="quarter" idx="10"/>
          </p:nvPr>
        </p:nvSpPr>
        <p:spPr/>
        <p:txBody>
          <a:bodyPr/>
          <a:lstStyle/>
          <a:p>
            <a:fld id="{D1457F79-A73F-43BC-88A7-A77BD74D2A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respondents get to the</a:t>
            </a:r>
            <a:r>
              <a:rPr lang="en-US" baseline="0" dirty="0" smtClean="0"/>
              <a:t> location and occupation screen they will see </a:t>
            </a:r>
            <a:r>
              <a:rPr lang="en-US" u="sng" baseline="0" dirty="0" smtClean="0"/>
              <a:t>General Instructions</a:t>
            </a:r>
            <a:r>
              <a:rPr lang="en-US" u="none" baseline="0" dirty="0" smtClean="0"/>
              <a:t> in the box at the top</a:t>
            </a:r>
            <a:r>
              <a:rPr lang="en-US" baseline="0" dirty="0" smtClean="0"/>
              <a:t>.  These are brief, step by step, instructions for the application.  They are in the header of the application and will be visible to the respondent at all times. </a:t>
            </a:r>
          </a:p>
          <a:p>
            <a:endParaRPr lang="en-US" baseline="0" dirty="0" smtClean="0"/>
          </a:p>
          <a:p>
            <a:r>
              <a:rPr lang="en-US" baseline="0" dirty="0" smtClean="0"/>
              <a:t>The respondent will also see several option buttons -‘Upload Files’, ‘Print,’  ‘Submit Data to BLS,’ and ‘Save’ on the right side of the screen.  These remain visible the entire time they are ins the application.  Respondents will be able to upload files from any screen once they are inside the application.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screen is where the respondent will enter a new employment figure in the current employment box and enter any remarks in the text box.  They cannot change the location or occupation information shown on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457F79-A73F-43BC-88A7-A77BD74D2AA5}"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look at the bottom of the location and occupation tab shows you how the occupations will look.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respondent comments are above the occupations.  (These are test comments)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CE4908-58E7-4A15-A12B-5BB7A13CD391}"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ADE167A-FADC-4A49-AF3C-05774B0D9E66}" type="datetime1">
              <a:rPr lang="en-US" smtClean="0"/>
              <a:pPr/>
              <a:t>4/16/2012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E106D037-5467-499F-9199-FAA4F9A18780}"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B84D7C-D10A-4CA0-B0B7-13B65E2FB66A}" type="datetime1">
              <a:rPr lang="en-US" smtClean="0"/>
              <a:pPr/>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06D037-5467-499F-9199-FAA4F9A187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AB7DB0-60BB-40A2-A309-27EABFC10ED0}" type="datetime1">
              <a:rPr lang="en-US" smtClean="0"/>
              <a:pPr/>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06D037-5467-499F-9199-FAA4F9A187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F13FD6-94DA-4E06-9D11-164FDF9B2E50}" type="datetime1">
              <a:rPr lang="en-US" smtClean="0"/>
              <a:pPr/>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06D037-5467-499F-9199-FAA4F9A187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60631A6-D0DF-4DC5-A03B-F3C7AB41DE80}" type="datetime1">
              <a:rPr lang="en-US" smtClean="0"/>
              <a:pPr/>
              <a:t>4/16/2012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E106D037-5467-499F-9199-FAA4F9A1878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237270-596A-4075-8EE4-53B9E0E77657}" type="datetime1">
              <a:rPr lang="en-US" smtClean="0"/>
              <a:pPr/>
              <a:t>4/16/2012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06D037-5467-499F-9199-FAA4F9A187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C62D24-CE98-466D-9C1D-3DBBC43231C2}" type="datetime1">
              <a:rPr lang="en-US" smtClean="0"/>
              <a:pPr/>
              <a:t>4/16/2012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06D037-5467-499F-9199-FAA4F9A187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F6522C-4869-466D-A754-9393009F96B4}" type="datetime1">
              <a:rPr lang="en-US" smtClean="0"/>
              <a:pPr/>
              <a:t>4/16/2012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06D037-5467-499F-9199-FAA4F9A187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0323-88EE-44C4-95B0-B03AD4E72D2E}" type="datetime1">
              <a:rPr lang="en-US" smtClean="0"/>
              <a:pPr/>
              <a:t>4/16/2012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06D037-5467-499F-9199-FAA4F9A187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912034-D52C-402F-A409-B1D4E533D8C4}" type="datetime1">
              <a:rPr lang="en-US" smtClean="0"/>
              <a:pPr/>
              <a:t>4/16/2012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06D037-5467-499F-9199-FAA4F9A187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FD2E74-03D6-44D0-9166-8E66F8E19135}" type="datetime1">
              <a:rPr lang="en-US" smtClean="0"/>
              <a:pPr/>
              <a:t>4/16/2012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06D037-5467-499F-9199-FAA4F9A187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19E5345-CB16-41E6-A38C-37FAAEBE7E52}" type="datetime1">
              <a:rPr lang="en-US" smtClean="0"/>
              <a:pPr/>
              <a:t>4/16/2012</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106D037-5467-499F-9199-FAA4F9A1878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0323-88EE-44C4-95B0-B03AD4E72D2E}" type="datetime1">
              <a:rPr lang="en-US" smtClean="0"/>
              <a:pPr/>
              <a:t>4/16/2012</a:t>
            </a:fld>
            <a:endParaRPr lang="en-US" dirty="0"/>
          </a:p>
        </p:txBody>
      </p:sp>
      <p:sp>
        <p:nvSpPr>
          <p:cNvPr id="3" name="Slide Number Placeholder 2"/>
          <p:cNvSpPr>
            <a:spLocks noGrp="1"/>
          </p:cNvSpPr>
          <p:nvPr>
            <p:ph type="sldNum" sz="quarter" idx="12"/>
          </p:nvPr>
        </p:nvSpPr>
        <p:spPr/>
        <p:txBody>
          <a:bodyPr/>
          <a:lstStyle/>
          <a:p>
            <a:fld id="{E106D037-5467-499F-9199-FAA4F9A18780}" type="slidenum">
              <a:rPr lang="en-US" smtClean="0"/>
              <a:pPr/>
              <a:t>1</a:t>
            </a:fld>
            <a:endParaRPr lang="en-US" dirty="0"/>
          </a:p>
        </p:txBody>
      </p:sp>
      <p:pic>
        <p:nvPicPr>
          <p:cNvPr id="4" name="Picture 3"/>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0323-88EE-44C4-95B0-B03AD4E72D2E}" type="datetime1">
              <a:rPr lang="en-US" smtClean="0"/>
              <a:pPr/>
              <a:t>4/16/2012</a:t>
            </a:fld>
            <a:endParaRPr lang="en-US" dirty="0"/>
          </a:p>
        </p:txBody>
      </p:sp>
      <p:sp>
        <p:nvSpPr>
          <p:cNvPr id="3" name="Slide Number Placeholder 2"/>
          <p:cNvSpPr>
            <a:spLocks noGrp="1"/>
          </p:cNvSpPr>
          <p:nvPr>
            <p:ph type="sldNum" sz="quarter" idx="12"/>
          </p:nvPr>
        </p:nvSpPr>
        <p:spPr/>
        <p:txBody>
          <a:bodyPr/>
          <a:lstStyle/>
          <a:p>
            <a:fld id="{E106D037-5467-499F-9199-FAA4F9A18780}" type="slidenum">
              <a:rPr lang="en-US" smtClean="0"/>
              <a:pPr/>
              <a:t>10</a:t>
            </a:fld>
            <a:endParaRPr lang="en-US" dirty="0"/>
          </a:p>
        </p:txBody>
      </p:sp>
      <p:pic>
        <p:nvPicPr>
          <p:cNvPr id="7" name="Picture 6"/>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0323-88EE-44C4-95B0-B03AD4E72D2E}" type="datetime1">
              <a:rPr lang="en-US" smtClean="0"/>
              <a:pPr/>
              <a:t>4/16/2012</a:t>
            </a:fld>
            <a:endParaRPr lang="en-US" dirty="0"/>
          </a:p>
        </p:txBody>
      </p:sp>
      <p:sp>
        <p:nvSpPr>
          <p:cNvPr id="3" name="Slide Number Placeholder 2"/>
          <p:cNvSpPr>
            <a:spLocks noGrp="1"/>
          </p:cNvSpPr>
          <p:nvPr>
            <p:ph type="sldNum" sz="quarter" idx="12"/>
          </p:nvPr>
        </p:nvSpPr>
        <p:spPr/>
        <p:txBody>
          <a:bodyPr/>
          <a:lstStyle/>
          <a:p>
            <a:fld id="{E106D037-5467-499F-9199-FAA4F9A18780}" type="slidenum">
              <a:rPr lang="en-US" smtClean="0"/>
              <a:pPr/>
              <a:t>11</a:t>
            </a:fld>
            <a:endParaRPr lang="en-US" dirty="0"/>
          </a:p>
        </p:txBody>
      </p:sp>
      <p:pic>
        <p:nvPicPr>
          <p:cNvPr id="5" name="Picture 4"/>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125920-0040-4B6C-A380-90CC33E64628}" type="datetime1">
              <a:rPr lang="en-US" smtClean="0"/>
              <a:pPr/>
              <a:t>4/16/2012</a:t>
            </a:fld>
            <a:endParaRPr lang="en-US" dirty="0"/>
          </a:p>
        </p:txBody>
      </p:sp>
      <p:sp>
        <p:nvSpPr>
          <p:cNvPr id="4" name="Slide Number Placeholder 3"/>
          <p:cNvSpPr>
            <a:spLocks noGrp="1"/>
          </p:cNvSpPr>
          <p:nvPr>
            <p:ph type="sldNum" sz="quarter" idx="12"/>
          </p:nvPr>
        </p:nvSpPr>
        <p:spPr/>
        <p:txBody>
          <a:bodyPr/>
          <a:lstStyle/>
          <a:p>
            <a:fld id="{F0AD88FC-1DC2-4AD6-AC62-9D9CD4D057FF}" type="slidenum">
              <a:rPr lang="en-US" smtClean="0"/>
              <a:pPr/>
              <a:t>12</a:t>
            </a:fld>
            <a:endParaRPr lang="en-US" dirty="0"/>
          </a:p>
        </p:txBody>
      </p:sp>
      <p:pic>
        <p:nvPicPr>
          <p:cNvPr id="6" name="Picture 5"/>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0323-88EE-44C4-95B0-B03AD4E72D2E}" type="datetime1">
              <a:rPr lang="en-US" smtClean="0"/>
              <a:pPr/>
              <a:t>4/16/2012</a:t>
            </a:fld>
            <a:endParaRPr lang="en-US" dirty="0"/>
          </a:p>
        </p:txBody>
      </p:sp>
      <p:sp>
        <p:nvSpPr>
          <p:cNvPr id="3" name="Slide Number Placeholder 2"/>
          <p:cNvSpPr>
            <a:spLocks noGrp="1"/>
          </p:cNvSpPr>
          <p:nvPr>
            <p:ph type="sldNum" sz="quarter" idx="12"/>
          </p:nvPr>
        </p:nvSpPr>
        <p:spPr/>
        <p:txBody>
          <a:bodyPr/>
          <a:lstStyle/>
          <a:p>
            <a:fld id="{E106D037-5467-499F-9199-FAA4F9A18780}" type="slidenum">
              <a:rPr lang="en-US" smtClean="0"/>
              <a:pPr/>
              <a:t>13</a:t>
            </a:fld>
            <a:endParaRPr lang="en-US" dirty="0"/>
          </a:p>
        </p:txBody>
      </p:sp>
      <p:pic>
        <p:nvPicPr>
          <p:cNvPr id="4" name="Picture 3"/>
          <p:cNvPicPr/>
          <p:nvPr/>
        </p:nvPicPr>
        <p:blipFill>
          <a:blip r:embed="rId2" cstate="print"/>
          <a:srcRect/>
          <a:stretch>
            <a:fillRect/>
          </a:stretch>
        </p:blipFill>
        <p:spPr bwMode="auto">
          <a:xfrm>
            <a:off x="228600" y="365760"/>
            <a:ext cx="8686800" cy="612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0323-88EE-44C4-95B0-B03AD4E72D2E}" type="datetime1">
              <a:rPr lang="en-US" smtClean="0"/>
              <a:pPr/>
              <a:t>4/16/2012</a:t>
            </a:fld>
            <a:endParaRPr lang="en-US" dirty="0"/>
          </a:p>
        </p:txBody>
      </p:sp>
      <p:sp>
        <p:nvSpPr>
          <p:cNvPr id="3" name="Slide Number Placeholder 2"/>
          <p:cNvSpPr>
            <a:spLocks noGrp="1"/>
          </p:cNvSpPr>
          <p:nvPr>
            <p:ph type="sldNum" sz="quarter" idx="12"/>
          </p:nvPr>
        </p:nvSpPr>
        <p:spPr/>
        <p:txBody>
          <a:bodyPr/>
          <a:lstStyle/>
          <a:p>
            <a:fld id="{E106D037-5467-499F-9199-FAA4F9A18780}" type="slidenum">
              <a:rPr lang="en-US" smtClean="0"/>
              <a:pPr/>
              <a:t>14</a:t>
            </a:fld>
            <a:endParaRPr lang="en-US" dirty="0"/>
          </a:p>
        </p:txBody>
      </p:sp>
      <p:pic>
        <p:nvPicPr>
          <p:cNvPr id="4" name="Picture 3"/>
          <p:cNvPicPr/>
          <p:nvPr/>
        </p:nvPicPr>
        <p:blipFill>
          <a:blip r:embed="rId2" cstate="print"/>
          <a:srcRect/>
          <a:stretch>
            <a:fillRect/>
          </a:stretch>
        </p:blipFill>
        <p:spPr bwMode="auto">
          <a:xfrm>
            <a:off x="228600" y="365760"/>
            <a:ext cx="8686800" cy="612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0323-88EE-44C4-95B0-B03AD4E72D2E}" type="datetime1">
              <a:rPr lang="en-US" smtClean="0"/>
              <a:pPr/>
              <a:t>4/16/2012</a:t>
            </a:fld>
            <a:endParaRPr lang="en-US" dirty="0"/>
          </a:p>
        </p:txBody>
      </p:sp>
      <p:sp>
        <p:nvSpPr>
          <p:cNvPr id="3" name="Slide Number Placeholder 2"/>
          <p:cNvSpPr>
            <a:spLocks noGrp="1"/>
          </p:cNvSpPr>
          <p:nvPr>
            <p:ph type="sldNum" sz="quarter" idx="12"/>
          </p:nvPr>
        </p:nvSpPr>
        <p:spPr/>
        <p:txBody>
          <a:bodyPr/>
          <a:lstStyle/>
          <a:p>
            <a:fld id="{E106D037-5467-499F-9199-FAA4F9A18780}" type="slidenum">
              <a:rPr lang="en-US" smtClean="0"/>
              <a:pPr/>
              <a:t>15</a:t>
            </a:fld>
            <a:endParaRPr lang="en-US" dirty="0"/>
          </a:p>
        </p:txBody>
      </p:sp>
      <p:pic>
        <p:nvPicPr>
          <p:cNvPr id="10" name="Picture 9"/>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0323-88EE-44C4-95B0-B03AD4E72D2E}" type="datetime1">
              <a:rPr lang="en-US" smtClean="0"/>
              <a:pPr/>
              <a:t>4/16/2012</a:t>
            </a:fld>
            <a:endParaRPr lang="en-US" dirty="0"/>
          </a:p>
        </p:txBody>
      </p:sp>
      <p:sp>
        <p:nvSpPr>
          <p:cNvPr id="3" name="Slide Number Placeholder 2"/>
          <p:cNvSpPr>
            <a:spLocks noGrp="1"/>
          </p:cNvSpPr>
          <p:nvPr>
            <p:ph type="sldNum" sz="quarter" idx="12"/>
          </p:nvPr>
        </p:nvSpPr>
        <p:spPr/>
        <p:txBody>
          <a:bodyPr/>
          <a:lstStyle/>
          <a:p>
            <a:fld id="{E106D037-5467-499F-9199-FAA4F9A18780}" type="slidenum">
              <a:rPr lang="en-US" smtClean="0"/>
              <a:pPr/>
              <a:t>16</a:t>
            </a:fld>
            <a:endParaRPr lang="en-US" dirty="0"/>
          </a:p>
        </p:txBody>
      </p:sp>
      <p:pic>
        <p:nvPicPr>
          <p:cNvPr id="4" name="Picture 3"/>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
        <p:nvSpPr>
          <p:cNvPr id="5" name="Oval 4"/>
          <p:cNvSpPr/>
          <p:nvPr/>
        </p:nvSpPr>
        <p:spPr>
          <a:xfrm>
            <a:off x="3657600" y="3200400"/>
            <a:ext cx="1066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0323-88EE-44C4-95B0-B03AD4E72D2E}" type="datetime1">
              <a:rPr lang="en-US" smtClean="0"/>
              <a:pPr/>
              <a:t>4/16/2012</a:t>
            </a:fld>
            <a:endParaRPr lang="en-US" dirty="0"/>
          </a:p>
        </p:txBody>
      </p:sp>
      <p:sp>
        <p:nvSpPr>
          <p:cNvPr id="3" name="Slide Number Placeholder 2"/>
          <p:cNvSpPr>
            <a:spLocks noGrp="1"/>
          </p:cNvSpPr>
          <p:nvPr>
            <p:ph type="sldNum" sz="quarter" idx="12"/>
          </p:nvPr>
        </p:nvSpPr>
        <p:spPr/>
        <p:txBody>
          <a:bodyPr/>
          <a:lstStyle/>
          <a:p>
            <a:fld id="{E106D037-5467-499F-9199-FAA4F9A18780}" type="slidenum">
              <a:rPr lang="en-US" smtClean="0"/>
              <a:pPr/>
              <a:t>17</a:t>
            </a:fld>
            <a:endParaRPr lang="en-US" dirty="0"/>
          </a:p>
        </p:txBody>
      </p:sp>
      <p:pic>
        <p:nvPicPr>
          <p:cNvPr id="4" name="Picture 3"/>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0323-88EE-44C4-95B0-B03AD4E72D2E}" type="datetime1">
              <a:rPr lang="en-US" smtClean="0"/>
              <a:pPr/>
              <a:t>4/16/2012</a:t>
            </a:fld>
            <a:endParaRPr lang="en-US" dirty="0"/>
          </a:p>
        </p:txBody>
      </p:sp>
      <p:sp>
        <p:nvSpPr>
          <p:cNvPr id="3" name="Slide Number Placeholder 2"/>
          <p:cNvSpPr>
            <a:spLocks noGrp="1"/>
          </p:cNvSpPr>
          <p:nvPr>
            <p:ph type="sldNum" sz="quarter" idx="12"/>
          </p:nvPr>
        </p:nvSpPr>
        <p:spPr/>
        <p:txBody>
          <a:bodyPr/>
          <a:lstStyle/>
          <a:p>
            <a:fld id="{E106D037-5467-499F-9199-FAA4F9A18780}" type="slidenum">
              <a:rPr lang="en-US" smtClean="0"/>
              <a:pPr/>
              <a:t>18</a:t>
            </a:fld>
            <a:endParaRPr lang="en-US" dirty="0"/>
          </a:p>
        </p:txBody>
      </p:sp>
      <p:pic>
        <p:nvPicPr>
          <p:cNvPr id="4" name="Picture 3"/>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0323-88EE-44C4-95B0-B03AD4E72D2E}" type="datetime1">
              <a:rPr lang="en-US" smtClean="0"/>
              <a:pPr/>
              <a:t>4/16/2012</a:t>
            </a:fld>
            <a:endParaRPr lang="en-US" dirty="0"/>
          </a:p>
        </p:txBody>
      </p:sp>
      <p:sp>
        <p:nvSpPr>
          <p:cNvPr id="3" name="Slide Number Placeholder 2"/>
          <p:cNvSpPr>
            <a:spLocks noGrp="1"/>
          </p:cNvSpPr>
          <p:nvPr>
            <p:ph type="sldNum" sz="quarter" idx="12"/>
          </p:nvPr>
        </p:nvSpPr>
        <p:spPr/>
        <p:txBody>
          <a:bodyPr/>
          <a:lstStyle/>
          <a:p>
            <a:fld id="{E106D037-5467-499F-9199-FAA4F9A18780}" type="slidenum">
              <a:rPr lang="en-US" smtClean="0"/>
              <a:pPr/>
              <a:t>19</a:t>
            </a:fld>
            <a:endParaRPr lang="en-US" dirty="0"/>
          </a:p>
        </p:txBody>
      </p:sp>
      <p:pic>
        <p:nvPicPr>
          <p:cNvPr id="7" name="Picture 6"/>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5FF5A98B-D9E6-42C4-AA64-AE8CC50FB9F6}" type="datetime1">
              <a:rPr lang="en-US" smtClean="0"/>
              <a:pPr/>
              <a:t>4/16/2012</a:t>
            </a:fld>
            <a:endParaRPr lang="en-US" dirty="0"/>
          </a:p>
        </p:txBody>
      </p:sp>
      <p:sp>
        <p:nvSpPr>
          <p:cNvPr id="5" name="Slide Number Placeholder 4"/>
          <p:cNvSpPr>
            <a:spLocks noGrp="1"/>
          </p:cNvSpPr>
          <p:nvPr>
            <p:ph type="sldNum" sz="quarter" idx="12"/>
          </p:nvPr>
        </p:nvSpPr>
        <p:spPr/>
        <p:txBody>
          <a:bodyPr/>
          <a:lstStyle/>
          <a:p>
            <a:fld id="{F0AD88FC-1DC2-4AD6-AC62-9D9CD4D057FF}"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rrowheads="1"/>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104059B9-C78C-4E43-8455-BC5EBD047BBC}" type="datetime1">
              <a:rPr lang="en-US" smtClean="0"/>
              <a:pPr/>
              <a:t>4/16/2012</a:t>
            </a:fld>
            <a:endParaRPr lang="en-US" dirty="0"/>
          </a:p>
        </p:txBody>
      </p:sp>
      <p:sp>
        <p:nvSpPr>
          <p:cNvPr id="4" name="Slide Number Placeholder 3"/>
          <p:cNvSpPr>
            <a:spLocks noGrp="1"/>
          </p:cNvSpPr>
          <p:nvPr>
            <p:ph type="sldNum" sz="quarter" idx="12"/>
          </p:nvPr>
        </p:nvSpPr>
        <p:spPr/>
        <p:txBody>
          <a:bodyPr/>
          <a:lstStyle/>
          <a:p>
            <a:fld id="{F0AD88FC-1DC2-4AD6-AC62-9D9CD4D057FF}" type="slidenum">
              <a:rPr lang="en-US" smtClean="0"/>
              <a:pPr/>
              <a:t>20</a:t>
            </a:fld>
            <a:endParaRPr lang="en-US" dirty="0"/>
          </a:p>
        </p:txBody>
      </p:sp>
      <p:cxnSp>
        <p:nvCxnSpPr>
          <p:cNvPr id="6" name="Straight Arrow Connector 5"/>
          <p:cNvCxnSpPr/>
          <p:nvPr/>
        </p:nvCxnSpPr>
        <p:spPr>
          <a:xfrm rot="10800000">
            <a:off x="4800600" y="2667000"/>
            <a:ext cx="160020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3657600" y="2895600"/>
            <a:ext cx="2743200"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3124200" y="3276600"/>
            <a:ext cx="32766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rrowheads="1"/>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E2DBE451-0F6C-4016-A425-7652A4A73DA3}" type="datetime1">
              <a:rPr lang="en-US" smtClean="0"/>
              <a:pPr/>
              <a:t>4/16/2012</a:t>
            </a:fld>
            <a:endParaRPr lang="en-US" dirty="0"/>
          </a:p>
        </p:txBody>
      </p:sp>
      <p:sp>
        <p:nvSpPr>
          <p:cNvPr id="4" name="Slide Number Placeholder 3"/>
          <p:cNvSpPr>
            <a:spLocks noGrp="1"/>
          </p:cNvSpPr>
          <p:nvPr>
            <p:ph type="sldNum" sz="quarter" idx="12"/>
          </p:nvPr>
        </p:nvSpPr>
        <p:spPr/>
        <p:txBody>
          <a:bodyPr/>
          <a:lstStyle/>
          <a:p>
            <a:fld id="{F0AD88FC-1DC2-4AD6-AC62-9D9CD4D057FF}" type="slidenum">
              <a:rPr lang="en-US" smtClean="0"/>
              <a:pPr/>
              <a:t>21</a:t>
            </a:fld>
            <a:endParaRPr lang="en-US" dirty="0"/>
          </a:p>
        </p:txBody>
      </p:sp>
      <p:sp>
        <p:nvSpPr>
          <p:cNvPr id="5" name="Oval 4"/>
          <p:cNvSpPr/>
          <p:nvPr/>
        </p:nvSpPr>
        <p:spPr>
          <a:xfrm>
            <a:off x="6934200" y="1143000"/>
            <a:ext cx="12192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04800" y="3505200"/>
            <a:ext cx="1143000" cy="4572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3569F710-C204-49CC-AD29-CA3A04AB267D}" type="datetime1">
              <a:rPr lang="en-US" smtClean="0"/>
              <a:pPr/>
              <a:t>4/16/2012</a:t>
            </a:fld>
            <a:endParaRPr lang="en-US" dirty="0"/>
          </a:p>
        </p:txBody>
      </p:sp>
      <p:sp>
        <p:nvSpPr>
          <p:cNvPr id="4" name="Slide Number Placeholder 3"/>
          <p:cNvSpPr>
            <a:spLocks noGrp="1"/>
          </p:cNvSpPr>
          <p:nvPr>
            <p:ph type="sldNum" sz="quarter" idx="12"/>
          </p:nvPr>
        </p:nvSpPr>
        <p:spPr/>
        <p:txBody>
          <a:bodyPr/>
          <a:lstStyle/>
          <a:p>
            <a:fld id="{F0AD88FC-1DC2-4AD6-AC62-9D9CD4D057FF}" type="slidenum">
              <a:rPr lang="en-US" smtClean="0"/>
              <a:pPr/>
              <a:t>22</a:t>
            </a:fld>
            <a:endParaRPr lang="en-US" dirty="0"/>
          </a:p>
        </p:txBody>
      </p:sp>
      <p:sp>
        <p:nvSpPr>
          <p:cNvPr id="5" name="Oval 4"/>
          <p:cNvSpPr/>
          <p:nvPr/>
        </p:nvSpPr>
        <p:spPr>
          <a:xfrm>
            <a:off x="228600" y="1371600"/>
            <a:ext cx="1524000" cy="1371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04800" y="304800"/>
            <a:ext cx="8534400" cy="62484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C05D1373-3725-4576-81C5-77842ED8E5B2}" type="datetime1">
              <a:rPr lang="en-US" smtClean="0"/>
              <a:pPr/>
              <a:t>4/16/2012</a:t>
            </a:fld>
            <a:endParaRPr lang="en-US" dirty="0"/>
          </a:p>
        </p:txBody>
      </p:sp>
      <p:sp>
        <p:nvSpPr>
          <p:cNvPr id="4" name="Slide Number Placeholder 3"/>
          <p:cNvSpPr>
            <a:spLocks noGrp="1"/>
          </p:cNvSpPr>
          <p:nvPr>
            <p:ph type="sldNum" sz="quarter" idx="12"/>
          </p:nvPr>
        </p:nvSpPr>
        <p:spPr/>
        <p:txBody>
          <a:bodyPr/>
          <a:lstStyle/>
          <a:p>
            <a:fld id="{F0AD88FC-1DC2-4AD6-AC62-9D9CD4D057FF}" type="slidenum">
              <a:rPr lang="en-US" smtClean="0"/>
              <a:pPr/>
              <a:t>23</a:t>
            </a:fld>
            <a:endParaRPr lang="en-US" dirty="0"/>
          </a:p>
        </p:txBody>
      </p:sp>
      <p:sp>
        <p:nvSpPr>
          <p:cNvPr id="5" name="Oval 4"/>
          <p:cNvSpPr/>
          <p:nvPr/>
        </p:nvSpPr>
        <p:spPr>
          <a:xfrm>
            <a:off x="304800" y="2209800"/>
            <a:ext cx="2819400" cy="1066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718F5F02-B409-4C27-B31C-4E35F32ABBE3}" type="datetime1">
              <a:rPr lang="en-US" smtClean="0"/>
              <a:pPr/>
              <a:t>4/16/2012</a:t>
            </a:fld>
            <a:endParaRPr lang="en-US" dirty="0"/>
          </a:p>
        </p:txBody>
      </p:sp>
      <p:sp>
        <p:nvSpPr>
          <p:cNvPr id="4" name="Slide Number Placeholder 3"/>
          <p:cNvSpPr>
            <a:spLocks noGrp="1"/>
          </p:cNvSpPr>
          <p:nvPr>
            <p:ph type="sldNum" sz="quarter" idx="12"/>
          </p:nvPr>
        </p:nvSpPr>
        <p:spPr/>
        <p:txBody>
          <a:bodyPr/>
          <a:lstStyle/>
          <a:p>
            <a:fld id="{F0AD88FC-1DC2-4AD6-AC62-9D9CD4D057FF}"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0047EBB6-016F-4E0F-84B7-A67452BB8201}" type="datetime1">
              <a:rPr lang="en-US" smtClean="0"/>
              <a:pPr/>
              <a:t>4/16/2012</a:t>
            </a:fld>
            <a:endParaRPr lang="en-US" dirty="0"/>
          </a:p>
        </p:txBody>
      </p:sp>
      <p:sp>
        <p:nvSpPr>
          <p:cNvPr id="4" name="Slide Number Placeholder 3"/>
          <p:cNvSpPr>
            <a:spLocks noGrp="1"/>
          </p:cNvSpPr>
          <p:nvPr>
            <p:ph type="sldNum" sz="quarter" idx="12"/>
          </p:nvPr>
        </p:nvSpPr>
        <p:spPr/>
        <p:txBody>
          <a:bodyPr/>
          <a:lstStyle/>
          <a:p>
            <a:fld id="{F0AD88FC-1DC2-4AD6-AC62-9D9CD4D057FF}"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BDD2B5A2-F7F2-4666-BDAC-E1BB77ED55A9}" type="datetime1">
              <a:rPr lang="en-US" smtClean="0"/>
              <a:pPr/>
              <a:t>4/16/2012</a:t>
            </a:fld>
            <a:endParaRPr lang="en-US" dirty="0"/>
          </a:p>
        </p:txBody>
      </p:sp>
      <p:sp>
        <p:nvSpPr>
          <p:cNvPr id="4" name="Slide Number Placeholder 3"/>
          <p:cNvSpPr>
            <a:spLocks noGrp="1"/>
          </p:cNvSpPr>
          <p:nvPr>
            <p:ph type="sldNum" sz="quarter" idx="12"/>
          </p:nvPr>
        </p:nvSpPr>
        <p:spPr/>
        <p:txBody>
          <a:bodyPr/>
          <a:lstStyle/>
          <a:p>
            <a:fld id="{F0AD88FC-1DC2-4AD6-AC62-9D9CD4D057FF}" type="slidenum">
              <a:rPr lang="en-US" smtClean="0"/>
              <a:pPr/>
              <a:t>5</a:t>
            </a:fld>
            <a:endParaRPr lang="en-US" dirty="0"/>
          </a:p>
        </p:txBody>
      </p:sp>
      <p:sp>
        <p:nvSpPr>
          <p:cNvPr id="5" name="Oval 4"/>
          <p:cNvSpPr/>
          <p:nvPr/>
        </p:nvSpPr>
        <p:spPr>
          <a:xfrm>
            <a:off x="0" y="2286000"/>
            <a:ext cx="3048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CC048EE5-AFBC-4AEC-B1F9-7875908F4F1D}" type="datetime1">
              <a:rPr lang="en-US" smtClean="0"/>
              <a:pPr/>
              <a:t>4/16/2012</a:t>
            </a:fld>
            <a:endParaRPr lang="en-US" dirty="0"/>
          </a:p>
        </p:txBody>
      </p:sp>
      <p:sp>
        <p:nvSpPr>
          <p:cNvPr id="4" name="Slide Number Placeholder 3"/>
          <p:cNvSpPr>
            <a:spLocks noGrp="1"/>
          </p:cNvSpPr>
          <p:nvPr>
            <p:ph type="sldNum" sz="quarter" idx="12"/>
          </p:nvPr>
        </p:nvSpPr>
        <p:spPr/>
        <p:txBody>
          <a:bodyPr/>
          <a:lstStyle/>
          <a:p>
            <a:fld id="{F0AD88FC-1DC2-4AD6-AC62-9D9CD4D057FF}"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7C559444-6091-44F3-B28B-212DDD3CCE4B}" type="datetime1">
              <a:rPr lang="en-US" smtClean="0"/>
              <a:pPr/>
              <a:t>4/16/2012</a:t>
            </a:fld>
            <a:endParaRPr lang="en-US" dirty="0"/>
          </a:p>
        </p:txBody>
      </p:sp>
      <p:sp>
        <p:nvSpPr>
          <p:cNvPr id="4" name="Slide Number Placeholder 3"/>
          <p:cNvSpPr>
            <a:spLocks noGrp="1"/>
          </p:cNvSpPr>
          <p:nvPr>
            <p:ph type="sldNum" sz="quarter" idx="12"/>
          </p:nvPr>
        </p:nvSpPr>
        <p:spPr/>
        <p:txBody>
          <a:bodyPr/>
          <a:lstStyle/>
          <a:p>
            <a:fld id="{F0AD88FC-1DC2-4AD6-AC62-9D9CD4D057FF}" type="slidenum">
              <a:rPr lang="en-US" smtClean="0"/>
              <a:pPr/>
              <a:t>7</a:t>
            </a:fld>
            <a:endParaRPr lang="en-US" dirty="0"/>
          </a:p>
        </p:txBody>
      </p:sp>
      <p:sp>
        <p:nvSpPr>
          <p:cNvPr id="5" name="Oval 4"/>
          <p:cNvSpPr/>
          <p:nvPr/>
        </p:nvSpPr>
        <p:spPr>
          <a:xfrm>
            <a:off x="1066800" y="2819400"/>
            <a:ext cx="18288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rot="5400000" flipH="1" flipV="1">
            <a:off x="5981700" y="2705100"/>
            <a:ext cx="1447800"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0323-88EE-44C4-95B0-B03AD4E72D2E}" type="datetime1">
              <a:rPr lang="en-US" smtClean="0"/>
              <a:pPr/>
              <a:t>4/16/2012</a:t>
            </a:fld>
            <a:endParaRPr lang="en-US" dirty="0"/>
          </a:p>
        </p:txBody>
      </p:sp>
      <p:sp>
        <p:nvSpPr>
          <p:cNvPr id="3" name="Slide Number Placeholder 2"/>
          <p:cNvSpPr>
            <a:spLocks noGrp="1"/>
          </p:cNvSpPr>
          <p:nvPr>
            <p:ph type="sldNum" sz="quarter" idx="12"/>
          </p:nvPr>
        </p:nvSpPr>
        <p:spPr/>
        <p:txBody>
          <a:bodyPr/>
          <a:lstStyle/>
          <a:p>
            <a:fld id="{E106D037-5467-499F-9199-FAA4F9A18780}" type="slidenum">
              <a:rPr lang="en-US" smtClean="0"/>
              <a:pPr/>
              <a:t>8</a:t>
            </a:fld>
            <a:endParaRPr lang="en-US" dirty="0"/>
          </a:p>
        </p:txBody>
      </p:sp>
      <p:pic>
        <p:nvPicPr>
          <p:cNvPr id="1026" name="Picture 2" descr="image001"/>
          <p:cNvPicPr>
            <a:picLocks noChangeAspect="1" noChangeArrowheads="1"/>
          </p:cNvPicPr>
          <p:nvPr/>
        </p:nvPicPr>
        <p:blipFill>
          <a:blip r:embed="rId2" cstate="print"/>
          <a:srcRect/>
          <a:stretch>
            <a:fillRect/>
          </a:stretch>
        </p:blipFill>
        <p:spPr bwMode="auto">
          <a:xfrm>
            <a:off x="0" y="1371600"/>
            <a:ext cx="9843429" cy="4574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38061A-1826-4F1F-9751-4A50219E952A}" type="datetime1">
              <a:rPr lang="en-US" smtClean="0"/>
              <a:pPr/>
              <a:t>4/16/2012</a:t>
            </a:fld>
            <a:endParaRPr lang="en-US" dirty="0"/>
          </a:p>
        </p:txBody>
      </p:sp>
      <p:sp>
        <p:nvSpPr>
          <p:cNvPr id="4" name="Slide Number Placeholder 3"/>
          <p:cNvSpPr>
            <a:spLocks noGrp="1"/>
          </p:cNvSpPr>
          <p:nvPr>
            <p:ph type="sldNum" sz="quarter" idx="12"/>
          </p:nvPr>
        </p:nvSpPr>
        <p:spPr/>
        <p:txBody>
          <a:bodyPr/>
          <a:lstStyle/>
          <a:p>
            <a:fld id="{F0AD88FC-1DC2-4AD6-AC62-9D9CD4D057FF}" type="slidenum">
              <a:rPr lang="en-US" smtClean="0"/>
              <a:pPr/>
              <a:t>9</a:t>
            </a:fld>
            <a:endParaRPr lang="en-US" dirty="0"/>
          </a:p>
        </p:txBody>
      </p:sp>
      <p:pic>
        <p:nvPicPr>
          <p:cNvPr id="12" name="Picture 11"/>
          <p:cNvPicPr/>
          <p:nvPr/>
        </p:nvPicPr>
        <p:blipFill>
          <a:blip r:embed="rId3" cstate="print"/>
          <a:srcRect/>
          <a:stretch>
            <a:fillRect/>
          </a:stretch>
        </p:blipFill>
        <p:spPr bwMode="auto">
          <a:xfrm>
            <a:off x="228600" y="365760"/>
            <a:ext cx="8686800" cy="612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47C9027E1E84DBB8A4B34B1B0CFE2" ma:contentTypeVersion="0" ma:contentTypeDescription="Create a new document." ma:contentTypeScope="" ma:versionID="542ab7d6032a3bc9ad2975bcc6d1e65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E573D6-2539-4637-B5F9-81DDFA47FE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CAF55C8-7CDA-4DA2-9E6A-44BCD5C9E36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C3812212-C0BD-4F07-842C-9D4295510C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15005</TotalTime>
  <Words>1253</Words>
  <Application>Microsoft Office PowerPoint</Application>
  <PresentationFormat>On-screen Show (4:3)</PresentationFormat>
  <Paragraphs>123</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Bureau of Labor Statistics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OMB Version</dc:title>
  <dc:creator>Paul Carney</dc:creator>
  <cp:lastModifiedBy>Carney_P</cp:lastModifiedBy>
  <cp:revision>1403</cp:revision>
  <dcterms:created xsi:type="dcterms:W3CDTF">2011-07-13T22:12:44Z</dcterms:created>
  <dcterms:modified xsi:type="dcterms:W3CDTF">2012-04-16T14:47:22Z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0x010100FF647C9027E1E84DBB8A4B34B1B0CFE2</vt:lpwstr>
  </property>
</Properties>
</file>