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slideMasters/slideMaster1.xml" ContentType="application/vnd.openxmlformats-officedocument.presentationml.slideMaster+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
  </p:notesMasterIdLst>
  <p:sldIdLst>
    <p:sldId id="256" r:id="rId2"/>
    <p:sldId id="257" r:id="rId3"/>
  </p:sldIdLst>
  <p:sldSz cx="6858000" cy="9144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8" d="100"/>
          <a:sy n="78" d="100"/>
        </p:scale>
        <p:origin x="-846" y="1380"/>
      </p:cViewPr>
      <p:guideLst>
        <p:guide orient="horz" pos="2880"/>
        <p:guide pos="216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513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970338" y="0"/>
            <a:ext cx="3038475" cy="465138"/>
          </a:xfrm>
          <a:prstGeom prst="rect">
            <a:avLst/>
          </a:prstGeom>
        </p:spPr>
        <p:txBody>
          <a:bodyPr vert="horz" lIns="91440" tIns="45720" rIns="91440" bIns="45720" rtlCol="0"/>
          <a:lstStyle>
            <a:lvl1pPr algn="r">
              <a:defRPr sz="1200"/>
            </a:lvl1pPr>
          </a:lstStyle>
          <a:p>
            <a:fld id="{69F4F3FC-9A22-4748-A4AA-DA4642361A90}" type="datetimeFigureOut">
              <a:rPr lang="en-US" smtClean="0"/>
              <a:pPr/>
              <a:t>6/24/2011</a:t>
            </a:fld>
            <a:endParaRPr lang="en-US"/>
          </a:p>
        </p:txBody>
      </p:sp>
      <p:sp>
        <p:nvSpPr>
          <p:cNvPr id="4" name="Slide Image Placeholder 3"/>
          <p:cNvSpPr>
            <a:spLocks noGrp="1" noRot="1" noChangeAspect="1"/>
          </p:cNvSpPr>
          <p:nvPr>
            <p:ph type="sldImg" idx="2"/>
          </p:nvPr>
        </p:nvSpPr>
        <p:spPr>
          <a:xfrm>
            <a:off x="2197100" y="696913"/>
            <a:ext cx="2616200" cy="348615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701675" y="4416425"/>
            <a:ext cx="5607050" cy="41830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675"/>
            <a:ext cx="3038475" cy="465138"/>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970338" y="8829675"/>
            <a:ext cx="3038475" cy="465138"/>
          </a:xfrm>
          <a:prstGeom prst="rect">
            <a:avLst/>
          </a:prstGeom>
        </p:spPr>
        <p:txBody>
          <a:bodyPr vert="horz" lIns="91440" tIns="45720" rIns="91440" bIns="45720" rtlCol="0" anchor="b"/>
          <a:lstStyle>
            <a:lvl1pPr algn="r">
              <a:defRPr sz="1200"/>
            </a:lvl1pPr>
          </a:lstStyle>
          <a:p>
            <a:fld id="{DBB05D0A-28C6-4CDC-A7E9-8A2CDC3C2719}"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DBB05D0A-28C6-4CDC-A7E9-8A2CDC3C2719}" type="slidenum">
              <a:rPr lang="en-US" smtClean="0"/>
              <a:pPr/>
              <a:t>1</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2840569"/>
            <a:ext cx="5829300" cy="1960033"/>
          </a:xfrm>
        </p:spPr>
        <p:txBody>
          <a:bodyPr/>
          <a:lstStyle/>
          <a:p>
            <a:r>
              <a:rPr lang="en-US" smtClean="0"/>
              <a:t>Click to edit Master title style</a:t>
            </a:r>
            <a:endParaRPr lang="en-US"/>
          </a:p>
        </p:txBody>
      </p:sp>
      <p:sp>
        <p:nvSpPr>
          <p:cNvPr id="3" name="Subtitle 2"/>
          <p:cNvSpPr>
            <a:spLocks noGrp="1"/>
          </p:cNvSpPr>
          <p:nvPr>
            <p:ph type="subTitle" idx="1"/>
          </p:nvPr>
        </p:nvSpPr>
        <p:spPr>
          <a:xfrm>
            <a:off x="1028700" y="5181600"/>
            <a:ext cx="4800600" cy="23368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415478F7-21FD-43E9-895E-EC7110DA2404}" type="datetimeFigureOut">
              <a:rPr lang="en-US" smtClean="0"/>
              <a:pPr/>
              <a:t>6/24/2011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95008BC-DA31-4D19-837B-EFA4386B05F5}"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15478F7-21FD-43E9-895E-EC7110DA2404}" type="datetimeFigureOut">
              <a:rPr lang="en-US" smtClean="0"/>
              <a:pPr/>
              <a:t>6/24/2011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95008BC-DA31-4D19-837B-EFA4386B05F5}"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72050" y="366186"/>
            <a:ext cx="1543050" cy="7802033"/>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42900" y="366186"/>
            <a:ext cx="4514850" cy="780203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15478F7-21FD-43E9-895E-EC7110DA2404}" type="datetimeFigureOut">
              <a:rPr lang="en-US" smtClean="0"/>
              <a:pPr/>
              <a:t>6/24/2011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95008BC-DA31-4D19-837B-EFA4386B05F5}"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15478F7-21FD-43E9-895E-EC7110DA2404}" type="datetimeFigureOut">
              <a:rPr lang="en-US" smtClean="0"/>
              <a:pPr/>
              <a:t>6/24/2011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95008BC-DA31-4D19-837B-EFA4386B05F5}"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1735" y="5875867"/>
            <a:ext cx="5829300" cy="1816100"/>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541735" y="3875620"/>
            <a:ext cx="5829300" cy="2000249"/>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15478F7-21FD-43E9-895E-EC7110DA2404}" type="datetimeFigureOut">
              <a:rPr lang="en-US" smtClean="0"/>
              <a:pPr/>
              <a:t>6/24/2011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95008BC-DA31-4D19-837B-EFA4386B05F5}"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42900" y="2133602"/>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486150" y="2133602"/>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415478F7-21FD-43E9-895E-EC7110DA2404}" type="datetimeFigureOut">
              <a:rPr lang="en-US" smtClean="0"/>
              <a:pPr/>
              <a:t>6/24/2011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95008BC-DA31-4D19-837B-EFA4386B05F5}"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42901" y="2046817"/>
            <a:ext cx="303014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342901" y="2899833"/>
            <a:ext cx="303014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483770" y="2046817"/>
            <a:ext cx="303133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3483770" y="2899833"/>
            <a:ext cx="303133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415478F7-21FD-43E9-895E-EC7110DA2404}" type="datetimeFigureOut">
              <a:rPr lang="en-US" smtClean="0"/>
              <a:pPr/>
              <a:t>6/24/2011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95008BC-DA31-4D19-837B-EFA4386B05F5}"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415478F7-21FD-43E9-895E-EC7110DA2404}" type="datetimeFigureOut">
              <a:rPr lang="en-US" smtClean="0"/>
              <a:pPr/>
              <a:t>6/24/2011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95008BC-DA31-4D19-837B-EFA4386B05F5}"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15478F7-21FD-43E9-895E-EC7110DA2404}" type="datetimeFigureOut">
              <a:rPr lang="en-US" smtClean="0"/>
              <a:pPr/>
              <a:t>6/24/2011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95008BC-DA31-4D19-837B-EFA4386B05F5}"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901" y="364067"/>
            <a:ext cx="2256235" cy="154940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2681288" y="364069"/>
            <a:ext cx="3833813" cy="780415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42901" y="1913469"/>
            <a:ext cx="2256235" cy="625475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15478F7-21FD-43E9-895E-EC7110DA2404}" type="datetimeFigureOut">
              <a:rPr lang="en-US" smtClean="0"/>
              <a:pPr/>
              <a:t>6/24/2011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95008BC-DA31-4D19-837B-EFA4386B05F5}"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344216" y="6400801"/>
            <a:ext cx="4114800" cy="755651"/>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344216" y="817033"/>
            <a:ext cx="41148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4" name="Text Placeholder 3"/>
          <p:cNvSpPr>
            <a:spLocks noGrp="1"/>
          </p:cNvSpPr>
          <p:nvPr>
            <p:ph type="body" sz="half" idx="2"/>
          </p:nvPr>
        </p:nvSpPr>
        <p:spPr>
          <a:xfrm>
            <a:off x="1344216" y="7156452"/>
            <a:ext cx="4114800" cy="107314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15478F7-21FD-43E9-895E-EC7110DA2404}" type="datetimeFigureOut">
              <a:rPr lang="en-US" smtClean="0"/>
              <a:pPr/>
              <a:t>6/24/2011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95008BC-DA31-4D19-837B-EFA4386B05F5}"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42900" y="366184"/>
            <a:ext cx="6172200" cy="1524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42900" y="2133602"/>
            <a:ext cx="6172200" cy="6034617"/>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42900" y="8475136"/>
            <a:ext cx="1600200" cy="486833"/>
          </a:xfrm>
          <a:prstGeom prst="rect">
            <a:avLst/>
          </a:prstGeom>
        </p:spPr>
        <p:txBody>
          <a:bodyPr vert="horz" lIns="91440" tIns="45720" rIns="91440" bIns="45720" rtlCol="0" anchor="ctr"/>
          <a:lstStyle>
            <a:lvl1pPr algn="l">
              <a:defRPr sz="1200">
                <a:solidFill>
                  <a:schemeClr val="tx1">
                    <a:tint val="75000"/>
                  </a:schemeClr>
                </a:solidFill>
              </a:defRPr>
            </a:lvl1pPr>
          </a:lstStyle>
          <a:p>
            <a:fld id="{415478F7-21FD-43E9-895E-EC7110DA2404}" type="datetimeFigureOut">
              <a:rPr lang="en-US" smtClean="0"/>
              <a:pPr/>
              <a:t>6/24/2011</a:t>
            </a:fld>
            <a:endParaRPr lang="en-US"/>
          </a:p>
        </p:txBody>
      </p:sp>
      <p:sp>
        <p:nvSpPr>
          <p:cNvPr id="5" name="Footer Placeholder 4"/>
          <p:cNvSpPr>
            <a:spLocks noGrp="1"/>
          </p:cNvSpPr>
          <p:nvPr>
            <p:ph type="ftr" sz="quarter" idx="3"/>
          </p:nvPr>
        </p:nvSpPr>
        <p:spPr>
          <a:xfrm>
            <a:off x="2343150" y="8475136"/>
            <a:ext cx="2171700" cy="486833"/>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914900" y="8475136"/>
            <a:ext cx="1600200" cy="486833"/>
          </a:xfrm>
          <a:prstGeom prst="rect">
            <a:avLst/>
          </a:prstGeom>
        </p:spPr>
        <p:txBody>
          <a:bodyPr vert="horz" lIns="91440" tIns="45720" rIns="91440" bIns="45720" rtlCol="0" anchor="ctr"/>
          <a:lstStyle>
            <a:lvl1pPr algn="r">
              <a:defRPr sz="1200">
                <a:solidFill>
                  <a:schemeClr val="tx1">
                    <a:tint val="75000"/>
                  </a:schemeClr>
                </a:solidFill>
              </a:defRPr>
            </a:lvl1pPr>
          </a:lstStyle>
          <a:p>
            <a:fld id="{295008BC-DA31-4D19-837B-EFA4386B05F5}"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Table 7"/>
          <p:cNvGraphicFramePr>
            <a:graphicFrameLocks noGrp="1"/>
          </p:cNvGraphicFramePr>
          <p:nvPr/>
        </p:nvGraphicFramePr>
        <p:xfrm>
          <a:off x="1" y="5181600"/>
          <a:ext cx="6857999" cy="2698550"/>
        </p:xfrm>
        <a:graphic>
          <a:graphicData uri="http://schemas.openxmlformats.org/drawingml/2006/table">
            <a:tbl>
              <a:tblPr firstRow="1" bandRow="1">
                <a:tableStyleId>{5C22544A-7EE6-4342-B048-85BDC9FD1C3A}</a:tableStyleId>
              </a:tblPr>
              <a:tblGrid>
                <a:gridCol w="4680854"/>
                <a:gridCol w="435429"/>
                <a:gridCol w="435429"/>
                <a:gridCol w="435429"/>
                <a:gridCol w="435429"/>
                <a:gridCol w="435429"/>
              </a:tblGrid>
              <a:tr h="346262">
                <a:tc>
                  <a:txBody>
                    <a:bodyPr/>
                    <a:lstStyle/>
                    <a:p>
                      <a:pPr algn="l"/>
                      <a:r>
                        <a:rPr lang="en-US" sz="1200" dirty="0" smtClean="0">
                          <a:solidFill>
                            <a:schemeClr val="tx1"/>
                          </a:solidFill>
                          <a:latin typeface="+mj-lt"/>
                        </a:rPr>
                        <a:t>Please take a moment to provide comments about this workshop.  Your feedback will help us improve future meetings and communication overall.</a:t>
                      </a:r>
                    </a:p>
                    <a:p>
                      <a:endParaRPr lang="en-US" sz="1200" b="0" dirty="0">
                        <a:solidFill>
                          <a:schemeClr val="tx1"/>
                        </a:solidFill>
                        <a:latin typeface="+mj-lt"/>
                      </a:endParaRPr>
                    </a:p>
                  </a:txBody>
                  <a:tcPr marL="68580" marR="68580" marT="60960" marB="60960">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gridSpan="5">
                  <a:txBody>
                    <a:bodyPr/>
                    <a:lstStyle/>
                    <a:p>
                      <a:endParaRPr lang="en-US" sz="900" b="0" dirty="0" smtClean="0">
                        <a:solidFill>
                          <a:schemeClr val="tx1"/>
                        </a:solidFill>
                        <a:latin typeface="+mj-lt"/>
                      </a:endParaRPr>
                    </a:p>
                  </a:txBody>
                  <a:tcPr marL="68580" marR="68580" marT="60960" marB="60960">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n-US" sz="1200" b="0" dirty="0">
                        <a:solidFill>
                          <a:schemeClr val="tx1"/>
                        </a:solidFill>
                        <a:latin typeface="+mj-lt"/>
                      </a:endParaRPr>
                    </a:p>
                  </a:txBody>
                  <a:tcPr marL="68580" marR="68580" marT="60960" marB="609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n-US" sz="1200" b="0" dirty="0">
                        <a:solidFill>
                          <a:schemeClr val="tx1"/>
                        </a:solidFill>
                        <a:latin typeface="+mj-lt"/>
                      </a:endParaRPr>
                    </a:p>
                  </a:txBody>
                  <a:tcPr marL="68580" marR="68580" marT="60960" marB="609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n-US" sz="1200" b="0" dirty="0">
                        <a:solidFill>
                          <a:schemeClr val="tx1"/>
                        </a:solidFill>
                        <a:latin typeface="+mj-lt"/>
                      </a:endParaRPr>
                    </a:p>
                  </a:txBody>
                  <a:tcPr marL="68580" marR="68580" marT="60960" marB="609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n-US" sz="1200" b="0" dirty="0">
                        <a:solidFill>
                          <a:schemeClr val="tx1"/>
                        </a:solidFill>
                        <a:latin typeface="+mj-lt"/>
                      </a:endParaRPr>
                    </a:p>
                  </a:txBody>
                  <a:tcPr marL="68580" marR="68580" marT="60960" marB="60960">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r>
              <a:tr h="336350">
                <a:tc>
                  <a:txBody>
                    <a:bodyPr/>
                    <a:lstStyle/>
                    <a:p>
                      <a:r>
                        <a:rPr lang="en-US" sz="1200" dirty="0" smtClean="0">
                          <a:solidFill>
                            <a:schemeClr val="tx1"/>
                          </a:solidFill>
                          <a:latin typeface="+mj-lt"/>
                        </a:rPr>
                        <a:t>The workshop’s agenda</a:t>
                      </a:r>
                      <a:r>
                        <a:rPr lang="en-US" sz="1200" baseline="0" dirty="0" smtClean="0">
                          <a:solidFill>
                            <a:schemeClr val="tx1"/>
                          </a:solidFill>
                          <a:latin typeface="+mj-lt"/>
                        </a:rPr>
                        <a:t> covered the topics I wanted to hear about</a:t>
                      </a:r>
                      <a:endParaRPr lang="en-US" sz="1200" dirty="0" smtClean="0">
                        <a:solidFill>
                          <a:schemeClr val="tx1"/>
                        </a:solidFill>
                        <a:latin typeface="+mj-lt"/>
                      </a:endParaRPr>
                    </a:p>
                  </a:txBody>
                  <a:tcPr marL="68580" marR="68580" marT="60960" marB="60960">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US" sz="1200" dirty="0">
                        <a:solidFill>
                          <a:schemeClr val="tx1"/>
                        </a:solidFill>
                        <a:latin typeface="+mj-lt"/>
                      </a:endParaRPr>
                    </a:p>
                  </a:txBody>
                  <a:tcPr marL="68580" marR="68580" marT="60960" marB="60960">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200" kern="1200" dirty="0" smtClean="0">
                          <a:solidFill>
                            <a:schemeClr val="tx1"/>
                          </a:solidFill>
                          <a:latin typeface="+mn-lt"/>
                          <a:ea typeface="+mn-ea"/>
                          <a:cs typeface="+mn-cs"/>
                        </a:rPr>
                        <a:t>Yes</a:t>
                      </a:r>
                      <a:endParaRPr lang="en-US" sz="1200" dirty="0">
                        <a:solidFill>
                          <a:schemeClr val="tx1"/>
                        </a:solidFill>
                        <a:latin typeface="+mj-lt"/>
                      </a:endParaRPr>
                    </a:p>
                  </a:txBody>
                  <a:tcPr marL="68580" marR="68580" marT="60960" marB="6096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US" sz="1200" dirty="0">
                        <a:solidFill>
                          <a:schemeClr val="tx1"/>
                        </a:solidFill>
                        <a:latin typeface="+mj-lt"/>
                      </a:endParaRPr>
                    </a:p>
                  </a:txBody>
                  <a:tcPr marL="68580" marR="68580" marT="60960" marB="6096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200" dirty="0" smtClean="0">
                          <a:solidFill>
                            <a:schemeClr val="tx1"/>
                          </a:solidFill>
                          <a:latin typeface="+mj-lt"/>
                        </a:rPr>
                        <a:t>No</a:t>
                      </a:r>
                      <a:endParaRPr lang="en-US" sz="1200" dirty="0">
                        <a:solidFill>
                          <a:schemeClr val="tx1"/>
                        </a:solidFill>
                        <a:latin typeface="+mj-lt"/>
                      </a:endParaRPr>
                    </a:p>
                  </a:txBody>
                  <a:tcPr marL="68580" marR="68580" marT="60960" marB="6096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US" sz="1200" dirty="0">
                        <a:solidFill>
                          <a:schemeClr val="tx1"/>
                        </a:solidFill>
                        <a:latin typeface="+mj-lt"/>
                      </a:endParaRPr>
                    </a:p>
                  </a:txBody>
                  <a:tcPr marL="68580" marR="68580" marT="60960" marB="6096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r>
              <a:tr h="336350">
                <a:tc>
                  <a:txBody>
                    <a:bodyPr/>
                    <a:lstStyle/>
                    <a:p>
                      <a:r>
                        <a:rPr lang="en-US" sz="1200" dirty="0" smtClean="0">
                          <a:solidFill>
                            <a:schemeClr val="tx1"/>
                          </a:solidFill>
                          <a:latin typeface="+mj-lt"/>
                        </a:rPr>
                        <a:t>The length of the workshop was appropriate</a:t>
                      </a:r>
                    </a:p>
                  </a:txBody>
                  <a:tcPr marL="68580" marR="68580" marT="60960" marB="60960">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US" sz="1200" dirty="0">
                        <a:solidFill>
                          <a:schemeClr val="tx1"/>
                        </a:solidFill>
                        <a:latin typeface="+mj-lt"/>
                      </a:endParaRPr>
                    </a:p>
                  </a:txBody>
                  <a:tcPr marL="68580" marR="68580" marT="60960" marB="60960">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200" kern="1200" dirty="0" smtClean="0">
                          <a:solidFill>
                            <a:schemeClr val="tx1"/>
                          </a:solidFill>
                          <a:latin typeface="+mn-lt"/>
                          <a:ea typeface="+mn-ea"/>
                          <a:cs typeface="+mn-cs"/>
                        </a:rPr>
                        <a:t>Yes</a:t>
                      </a:r>
                      <a:endParaRPr lang="en-US" sz="1200" dirty="0">
                        <a:solidFill>
                          <a:schemeClr val="tx1"/>
                        </a:solidFill>
                        <a:latin typeface="+mj-lt"/>
                      </a:endParaRPr>
                    </a:p>
                  </a:txBody>
                  <a:tcPr marL="68580" marR="68580" marT="60960" marB="6096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US" sz="1200" dirty="0">
                        <a:solidFill>
                          <a:schemeClr val="tx1"/>
                        </a:solidFill>
                        <a:latin typeface="+mj-lt"/>
                      </a:endParaRPr>
                    </a:p>
                  </a:txBody>
                  <a:tcPr marL="68580" marR="68580" marT="60960" marB="6096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200" dirty="0" smtClean="0">
                          <a:solidFill>
                            <a:schemeClr val="tx1"/>
                          </a:solidFill>
                          <a:latin typeface="+mj-lt"/>
                        </a:rPr>
                        <a:t>No</a:t>
                      </a:r>
                      <a:endParaRPr lang="en-US" sz="1200" dirty="0">
                        <a:solidFill>
                          <a:schemeClr val="tx1"/>
                        </a:solidFill>
                        <a:latin typeface="+mj-lt"/>
                      </a:endParaRPr>
                    </a:p>
                  </a:txBody>
                  <a:tcPr marL="68580" marR="68580" marT="60960" marB="6096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US" sz="1200" dirty="0">
                        <a:solidFill>
                          <a:schemeClr val="tx1"/>
                        </a:solidFill>
                        <a:latin typeface="+mj-lt"/>
                      </a:endParaRPr>
                    </a:p>
                  </a:txBody>
                  <a:tcPr marL="68580" marR="68580" marT="60960" marB="6096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r>
              <a:tr h="346262">
                <a:tc>
                  <a:txBody>
                    <a:bodyPr/>
                    <a:lstStyle/>
                    <a:p>
                      <a:r>
                        <a:rPr lang="en-US" sz="1200" dirty="0" smtClean="0">
                          <a:solidFill>
                            <a:schemeClr val="tx1"/>
                          </a:solidFill>
                          <a:latin typeface="+mj-lt"/>
                        </a:rPr>
                        <a:t>The pace of</a:t>
                      </a:r>
                      <a:r>
                        <a:rPr lang="en-US" sz="1200" baseline="0" dirty="0" smtClean="0">
                          <a:solidFill>
                            <a:schemeClr val="tx1"/>
                          </a:solidFill>
                          <a:latin typeface="+mj-lt"/>
                        </a:rPr>
                        <a:t> the presentations was appropriate</a:t>
                      </a:r>
                      <a:endParaRPr lang="en-US" sz="1200" dirty="0">
                        <a:solidFill>
                          <a:schemeClr val="tx1"/>
                        </a:solidFill>
                        <a:latin typeface="+mj-lt"/>
                      </a:endParaRPr>
                    </a:p>
                  </a:txBody>
                  <a:tcPr marL="68580" marR="68580" marT="60960" marB="60960">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US" sz="1200" dirty="0">
                        <a:solidFill>
                          <a:schemeClr val="tx1"/>
                        </a:solidFill>
                        <a:latin typeface="+mj-lt"/>
                      </a:endParaRPr>
                    </a:p>
                  </a:txBody>
                  <a:tcPr marL="68580" marR="68580" marT="60960" marB="60960">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200" kern="1200" dirty="0" smtClean="0">
                          <a:solidFill>
                            <a:schemeClr val="tx1"/>
                          </a:solidFill>
                          <a:latin typeface="+mn-lt"/>
                          <a:ea typeface="+mn-ea"/>
                          <a:cs typeface="+mn-cs"/>
                        </a:rPr>
                        <a:t>Yes</a:t>
                      </a:r>
                      <a:endParaRPr lang="en-US" sz="1200" dirty="0">
                        <a:solidFill>
                          <a:schemeClr val="tx1"/>
                        </a:solidFill>
                        <a:latin typeface="+mj-lt"/>
                      </a:endParaRPr>
                    </a:p>
                  </a:txBody>
                  <a:tcPr marL="68580" marR="68580" marT="60960" marB="6096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US" sz="1200" dirty="0">
                        <a:solidFill>
                          <a:schemeClr val="tx1"/>
                        </a:solidFill>
                        <a:latin typeface="+mj-lt"/>
                      </a:endParaRPr>
                    </a:p>
                  </a:txBody>
                  <a:tcPr marL="68580" marR="68580" marT="60960" marB="6096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200" dirty="0" smtClean="0">
                          <a:solidFill>
                            <a:schemeClr val="tx1"/>
                          </a:solidFill>
                          <a:latin typeface="+mj-lt"/>
                        </a:rPr>
                        <a:t>No</a:t>
                      </a:r>
                      <a:endParaRPr lang="en-US" sz="1200" dirty="0">
                        <a:solidFill>
                          <a:schemeClr val="tx1"/>
                        </a:solidFill>
                        <a:latin typeface="+mj-lt"/>
                      </a:endParaRPr>
                    </a:p>
                  </a:txBody>
                  <a:tcPr marL="68580" marR="68580" marT="60960" marB="6096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US" sz="1200" dirty="0">
                        <a:solidFill>
                          <a:schemeClr val="tx1"/>
                        </a:solidFill>
                        <a:latin typeface="+mj-lt"/>
                      </a:endParaRPr>
                    </a:p>
                  </a:txBody>
                  <a:tcPr marL="68580" marR="68580" marT="60960" marB="6096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r>
              <a:tr h="33846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cap="none" normalizeH="0" baseline="0" dirty="0" smtClean="0">
                          <a:ln>
                            <a:noFill/>
                          </a:ln>
                          <a:solidFill>
                            <a:schemeClr val="tx1"/>
                          </a:solidFill>
                          <a:effectLst/>
                          <a:latin typeface="+mj-lt"/>
                        </a:rPr>
                        <a:t>Census Headquarters was a convenient location for the workshop</a:t>
                      </a:r>
                    </a:p>
                  </a:txBody>
                  <a:tcPr marL="68580" marR="68580" marT="60960" marB="60960">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US" sz="1200" dirty="0">
                        <a:solidFill>
                          <a:schemeClr val="tx1"/>
                        </a:solidFill>
                        <a:latin typeface="+mj-lt"/>
                      </a:endParaRPr>
                    </a:p>
                  </a:txBody>
                  <a:tcPr marL="68580" marR="68580" marT="60960" marB="60960">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200" kern="1200" dirty="0" smtClean="0">
                          <a:solidFill>
                            <a:schemeClr val="tx1"/>
                          </a:solidFill>
                          <a:latin typeface="+mn-lt"/>
                          <a:ea typeface="+mn-ea"/>
                          <a:cs typeface="+mn-cs"/>
                        </a:rPr>
                        <a:t>Yes</a:t>
                      </a:r>
                      <a:endParaRPr lang="en-US" sz="1200" dirty="0">
                        <a:solidFill>
                          <a:schemeClr val="tx1"/>
                        </a:solidFill>
                        <a:latin typeface="+mj-lt"/>
                      </a:endParaRPr>
                    </a:p>
                  </a:txBody>
                  <a:tcPr marL="68580" marR="68580" marT="60960" marB="6096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US" sz="1200" dirty="0">
                        <a:solidFill>
                          <a:schemeClr val="tx1"/>
                        </a:solidFill>
                        <a:latin typeface="+mj-lt"/>
                      </a:endParaRPr>
                    </a:p>
                  </a:txBody>
                  <a:tcPr marL="68580" marR="68580" marT="60960" marB="6096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200" dirty="0" smtClean="0">
                          <a:solidFill>
                            <a:schemeClr val="tx1"/>
                          </a:solidFill>
                          <a:latin typeface="+mj-lt"/>
                        </a:rPr>
                        <a:t>No</a:t>
                      </a:r>
                      <a:endParaRPr lang="en-US" sz="1200" dirty="0">
                        <a:solidFill>
                          <a:schemeClr val="tx1"/>
                        </a:solidFill>
                        <a:latin typeface="+mj-lt"/>
                      </a:endParaRPr>
                    </a:p>
                  </a:txBody>
                  <a:tcPr marL="68580" marR="68580" marT="60960" marB="6096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US" sz="1200" dirty="0">
                        <a:solidFill>
                          <a:schemeClr val="tx1"/>
                        </a:solidFill>
                        <a:latin typeface="+mj-lt"/>
                      </a:endParaRPr>
                    </a:p>
                  </a:txBody>
                  <a:tcPr marL="68580" marR="68580" marT="60960" marB="6096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r>
              <a:tr h="303730">
                <a:tc>
                  <a:txBody>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lang="en-US" sz="1200" dirty="0" smtClean="0">
                          <a:solidFill>
                            <a:schemeClr val="tx1"/>
                          </a:solidFill>
                          <a:latin typeface="+mj-lt"/>
                        </a:rPr>
                        <a:t>Would you like</a:t>
                      </a:r>
                      <a:r>
                        <a:rPr lang="en-US" sz="1200" baseline="0" dirty="0" smtClean="0">
                          <a:solidFill>
                            <a:schemeClr val="tx1"/>
                          </a:solidFill>
                          <a:latin typeface="+mj-lt"/>
                        </a:rPr>
                        <a:t> to see the ACS Federal Data Users Workshop become an annual event?</a:t>
                      </a:r>
                      <a:endParaRPr lang="en-US" sz="1200" dirty="0" smtClean="0">
                        <a:solidFill>
                          <a:schemeClr val="tx1"/>
                        </a:solidFill>
                        <a:latin typeface="+mj-lt"/>
                      </a:endParaRPr>
                    </a:p>
                  </a:txBody>
                  <a:tcPr marL="68580" marR="68580" marT="60960" marB="60960">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US" sz="1200" dirty="0">
                        <a:solidFill>
                          <a:schemeClr val="tx1"/>
                        </a:solidFill>
                        <a:latin typeface="+mj-lt"/>
                      </a:endParaRPr>
                    </a:p>
                  </a:txBody>
                  <a:tcPr marL="68580" marR="68580" marT="60960" marB="60960">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200" kern="1200" dirty="0" smtClean="0">
                          <a:solidFill>
                            <a:schemeClr val="tx1"/>
                          </a:solidFill>
                          <a:latin typeface="+mn-lt"/>
                          <a:ea typeface="+mn-ea"/>
                          <a:cs typeface="+mn-cs"/>
                        </a:rPr>
                        <a:t>Yes</a:t>
                      </a:r>
                      <a:endParaRPr lang="en-US" sz="1200" dirty="0">
                        <a:solidFill>
                          <a:schemeClr val="tx1"/>
                        </a:solidFill>
                        <a:latin typeface="+mj-lt"/>
                      </a:endParaRPr>
                    </a:p>
                  </a:txBody>
                  <a:tcPr marL="68580" marR="68580" marT="60960" marB="6096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US" sz="1200" dirty="0">
                        <a:solidFill>
                          <a:schemeClr val="tx1"/>
                        </a:solidFill>
                        <a:latin typeface="+mj-lt"/>
                      </a:endParaRPr>
                    </a:p>
                  </a:txBody>
                  <a:tcPr marL="68580" marR="68580" marT="60960" marB="6096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200" dirty="0" smtClean="0">
                          <a:solidFill>
                            <a:schemeClr val="tx1"/>
                          </a:solidFill>
                          <a:latin typeface="+mj-lt"/>
                        </a:rPr>
                        <a:t>No</a:t>
                      </a:r>
                      <a:endParaRPr lang="en-US" sz="1200" dirty="0">
                        <a:solidFill>
                          <a:schemeClr val="tx1"/>
                        </a:solidFill>
                        <a:latin typeface="+mj-lt"/>
                      </a:endParaRPr>
                    </a:p>
                  </a:txBody>
                  <a:tcPr marL="68580" marR="68580" marT="60960" marB="6096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US" sz="1200" dirty="0">
                        <a:solidFill>
                          <a:schemeClr val="tx1"/>
                        </a:solidFill>
                        <a:latin typeface="+mj-lt"/>
                      </a:endParaRPr>
                    </a:p>
                  </a:txBody>
                  <a:tcPr marL="68580" marR="68580" marT="60960" marB="6096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r>
            </a:tbl>
          </a:graphicData>
        </a:graphic>
      </p:graphicFrame>
      <p:sp>
        <p:nvSpPr>
          <p:cNvPr id="9" name="TextBox 8"/>
          <p:cNvSpPr txBox="1"/>
          <p:nvPr/>
        </p:nvSpPr>
        <p:spPr>
          <a:xfrm>
            <a:off x="1" y="152400"/>
            <a:ext cx="6857999" cy="646331"/>
          </a:xfrm>
          <a:prstGeom prst="rect">
            <a:avLst/>
          </a:prstGeom>
          <a:noFill/>
        </p:spPr>
        <p:txBody>
          <a:bodyPr wrap="square" rtlCol="0">
            <a:spAutoFit/>
          </a:bodyPr>
          <a:lstStyle/>
          <a:p>
            <a:pPr algn="ctr"/>
            <a:r>
              <a:rPr lang="en-US" sz="2400" b="1" dirty="0" smtClean="0">
                <a:solidFill>
                  <a:srgbClr val="0070C0"/>
                </a:solidFill>
                <a:latin typeface="+mj-lt"/>
              </a:rPr>
              <a:t>ACS Federal Data Users Workshop Feedback</a:t>
            </a:r>
          </a:p>
          <a:p>
            <a:pPr algn="ctr"/>
            <a:endParaRPr lang="en-US" sz="1200" b="1" dirty="0">
              <a:solidFill>
                <a:srgbClr val="0070C0"/>
              </a:solidFill>
              <a:latin typeface="+mj-lt"/>
            </a:endParaRPr>
          </a:p>
        </p:txBody>
      </p:sp>
      <p:graphicFrame>
        <p:nvGraphicFramePr>
          <p:cNvPr id="11" name="Table 10"/>
          <p:cNvGraphicFramePr>
            <a:graphicFrameLocks noGrp="1"/>
          </p:cNvGraphicFramePr>
          <p:nvPr/>
        </p:nvGraphicFramePr>
        <p:xfrm>
          <a:off x="1" y="685800"/>
          <a:ext cx="6857999" cy="2515670"/>
        </p:xfrm>
        <a:graphic>
          <a:graphicData uri="http://schemas.openxmlformats.org/drawingml/2006/table">
            <a:tbl>
              <a:tblPr firstRow="1" bandRow="1">
                <a:tableStyleId>{5C22544A-7EE6-4342-B048-85BDC9FD1C3A}</a:tableStyleId>
              </a:tblPr>
              <a:tblGrid>
                <a:gridCol w="4680854"/>
                <a:gridCol w="435429"/>
                <a:gridCol w="435429"/>
                <a:gridCol w="435429"/>
                <a:gridCol w="435429"/>
                <a:gridCol w="435429"/>
              </a:tblGrid>
              <a:tr h="346262">
                <a:tc>
                  <a:txBody>
                    <a:bodyPr/>
                    <a:lstStyle/>
                    <a:p>
                      <a:pPr algn="l"/>
                      <a:r>
                        <a:rPr lang="en-US" sz="1200" dirty="0" smtClean="0">
                          <a:solidFill>
                            <a:schemeClr val="tx1"/>
                          </a:solidFill>
                          <a:latin typeface="+mj-lt"/>
                        </a:rPr>
                        <a:t>Please take a moment to provide comments about this workshop.  Your feedback will help us improve future meetings and communication overall.</a:t>
                      </a:r>
                    </a:p>
                  </a:txBody>
                  <a:tcPr marL="68580" marR="68580" marT="60960" marB="60960">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gridSpan="5">
                  <a:txBody>
                    <a:bodyPr/>
                    <a:lstStyle/>
                    <a:p>
                      <a:endParaRPr lang="en-US" sz="900" b="0" dirty="0" smtClean="0">
                        <a:solidFill>
                          <a:schemeClr val="tx1"/>
                        </a:solidFill>
                        <a:latin typeface="+mj-lt"/>
                      </a:endParaRPr>
                    </a:p>
                  </a:txBody>
                  <a:tcPr marL="68580" marR="68580" marT="60960" marB="60960">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n-US" sz="1200" b="0" dirty="0">
                        <a:solidFill>
                          <a:schemeClr val="tx1"/>
                        </a:solidFill>
                        <a:latin typeface="+mj-lt"/>
                      </a:endParaRPr>
                    </a:p>
                  </a:txBody>
                  <a:tcPr marL="68580" marR="68580" marT="60960" marB="609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n-US" sz="1200" b="0" dirty="0">
                        <a:solidFill>
                          <a:schemeClr val="tx1"/>
                        </a:solidFill>
                        <a:latin typeface="+mj-lt"/>
                      </a:endParaRPr>
                    </a:p>
                  </a:txBody>
                  <a:tcPr marL="68580" marR="68580" marT="60960" marB="609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n-US" sz="1200" b="0" dirty="0">
                        <a:solidFill>
                          <a:schemeClr val="tx1"/>
                        </a:solidFill>
                        <a:latin typeface="+mj-lt"/>
                      </a:endParaRPr>
                    </a:p>
                  </a:txBody>
                  <a:tcPr marL="68580" marR="68580" marT="60960" marB="609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n-US" sz="1200" b="0" dirty="0">
                        <a:solidFill>
                          <a:schemeClr val="tx1"/>
                        </a:solidFill>
                        <a:latin typeface="+mj-lt"/>
                      </a:endParaRPr>
                    </a:p>
                  </a:txBody>
                  <a:tcPr marL="68580" marR="68580" marT="60960" marB="60960">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r>
              <a:tr h="336350">
                <a:tc>
                  <a:txBody>
                    <a:bodyPr/>
                    <a:lstStyle/>
                    <a:p>
                      <a:r>
                        <a:rPr lang="en-US" sz="1200" dirty="0" smtClean="0">
                          <a:solidFill>
                            <a:schemeClr val="tx1"/>
                          </a:solidFill>
                          <a:latin typeface="+mj-lt"/>
                        </a:rPr>
                        <a:t>The workshop’s agenda</a:t>
                      </a:r>
                      <a:r>
                        <a:rPr lang="en-US" sz="1200" baseline="0" dirty="0" smtClean="0">
                          <a:solidFill>
                            <a:schemeClr val="tx1"/>
                          </a:solidFill>
                          <a:latin typeface="+mj-lt"/>
                        </a:rPr>
                        <a:t> covered the topics I wanted to hear about</a:t>
                      </a:r>
                      <a:endParaRPr lang="en-US" sz="1200" dirty="0" smtClean="0">
                        <a:solidFill>
                          <a:schemeClr val="tx1"/>
                        </a:solidFill>
                        <a:latin typeface="+mj-lt"/>
                      </a:endParaRPr>
                    </a:p>
                  </a:txBody>
                  <a:tcPr marL="68580" marR="68580" marT="60960" marB="60960">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US" sz="1200" dirty="0">
                        <a:solidFill>
                          <a:schemeClr val="tx1"/>
                        </a:solidFill>
                        <a:latin typeface="+mj-lt"/>
                      </a:endParaRPr>
                    </a:p>
                  </a:txBody>
                  <a:tcPr marL="68580" marR="68580" marT="60960" marB="60960">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200" kern="1200" dirty="0" smtClean="0">
                          <a:solidFill>
                            <a:schemeClr val="tx1"/>
                          </a:solidFill>
                          <a:latin typeface="+mn-lt"/>
                          <a:ea typeface="+mn-ea"/>
                          <a:cs typeface="+mn-cs"/>
                        </a:rPr>
                        <a:t>Yes</a:t>
                      </a:r>
                      <a:endParaRPr lang="en-US" sz="1200" dirty="0">
                        <a:solidFill>
                          <a:schemeClr val="tx1"/>
                        </a:solidFill>
                        <a:latin typeface="+mj-lt"/>
                      </a:endParaRPr>
                    </a:p>
                  </a:txBody>
                  <a:tcPr marL="68580" marR="68580" marT="60960" marB="6096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US" sz="1200" dirty="0">
                        <a:solidFill>
                          <a:schemeClr val="tx1"/>
                        </a:solidFill>
                        <a:latin typeface="+mj-lt"/>
                      </a:endParaRPr>
                    </a:p>
                  </a:txBody>
                  <a:tcPr marL="68580" marR="68580" marT="60960" marB="6096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200" dirty="0" smtClean="0">
                          <a:solidFill>
                            <a:schemeClr val="tx1"/>
                          </a:solidFill>
                          <a:latin typeface="+mj-lt"/>
                        </a:rPr>
                        <a:t>No</a:t>
                      </a:r>
                      <a:endParaRPr lang="en-US" sz="1200" dirty="0">
                        <a:solidFill>
                          <a:schemeClr val="tx1"/>
                        </a:solidFill>
                        <a:latin typeface="+mj-lt"/>
                      </a:endParaRPr>
                    </a:p>
                  </a:txBody>
                  <a:tcPr marL="68580" marR="68580" marT="60960" marB="6096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US" sz="1200" dirty="0">
                        <a:solidFill>
                          <a:schemeClr val="tx1"/>
                        </a:solidFill>
                        <a:latin typeface="+mj-lt"/>
                      </a:endParaRPr>
                    </a:p>
                  </a:txBody>
                  <a:tcPr marL="68580" marR="68580" marT="60960" marB="6096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r>
              <a:tr h="336350">
                <a:tc>
                  <a:txBody>
                    <a:bodyPr/>
                    <a:lstStyle/>
                    <a:p>
                      <a:r>
                        <a:rPr lang="en-US" sz="1200" dirty="0" smtClean="0">
                          <a:solidFill>
                            <a:schemeClr val="tx1"/>
                          </a:solidFill>
                          <a:latin typeface="+mj-lt"/>
                        </a:rPr>
                        <a:t>The length of the workshop was appropriate</a:t>
                      </a:r>
                    </a:p>
                  </a:txBody>
                  <a:tcPr marL="68580" marR="68580" marT="60960" marB="60960">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US" sz="1200" dirty="0">
                        <a:solidFill>
                          <a:schemeClr val="tx1"/>
                        </a:solidFill>
                        <a:latin typeface="+mj-lt"/>
                      </a:endParaRPr>
                    </a:p>
                  </a:txBody>
                  <a:tcPr marL="68580" marR="68580" marT="60960" marB="60960">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200" kern="1200" dirty="0" smtClean="0">
                          <a:solidFill>
                            <a:schemeClr val="tx1"/>
                          </a:solidFill>
                          <a:latin typeface="+mn-lt"/>
                          <a:ea typeface="+mn-ea"/>
                          <a:cs typeface="+mn-cs"/>
                        </a:rPr>
                        <a:t>Yes</a:t>
                      </a:r>
                      <a:endParaRPr lang="en-US" sz="1200" dirty="0">
                        <a:solidFill>
                          <a:schemeClr val="tx1"/>
                        </a:solidFill>
                        <a:latin typeface="+mj-lt"/>
                      </a:endParaRPr>
                    </a:p>
                  </a:txBody>
                  <a:tcPr marL="68580" marR="68580" marT="60960" marB="6096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US" sz="1200" dirty="0">
                        <a:solidFill>
                          <a:schemeClr val="tx1"/>
                        </a:solidFill>
                        <a:latin typeface="+mj-lt"/>
                      </a:endParaRPr>
                    </a:p>
                  </a:txBody>
                  <a:tcPr marL="68580" marR="68580" marT="60960" marB="6096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200" dirty="0" smtClean="0">
                          <a:solidFill>
                            <a:schemeClr val="tx1"/>
                          </a:solidFill>
                          <a:latin typeface="+mj-lt"/>
                        </a:rPr>
                        <a:t>No</a:t>
                      </a:r>
                      <a:endParaRPr lang="en-US" sz="1200" dirty="0">
                        <a:solidFill>
                          <a:schemeClr val="tx1"/>
                        </a:solidFill>
                        <a:latin typeface="+mj-lt"/>
                      </a:endParaRPr>
                    </a:p>
                  </a:txBody>
                  <a:tcPr marL="68580" marR="68580" marT="60960" marB="6096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US" sz="1200" dirty="0">
                        <a:solidFill>
                          <a:schemeClr val="tx1"/>
                        </a:solidFill>
                        <a:latin typeface="+mj-lt"/>
                      </a:endParaRPr>
                    </a:p>
                  </a:txBody>
                  <a:tcPr marL="68580" marR="68580" marT="60960" marB="6096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r>
              <a:tr h="346262">
                <a:tc>
                  <a:txBody>
                    <a:bodyPr/>
                    <a:lstStyle/>
                    <a:p>
                      <a:r>
                        <a:rPr lang="en-US" sz="1200" dirty="0" smtClean="0">
                          <a:solidFill>
                            <a:schemeClr val="tx1"/>
                          </a:solidFill>
                          <a:latin typeface="+mj-lt"/>
                        </a:rPr>
                        <a:t>The pace of</a:t>
                      </a:r>
                      <a:r>
                        <a:rPr lang="en-US" sz="1200" baseline="0" dirty="0" smtClean="0">
                          <a:solidFill>
                            <a:schemeClr val="tx1"/>
                          </a:solidFill>
                          <a:latin typeface="+mj-lt"/>
                        </a:rPr>
                        <a:t> the presentations was appropriate</a:t>
                      </a:r>
                      <a:endParaRPr lang="en-US" sz="1200" dirty="0">
                        <a:solidFill>
                          <a:schemeClr val="tx1"/>
                        </a:solidFill>
                        <a:latin typeface="+mj-lt"/>
                      </a:endParaRPr>
                    </a:p>
                  </a:txBody>
                  <a:tcPr marL="68580" marR="68580" marT="60960" marB="60960">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US" sz="1200" dirty="0">
                        <a:solidFill>
                          <a:schemeClr val="tx1"/>
                        </a:solidFill>
                        <a:latin typeface="+mj-lt"/>
                      </a:endParaRPr>
                    </a:p>
                  </a:txBody>
                  <a:tcPr marL="68580" marR="68580" marT="60960" marB="60960">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200" kern="1200" dirty="0" smtClean="0">
                          <a:solidFill>
                            <a:schemeClr val="tx1"/>
                          </a:solidFill>
                          <a:latin typeface="+mn-lt"/>
                          <a:ea typeface="+mn-ea"/>
                          <a:cs typeface="+mn-cs"/>
                        </a:rPr>
                        <a:t>Yes</a:t>
                      </a:r>
                      <a:endParaRPr lang="en-US" sz="1200" dirty="0">
                        <a:solidFill>
                          <a:schemeClr val="tx1"/>
                        </a:solidFill>
                        <a:latin typeface="+mj-lt"/>
                      </a:endParaRPr>
                    </a:p>
                  </a:txBody>
                  <a:tcPr marL="68580" marR="68580" marT="60960" marB="6096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US" sz="1200" dirty="0">
                        <a:solidFill>
                          <a:schemeClr val="tx1"/>
                        </a:solidFill>
                        <a:latin typeface="+mj-lt"/>
                      </a:endParaRPr>
                    </a:p>
                  </a:txBody>
                  <a:tcPr marL="68580" marR="68580" marT="60960" marB="6096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200" dirty="0" smtClean="0">
                          <a:solidFill>
                            <a:schemeClr val="tx1"/>
                          </a:solidFill>
                          <a:latin typeface="+mj-lt"/>
                        </a:rPr>
                        <a:t>No</a:t>
                      </a:r>
                      <a:endParaRPr lang="en-US" sz="1200" dirty="0">
                        <a:solidFill>
                          <a:schemeClr val="tx1"/>
                        </a:solidFill>
                        <a:latin typeface="+mj-lt"/>
                      </a:endParaRPr>
                    </a:p>
                  </a:txBody>
                  <a:tcPr marL="68580" marR="68580" marT="60960" marB="6096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US" sz="1200" dirty="0">
                        <a:solidFill>
                          <a:schemeClr val="tx1"/>
                        </a:solidFill>
                        <a:latin typeface="+mj-lt"/>
                      </a:endParaRPr>
                    </a:p>
                  </a:txBody>
                  <a:tcPr marL="68580" marR="68580" marT="60960" marB="6096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r>
              <a:tr h="33846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cap="none" normalizeH="0" baseline="0" dirty="0" smtClean="0">
                          <a:ln>
                            <a:noFill/>
                          </a:ln>
                          <a:solidFill>
                            <a:schemeClr val="tx1"/>
                          </a:solidFill>
                          <a:effectLst/>
                          <a:latin typeface="+mj-lt"/>
                        </a:rPr>
                        <a:t>Census Headquarters was a convenient location for the workshop</a:t>
                      </a:r>
                    </a:p>
                  </a:txBody>
                  <a:tcPr marL="68580" marR="68580" marT="60960" marB="60960">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US" sz="1200" dirty="0">
                        <a:solidFill>
                          <a:schemeClr val="tx1"/>
                        </a:solidFill>
                        <a:latin typeface="+mj-lt"/>
                      </a:endParaRPr>
                    </a:p>
                  </a:txBody>
                  <a:tcPr marL="68580" marR="68580" marT="60960" marB="60960">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200" kern="1200" dirty="0" smtClean="0">
                          <a:solidFill>
                            <a:schemeClr val="tx1"/>
                          </a:solidFill>
                          <a:latin typeface="+mn-lt"/>
                          <a:ea typeface="+mn-ea"/>
                          <a:cs typeface="+mn-cs"/>
                        </a:rPr>
                        <a:t>Yes</a:t>
                      </a:r>
                      <a:endParaRPr lang="en-US" sz="1200" dirty="0">
                        <a:solidFill>
                          <a:schemeClr val="tx1"/>
                        </a:solidFill>
                        <a:latin typeface="+mj-lt"/>
                      </a:endParaRPr>
                    </a:p>
                  </a:txBody>
                  <a:tcPr marL="68580" marR="68580" marT="60960" marB="6096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US" sz="1200" dirty="0">
                        <a:solidFill>
                          <a:schemeClr val="tx1"/>
                        </a:solidFill>
                        <a:latin typeface="+mj-lt"/>
                      </a:endParaRPr>
                    </a:p>
                  </a:txBody>
                  <a:tcPr marL="68580" marR="68580" marT="60960" marB="6096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200" dirty="0" smtClean="0">
                          <a:solidFill>
                            <a:schemeClr val="tx1"/>
                          </a:solidFill>
                          <a:latin typeface="+mj-lt"/>
                        </a:rPr>
                        <a:t>No</a:t>
                      </a:r>
                      <a:endParaRPr lang="en-US" sz="1200" dirty="0">
                        <a:solidFill>
                          <a:schemeClr val="tx1"/>
                        </a:solidFill>
                        <a:latin typeface="+mj-lt"/>
                      </a:endParaRPr>
                    </a:p>
                  </a:txBody>
                  <a:tcPr marL="68580" marR="68580" marT="60960" marB="6096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US" sz="1200" dirty="0">
                        <a:solidFill>
                          <a:schemeClr val="tx1"/>
                        </a:solidFill>
                        <a:latin typeface="+mj-lt"/>
                      </a:endParaRPr>
                    </a:p>
                  </a:txBody>
                  <a:tcPr marL="68580" marR="68580" marT="60960" marB="6096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r>
              <a:tr h="303730">
                <a:tc>
                  <a:txBody>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lang="en-US" sz="1200" dirty="0" smtClean="0">
                          <a:solidFill>
                            <a:schemeClr val="tx1"/>
                          </a:solidFill>
                          <a:latin typeface="+mj-lt"/>
                        </a:rPr>
                        <a:t>Would you like</a:t>
                      </a:r>
                      <a:r>
                        <a:rPr lang="en-US" sz="1200" baseline="0" dirty="0" smtClean="0">
                          <a:solidFill>
                            <a:schemeClr val="tx1"/>
                          </a:solidFill>
                          <a:latin typeface="+mj-lt"/>
                        </a:rPr>
                        <a:t> to see the ACS Federal Data Users Workshop become an annual event?</a:t>
                      </a:r>
                      <a:endParaRPr lang="en-US" sz="1200" dirty="0" smtClean="0">
                        <a:solidFill>
                          <a:schemeClr val="tx1"/>
                        </a:solidFill>
                        <a:latin typeface="+mj-lt"/>
                      </a:endParaRPr>
                    </a:p>
                  </a:txBody>
                  <a:tcPr marL="68580" marR="68580" marT="60960" marB="60960">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US" sz="1200" dirty="0">
                        <a:solidFill>
                          <a:schemeClr val="tx1"/>
                        </a:solidFill>
                        <a:latin typeface="+mj-lt"/>
                      </a:endParaRPr>
                    </a:p>
                  </a:txBody>
                  <a:tcPr marL="68580" marR="68580" marT="60960" marB="60960">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200" kern="1200" dirty="0" smtClean="0">
                          <a:solidFill>
                            <a:schemeClr val="tx1"/>
                          </a:solidFill>
                          <a:latin typeface="+mn-lt"/>
                          <a:ea typeface="+mn-ea"/>
                          <a:cs typeface="+mn-cs"/>
                        </a:rPr>
                        <a:t>Yes</a:t>
                      </a:r>
                      <a:endParaRPr lang="en-US" sz="1200" dirty="0">
                        <a:solidFill>
                          <a:schemeClr val="tx1"/>
                        </a:solidFill>
                        <a:latin typeface="+mj-lt"/>
                      </a:endParaRPr>
                    </a:p>
                  </a:txBody>
                  <a:tcPr marL="68580" marR="68580" marT="60960" marB="6096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US" sz="1200" dirty="0">
                        <a:solidFill>
                          <a:schemeClr val="tx1"/>
                        </a:solidFill>
                        <a:latin typeface="+mj-lt"/>
                      </a:endParaRPr>
                    </a:p>
                  </a:txBody>
                  <a:tcPr marL="68580" marR="68580" marT="60960" marB="6096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200" dirty="0" smtClean="0">
                          <a:solidFill>
                            <a:schemeClr val="tx1"/>
                          </a:solidFill>
                          <a:latin typeface="+mj-lt"/>
                        </a:rPr>
                        <a:t>No</a:t>
                      </a:r>
                      <a:endParaRPr lang="en-US" sz="1200" dirty="0">
                        <a:solidFill>
                          <a:schemeClr val="tx1"/>
                        </a:solidFill>
                        <a:latin typeface="+mj-lt"/>
                      </a:endParaRPr>
                    </a:p>
                  </a:txBody>
                  <a:tcPr marL="68580" marR="68580" marT="60960" marB="6096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US" sz="1200" dirty="0">
                        <a:solidFill>
                          <a:schemeClr val="tx1"/>
                        </a:solidFill>
                        <a:latin typeface="+mj-lt"/>
                      </a:endParaRPr>
                    </a:p>
                  </a:txBody>
                  <a:tcPr marL="68580" marR="68580" marT="60960" marB="6096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r>
            </a:tbl>
          </a:graphicData>
        </a:graphic>
      </p:graphicFrame>
      <p:sp>
        <p:nvSpPr>
          <p:cNvPr id="12" name="TextBox 11"/>
          <p:cNvSpPr txBox="1"/>
          <p:nvPr/>
        </p:nvSpPr>
        <p:spPr>
          <a:xfrm>
            <a:off x="0" y="4800600"/>
            <a:ext cx="6857999" cy="646331"/>
          </a:xfrm>
          <a:prstGeom prst="rect">
            <a:avLst/>
          </a:prstGeom>
          <a:noFill/>
        </p:spPr>
        <p:txBody>
          <a:bodyPr wrap="square" rtlCol="0">
            <a:spAutoFit/>
          </a:bodyPr>
          <a:lstStyle/>
          <a:p>
            <a:pPr algn="ctr"/>
            <a:r>
              <a:rPr lang="en-US" sz="2400" b="1" dirty="0" smtClean="0">
                <a:solidFill>
                  <a:srgbClr val="0070C0"/>
                </a:solidFill>
              </a:rPr>
              <a:t>ACS Federal Data Users Workshop Feedback</a:t>
            </a:r>
          </a:p>
          <a:p>
            <a:pPr algn="ctr"/>
            <a:endParaRPr lang="en-US" sz="1200" b="1" dirty="0">
              <a:solidFill>
                <a:srgbClr val="0070C0"/>
              </a:solidFill>
            </a:endParaRPr>
          </a:p>
        </p:txBody>
      </p:sp>
      <p:pic>
        <p:nvPicPr>
          <p:cNvPr id="13" name="Picture 12" descr="PP_Band.jpg"/>
          <p:cNvPicPr>
            <a:picLocks noChangeAspect="1"/>
          </p:cNvPicPr>
          <p:nvPr/>
        </p:nvPicPr>
        <p:blipFill>
          <a:blip r:embed="rId3" cstate="print"/>
          <a:stretch>
            <a:fillRect/>
          </a:stretch>
        </p:blipFill>
        <p:spPr>
          <a:xfrm>
            <a:off x="0" y="3505200"/>
            <a:ext cx="6858000" cy="1059425"/>
          </a:xfrm>
          <a:prstGeom prst="rect">
            <a:avLst/>
          </a:prstGeom>
        </p:spPr>
      </p:pic>
      <p:sp>
        <p:nvSpPr>
          <p:cNvPr id="15" name="Rectangle 14"/>
          <p:cNvSpPr/>
          <p:nvPr/>
        </p:nvSpPr>
        <p:spPr>
          <a:xfrm>
            <a:off x="990600" y="3657600"/>
            <a:ext cx="4648200" cy="276999"/>
          </a:xfrm>
          <a:prstGeom prst="rect">
            <a:avLst/>
          </a:prstGeom>
        </p:spPr>
        <p:txBody>
          <a:bodyPr wrap="square">
            <a:spAutoFit/>
          </a:bodyPr>
          <a:lstStyle/>
          <a:p>
            <a:r>
              <a:rPr lang="en-US" sz="1200" dirty="0" smtClean="0">
                <a:latin typeface="+mj-lt"/>
              </a:rPr>
              <a:t>Please answer the short questions on the reverse side of this card</a:t>
            </a:r>
          </a:p>
        </p:txBody>
      </p:sp>
      <p:pic>
        <p:nvPicPr>
          <p:cNvPr id="14" name="Picture 13" descr="PP_Band.jpg"/>
          <p:cNvPicPr>
            <a:picLocks noChangeAspect="1"/>
          </p:cNvPicPr>
          <p:nvPr/>
        </p:nvPicPr>
        <p:blipFill>
          <a:blip r:embed="rId3" cstate="print"/>
          <a:stretch>
            <a:fillRect/>
          </a:stretch>
        </p:blipFill>
        <p:spPr>
          <a:xfrm>
            <a:off x="0" y="8084575"/>
            <a:ext cx="6858000" cy="1059425"/>
          </a:xfrm>
          <a:prstGeom prst="rect">
            <a:avLst/>
          </a:prstGeom>
        </p:spPr>
      </p:pic>
      <p:sp>
        <p:nvSpPr>
          <p:cNvPr id="17" name="Rectangle 16"/>
          <p:cNvSpPr/>
          <p:nvPr/>
        </p:nvSpPr>
        <p:spPr>
          <a:xfrm>
            <a:off x="1066800" y="8153400"/>
            <a:ext cx="4648200" cy="276999"/>
          </a:xfrm>
          <a:prstGeom prst="rect">
            <a:avLst/>
          </a:prstGeom>
        </p:spPr>
        <p:txBody>
          <a:bodyPr wrap="square">
            <a:spAutoFit/>
          </a:bodyPr>
          <a:lstStyle/>
          <a:p>
            <a:r>
              <a:rPr lang="en-US" sz="1200" dirty="0" smtClean="0">
                <a:latin typeface="+mj-lt"/>
              </a:rPr>
              <a:t>Please answer the short questions on the reverse side of this card</a:t>
            </a:r>
          </a:p>
        </p:txBody>
      </p:sp>
      <p:sp>
        <p:nvSpPr>
          <p:cNvPr id="16" name="TextBox 15"/>
          <p:cNvSpPr txBox="1"/>
          <p:nvPr/>
        </p:nvSpPr>
        <p:spPr>
          <a:xfrm>
            <a:off x="0" y="0"/>
            <a:ext cx="2971800" cy="215444"/>
          </a:xfrm>
          <a:prstGeom prst="rect">
            <a:avLst/>
          </a:prstGeom>
          <a:noFill/>
        </p:spPr>
        <p:txBody>
          <a:bodyPr wrap="square" rtlCol="0">
            <a:spAutoFit/>
          </a:bodyPr>
          <a:lstStyle/>
          <a:p>
            <a:r>
              <a:rPr lang="en-US" sz="800" dirty="0" smtClean="0"/>
              <a:t>OMB No.-0607-0760 | Expiration Date: February 28, 2014</a:t>
            </a:r>
            <a:endParaRPr lang="en-US" sz="800" dirty="0"/>
          </a:p>
        </p:txBody>
      </p:sp>
      <p:sp>
        <p:nvSpPr>
          <p:cNvPr id="22" name="TextBox 21"/>
          <p:cNvSpPr txBox="1"/>
          <p:nvPr/>
        </p:nvSpPr>
        <p:spPr>
          <a:xfrm>
            <a:off x="0" y="4572000"/>
            <a:ext cx="2971800" cy="215444"/>
          </a:xfrm>
          <a:prstGeom prst="rect">
            <a:avLst/>
          </a:prstGeom>
          <a:noFill/>
        </p:spPr>
        <p:txBody>
          <a:bodyPr wrap="square" rtlCol="0">
            <a:spAutoFit/>
          </a:bodyPr>
          <a:lstStyle/>
          <a:p>
            <a:r>
              <a:rPr lang="en-US" sz="800" dirty="0" smtClean="0"/>
              <a:t>OMB No.-0607-0760 | Expiration Date: February 28, 2014</a:t>
            </a:r>
            <a:endParaRPr lang="en-US" sz="800"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p:cNvSpPr txBox="1"/>
          <p:nvPr/>
        </p:nvSpPr>
        <p:spPr>
          <a:xfrm>
            <a:off x="0" y="1"/>
            <a:ext cx="6857999" cy="2169825"/>
          </a:xfrm>
          <a:prstGeom prst="rect">
            <a:avLst/>
          </a:prstGeom>
          <a:noFill/>
        </p:spPr>
        <p:txBody>
          <a:bodyPr wrap="square" rtlCol="0">
            <a:spAutoFit/>
          </a:bodyPr>
          <a:lstStyle/>
          <a:p>
            <a:pPr algn="ctr"/>
            <a:r>
              <a:rPr lang="en-US" sz="2400" b="1" dirty="0" smtClean="0">
                <a:solidFill>
                  <a:srgbClr val="0070C0"/>
                </a:solidFill>
              </a:rPr>
              <a:t>ACS Federal Data Users Workshop Feedback</a:t>
            </a:r>
          </a:p>
          <a:p>
            <a:r>
              <a:rPr lang="en-US" sz="1000" b="1" dirty="0" smtClean="0"/>
              <a:t/>
            </a:r>
            <a:br>
              <a:rPr lang="en-US" sz="1000" b="1" dirty="0" smtClean="0"/>
            </a:br>
            <a:r>
              <a:rPr lang="en-US" sz="1100" b="1" dirty="0" smtClean="0"/>
              <a:t>1) </a:t>
            </a:r>
            <a:r>
              <a:rPr lang="en-US" sz="1100" dirty="0" smtClean="0"/>
              <a:t> What activities or presentations did you like most during the ACS Federal Data Users Workshop, and why? </a:t>
            </a:r>
          </a:p>
          <a:p>
            <a:r>
              <a:rPr lang="en-US" sz="1100" dirty="0" smtClean="0"/>
              <a:t> </a:t>
            </a:r>
          </a:p>
          <a:p>
            <a:r>
              <a:rPr lang="en-US" sz="1100" dirty="0" smtClean="0"/>
              <a:t>  </a:t>
            </a:r>
          </a:p>
          <a:p>
            <a:r>
              <a:rPr lang="en-US" sz="1100" b="1" dirty="0" smtClean="0"/>
              <a:t>2)</a:t>
            </a:r>
            <a:r>
              <a:rPr lang="en-US" sz="1100" dirty="0" smtClean="0"/>
              <a:t>  What activities or presentations did you like least during the ACS Federal Data Users Workshop, and why? </a:t>
            </a:r>
          </a:p>
          <a:p>
            <a:r>
              <a:rPr lang="en-US" sz="1100" dirty="0" smtClean="0"/>
              <a:t> </a:t>
            </a:r>
          </a:p>
          <a:p>
            <a:r>
              <a:rPr lang="en-US" sz="1100" dirty="0" smtClean="0"/>
              <a:t>  </a:t>
            </a:r>
          </a:p>
          <a:p>
            <a:r>
              <a:rPr lang="en-US" sz="1100" b="1" dirty="0" smtClean="0"/>
              <a:t>3)</a:t>
            </a:r>
            <a:r>
              <a:rPr lang="en-US" sz="1100" dirty="0" smtClean="0"/>
              <a:t>  What would you like us to cover at the next ACS Federal Data Users Workshop?</a:t>
            </a:r>
          </a:p>
          <a:p>
            <a:endParaRPr lang="en-US" sz="1200" dirty="0" smtClean="0">
              <a:solidFill>
                <a:srgbClr val="0070C0"/>
              </a:solidFill>
            </a:endParaRPr>
          </a:p>
          <a:p>
            <a:pPr algn="ctr"/>
            <a:endParaRPr lang="en-US" sz="1200" b="1" dirty="0">
              <a:solidFill>
                <a:srgbClr val="0070C0"/>
              </a:solidFill>
            </a:endParaRPr>
          </a:p>
        </p:txBody>
      </p:sp>
      <p:sp>
        <p:nvSpPr>
          <p:cNvPr id="10" name="Rectangle 9"/>
          <p:cNvSpPr/>
          <p:nvPr/>
        </p:nvSpPr>
        <p:spPr>
          <a:xfrm>
            <a:off x="0" y="3429000"/>
            <a:ext cx="6858000" cy="1200329"/>
          </a:xfrm>
          <a:prstGeom prst="rect">
            <a:avLst/>
          </a:prstGeom>
        </p:spPr>
        <p:txBody>
          <a:bodyPr wrap="square">
            <a:spAutoFit/>
          </a:bodyPr>
          <a:lstStyle/>
          <a:p>
            <a:r>
              <a:rPr lang="en-US" sz="1200" dirty="0" smtClean="0">
                <a:latin typeface="+mj-lt"/>
              </a:rPr>
              <a:t>Please provide additional comments/suggestions about ACS meetings and communication overall.</a:t>
            </a:r>
          </a:p>
          <a:p>
            <a:r>
              <a:rPr lang="en-US" sz="1200" dirty="0" smtClean="0">
                <a:latin typeface="+mj-lt"/>
              </a:rPr>
              <a:t>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a:t>
            </a:r>
          </a:p>
          <a:p>
            <a:pPr algn="r"/>
            <a:r>
              <a:rPr lang="en-US" sz="1100" i="1" dirty="0" smtClean="0">
                <a:latin typeface="+mj-lt"/>
              </a:rPr>
              <a:t>Use other side for additional comments.</a:t>
            </a:r>
          </a:p>
        </p:txBody>
      </p:sp>
      <p:sp>
        <p:nvSpPr>
          <p:cNvPr id="12" name="TextBox 11"/>
          <p:cNvSpPr txBox="1"/>
          <p:nvPr/>
        </p:nvSpPr>
        <p:spPr>
          <a:xfrm>
            <a:off x="0" y="4572000"/>
            <a:ext cx="6857999" cy="2385268"/>
          </a:xfrm>
          <a:prstGeom prst="rect">
            <a:avLst/>
          </a:prstGeom>
          <a:noFill/>
        </p:spPr>
        <p:txBody>
          <a:bodyPr wrap="square" rtlCol="0">
            <a:spAutoFit/>
          </a:bodyPr>
          <a:lstStyle/>
          <a:p>
            <a:pPr algn="ctr"/>
            <a:r>
              <a:rPr lang="en-US" sz="2400" b="1" dirty="0" smtClean="0">
                <a:solidFill>
                  <a:srgbClr val="0070C0"/>
                </a:solidFill>
              </a:rPr>
              <a:t>ACS Federal Data Users Workshop Feedback</a:t>
            </a:r>
          </a:p>
          <a:p>
            <a:r>
              <a:rPr lang="en-US" sz="1100" b="1" dirty="0" smtClean="0"/>
              <a:t>1)</a:t>
            </a:r>
            <a:r>
              <a:rPr lang="en-US" sz="1100" dirty="0" smtClean="0"/>
              <a:t>  What activities or presentations did you  like most during the ACS Federal Data Users Workshop, and why? </a:t>
            </a:r>
          </a:p>
          <a:p>
            <a:r>
              <a:rPr lang="en-US" sz="1100" dirty="0" smtClean="0"/>
              <a:t> </a:t>
            </a:r>
          </a:p>
          <a:p>
            <a:r>
              <a:rPr lang="en-US" sz="1100" dirty="0" smtClean="0"/>
              <a:t>   </a:t>
            </a:r>
          </a:p>
          <a:p>
            <a:r>
              <a:rPr lang="en-US" sz="1100" b="1" dirty="0" smtClean="0"/>
              <a:t>2)</a:t>
            </a:r>
            <a:r>
              <a:rPr lang="en-US" sz="1100" dirty="0" smtClean="0"/>
              <a:t>  What activities or presentations did you  like least during the ACS Federal Data Users Workshop, and why? </a:t>
            </a:r>
          </a:p>
          <a:p>
            <a:r>
              <a:rPr lang="en-US" sz="1100" dirty="0" smtClean="0"/>
              <a:t> </a:t>
            </a:r>
          </a:p>
          <a:p>
            <a:r>
              <a:rPr lang="en-US" sz="1100" dirty="0" smtClean="0"/>
              <a:t>  </a:t>
            </a:r>
          </a:p>
          <a:p>
            <a:r>
              <a:rPr lang="en-US" sz="1100" b="1" dirty="0" smtClean="0"/>
              <a:t>3)</a:t>
            </a:r>
            <a:r>
              <a:rPr lang="en-US" sz="1100" dirty="0" smtClean="0"/>
              <a:t>  What would you like us to cover at the next ACS Federal Data Users Workshop?</a:t>
            </a:r>
          </a:p>
          <a:p>
            <a:endParaRPr lang="en-US" sz="1200" dirty="0" smtClean="0">
              <a:solidFill>
                <a:srgbClr val="0070C0"/>
              </a:solidFill>
            </a:endParaRPr>
          </a:p>
          <a:p>
            <a:pPr algn="ctr"/>
            <a:endParaRPr lang="en-US" sz="1200" b="1" dirty="0" smtClean="0">
              <a:solidFill>
                <a:srgbClr val="0070C0"/>
              </a:solidFill>
            </a:endParaRPr>
          </a:p>
          <a:p>
            <a:endParaRPr lang="en-US" sz="1200" b="1" dirty="0" smtClean="0">
              <a:solidFill>
                <a:srgbClr val="0070C0"/>
              </a:solidFill>
              <a:latin typeface="+mj-lt"/>
            </a:endParaRPr>
          </a:p>
          <a:p>
            <a:pPr algn="ctr"/>
            <a:endParaRPr lang="en-US" sz="1200" b="1" dirty="0">
              <a:solidFill>
                <a:srgbClr val="0070C0"/>
              </a:solidFill>
              <a:latin typeface="+mj-lt"/>
            </a:endParaRPr>
          </a:p>
        </p:txBody>
      </p:sp>
      <p:pic>
        <p:nvPicPr>
          <p:cNvPr id="13" name="Picture 12" descr="PP_Band.jpg"/>
          <p:cNvPicPr>
            <a:picLocks noChangeAspect="1"/>
          </p:cNvPicPr>
          <p:nvPr/>
        </p:nvPicPr>
        <p:blipFill>
          <a:blip r:embed="rId2" cstate="print"/>
          <a:stretch>
            <a:fillRect/>
          </a:stretch>
        </p:blipFill>
        <p:spPr>
          <a:xfrm>
            <a:off x="0" y="3504064"/>
            <a:ext cx="6858000" cy="1059425"/>
          </a:xfrm>
          <a:prstGeom prst="rect">
            <a:avLst/>
          </a:prstGeom>
        </p:spPr>
      </p:pic>
      <p:sp>
        <p:nvSpPr>
          <p:cNvPr id="15" name="Rectangle 14"/>
          <p:cNvSpPr/>
          <p:nvPr/>
        </p:nvSpPr>
        <p:spPr>
          <a:xfrm>
            <a:off x="1371600" y="3733800"/>
            <a:ext cx="3886200" cy="276999"/>
          </a:xfrm>
          <a:prstGeom prst="rect">
            <a:avLst/>
          </a:prstGeom>
        </p:spPr>
        <p:txBody>
          <a:bodyPr wrap="square">
            <a:spAutoFit/>
          </a:bodyPr>
          <a:lstStyle/>
          <a:p>
            <a:r>
              <a:rPr lang="en-US" sz="1200" dirty="0" smtClean="0"/>
              <a:t>Please answer the questions on the reverse side of this card</a:t>
            </a:r>
          </a:p>
        </p:txBody>
      </p:sp>
      <p:pic>
        <p:nvPicPr>
          <p:cNvPr id="14" name="Picture 13" descr="PP_Band.jpg"/>
          <p:cNvPicPr>
            <a:picLocks noChangeAspect="1"/>
          </p:cNvPicPr>
          <p:nvPr/>
        </p:nvPicPr>
        <p:blipFill>
          <a:blip r:embed="rId2" cstate="print"/>
          <a:stretch>
            <a:fillRect/>
          </a:stretch>
        </p:blipFill>
        <p:spPr>
          <a:xfrm>
            <a:off x="0" y="8084575"/>
            <a:ext cx="6858000" cy="1059425"/>
          </a:xfrm>
          <a:prstGeom prst="rect">
            <a:avLst/>
          </a:prstGeom>
        </p:spPr>
      </p:pic>
      <p:sp>
        <p:nvSpPr>
          <p:cNvPr id="11" name="Rectangle 10"/>
          <p:cNvSpPr/>
          <p:nvPr/>
        </p:nvSpPr>
        <p:spPr>
          <a:xfrm>
            <a:off x="1371600" y="8305800"/>
            <a:ext cx="3886200" cy="276999"/>
          </a:xfrm>
          <a:prstGeom prst="rect">
            <a:avLst/>
          </a:prstGeom>
        </p:spPr>
        <p:txBody>
          <a:bodyPr wrap="square">
            <a:spAutoFit/>
          </a:bodyPr>
          <a:lstStyle/>
          <a:p>
            <a:r>
              <a:rPr lang="en-US" sz="1200" dirty="0" smtClean="0"/>
              <a:t>Please answer the questions on the reverse side of this card</a:t>
            </a:r>
          </a:p>
        </p:txBody>
      </p:sp>
      <p:sp>
        <p:nvSpPr>
          <p:cNvPr id="16" name="TextBox 15"/>
          <p:cNvSpPr txBox="1"/>
          <p:nvPr/>
        </p:nvSpPr>
        <p:spPr>
          <a:xfrm>
            <a:off x="0" y="2286000"/>
            <a:ext cx="6858000" cy="1569660"/>
          </a:xfrm>
          <a:prstGeom prst="rect">
            <a:avLst/>
          </a:prstGeom>
          <a:noFill/>
        </p:spPr>
        <p:txBody>
          <a:bodyPr wrap="square" rtlCol="0">
            <a:spAutoFit/>
          </a:bodyPr>
          <a:lstStyle/>
          <a:p>
            <a:r>
              <a:rPr lang="en-US" sz="800" dirty="0" smtClean="0"/>
              <a:t>The feedback from this survey will help the Census Bureau determine how effective the workshop was for the users, and allow the American Community Survey Office to modify future workshops to maximize the benefit participants receive.</a:t>
            </a:r>
          </a:p>
          <a:p>
            <a:endParaRPr lang="en-US" sz="800" dirty="0" smtClean="0"/>
          </a:p>
          <a:p>
            <a:r>
              <a:rPr lang="en-US" sz="800" dirty="0" smtClean="0"/>
              <a:t>Your responses will be kept confidential to the extent provided by law. All answers will be pooled into aggregate measures for all reporting purposes, and no individual person or organization will be identified. Public reporting burden for this collection of information is estimated to average 5 minutes per response, including the time for reviewing instructions, searching existing data sources, gathering and maintaining the data needed, and completing and reviewing the collection of information. Respondents are not required to respond to any information collection unless it displays a valid approval number from the Office of Management and Budget.</a:t>
            </a:r>
          </a:p>
          <a:p>
            <a:endParaRPr lang="en-US" sz="800" dirty="0" smtClean="0"/>
          </a:p>
          <a:p>
            <a:r>
              <a:rPr lang="en-US" sz="800" dirty="0" smtClean="0"/>
              <a:t>Send comments regarding this burden estimate or any other aspect of this collection of information, including suggestions for reducing this burden, to: Paperwork Project 0607- 0760, U.S. Census Bureau, 4600 Silver Hill Road, Room 3K138, Washington, DC 20233. You may e-mail comments to: Paperwork@census.gov; use "Paperwork Project 0607- 0760" as the subject.</a:t>
            </a:r>
            <a:endParaRPr lang="en-US" sz="800" dirty="0"/>
          </a:p>
        </p:txBody>
      </p:sp>
      <p:sp>
        <p:nvSpPr>
          <p:cNvPr id="17" name="TextBox 16"/>
          <p:cNvSpPr txBox="1"/>
          <p:nvPr/>
        </p:nvSpPr>
        <p:spPr>
          <a:xfrm>
            <a:off x="0" y="6858000"/>
            <a:ext cx="6858000" cy="1569660"/>
          </a:xfrm>
          <a:prstGeom prst="rect">
            <a:avLst/>
          </a:prstGeom>
          <a:noFill/>
        </p:spPr>
        <p:txBody>
          <a:bodyPr wrap="square" rtlCol="0">
            <a:spAutoFit/>
          </a:bodyPr>
          <a:lstStyle/>
          <a:p>
            <a:r>
              <a:rPr lang="en-US" sz="800" dirty="0" smtClean="0"/>
              <a:t>The feedback from this survey will help the Census Bureau determine how effective the workshop was for the users, and allow the American Community Survey Office to modify future workshops to maximize the benefit participants receive.</a:t>
            </a:r>
          </a:p>
          <a:p>
            <a:endParaRPr lang="en-US" sz="800" dirty="0" smtClean="0"/>
          </a:p>
          <a:p>
            <a:r>
              <a:rPr lang="en-US" sz="800" dirty="0" smtClean="0"/>
              <a:t>Your responses will be kept confidential to the extent provided by law. All answers will be pooled into aggregate measures for all reporting purposes, and no individual person or organization will be identified. Public reporting burden for this collection of information is estimated to average 5 minutes per response, including the time for reviewing instructions, searching existing data sources, gathering and maintaining the data needed, and completing and reviewing the collection of information. Respondents are not required to respond to any information collection unless it displays a valid approval number from the Office of Management and Budget.</a:t>
            </a:r>
          </a:p>
          <a:p>
            <a:endParaRPr lang="en-US" sz="800" dirty="0" smtClean="0"/>
          </a:p>
          <a:p>
            <a:r>
              <a:rPr lang="en-US" sz="800" dirty="0" smtClean="0"/>
              <a:t>Send comments regarding this burden estimate or any other aspect of this collection of information, including suggestions for reducing this burden, to: Paperwork Project 0607- 0760, U.S. Census Bureau, 4600 Silver Hill Road, Room 3K138, Washington, DC 20233. You may e-mail comments to: Paperwork@census.gov; use "Paperwork Project 0607- 0760" as the subject.</a:t>
            </a:r>
            <a:endParaRPr lang="en-US" sz="800"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Blank">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Classic">
      <a:majorFont>
        <a:latin typeface="Arial"/>
        <a:ea typeface=""/>
        <a:cs typeface=""/>
        <a:font script="Jpan" typeface="ＭＳ Ｐゴシック"/>
        <a:font script="Hang" typeface="돋움"/>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Times New Roman"/>
        <a:ea typeface=""/>
        <a:cs typeface=""/>
        <a:font script="Jpan" typeface="ＭＳ Ｐ明朝"/>
        <a:font script="Hang" typeface="바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blank</Template>
  <TotalTime>218</TotalTime>
  <Words>723</Words>
  <Application>Microsoft Office PowerPoint</Application>
  <PresentationFormat>On-screen Show (4:3)</PresentationFormat>
  <Paragraphs>72</Paragraphs>
  <Slides>2</Slides>
  <Notes>1</Notes>
  <HiddenSlides>0</HiddenSlides>
  <MMClips>0</MMClips>
  <ScaleCrop>false</ScaleCrop>
  <HeadingPairs>
    <vt:vector size="4" baseType="variant">
      <vt:variant>
        <vt:lpstr>Theme</vt:lpstr>
      </vt:variant>
      <vt:variant>
        <vt:i4>1</vt:i4>
      </vt:variant>
      <vt:variant>
        <vt:lpstr>Slide Titles</vt:lpstr>
      </vt:variant>
      <vt:variant>
        <vt:i4>2</vt:i4>
      </vt:variant>
    </vt:vector>
  </HeadingPairs>
  <TitlesOfParts>
    <vt:vector size="3" baseType="lpstr">
      <vt:lpstr>Blank</vt:lpstr>
      <vt:lpstr>Slide 1</vt:lpstr>
      <vt:lpstr>Slide 2</vt:lpstr>
    </vt:vector>
  </TitlesOfParts>
  <Company>The MITRE Corporation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Marian Moriarty</dc:creator>
  <cp:lastModifiedBy>vilky001</cp:lastModifiedBy>
  <cp:revision>50</cp:revision>
  <dcterms:created xsi:type="dcterms:W3CDTF">2011-02-02T12:35:42Z</dcterms:created>
  <dcterms:modified xsi:type="dcterms:W3CDTF">2011-06-24T14:30:54Z</dcterms:modified>
</cp:coreProperties>
</file>