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5"/>
    <p:sldMasterId id="2147483681" r:id="rId6"/>
  </p:sldMasterIdLst>
  <p:notesMasterIdLst>
    <p:notesMasterId r:id="rId31"/>
  </p:notesMasterIdLst>
  <p:handoutMasterIdLst>
    <p:handoutMasterId r:id="rId32"/>
  </p:handoutMasterIdLst>
  <p:sldIdLst>
    <p:sldId id="256" r:id="rId7"/>
    <p:sldId id="262" r:id="rId8"/>
    <p:sldId id="264" r:id="rId9"/>
    <p:sldId id="265" r:id="rId10"/>
    <p:sldId id="258" r:id="rId11"/>
    <p:sldId id="284" r:id="rId12"/>
    <p:sldId id="266" r:id="rId13"/>
    <p:sldId id="286" r:id="rId14"/>
    <p:sldId id="283" r:id="rId15"/>
    <p:sldId id="282" r:id="rId16"/>
    <p:sldId id="269" r:id="rId17"/>
    <p:sldId id="267" r:id="rId18"/>
    <p:sldId id="268" r:id="rId19"/>
    <p:sldId id="285" r:id="rId20"/>
    <p:sldId id="270" r:id="rId21"/>
    <p:sldId id="271" r:id="rId22"/>
    <p:sldId id="272" r:id="rId23"/>
    <p:sldId id="273" r:id="rId24"/>
    <p:sldId id="274" r:id="rId25"/>
    <p:sldId id="275" r:id="rId26"/>
    <p:sldId id="276" r:id="rId27"/>
    <p:sldId id="277" r:id="rId28"/>
    <p:sldId id="278" r:id="rId29"/>
    <p:sldId id="279" r:id="rId3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oore" initials="jm" lastIdx="15" clrIdx="0"/>
  <p:cmAuthor id="1" name="lritter" initials="lr" lastIdx="2" clrIdx="1"/>
  <p:cmAuthor id="2" name="Dora Hunter" initials="DH" lastIdx="13"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5ED"/>
    <a:srgbClr val="E22E2F"/>
    <a:srgbClr val="C9CBDD"/>
    <a:srgbClr val="D1CBDB"/>
    <a:srgbClr val="CCC4E2"/>
    <a:srgbClr val="F8DDCE"/>
    <a:srgbClr val="C2D5EC"/>
    <a:srgbClr val="CEC8DE"/>
    <a:srgbClr val="D8D3E5"/>
    <a:srgbClr val="D0CA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206" autoAdjust="0"/>
    <p:restoredTop sz="91829" autoAdjust="0"/>
  </p:normalViewPr>
  <p:slideViewPr>
    <p:cSldViewPr snapToGrid="0">
      <p:cViewPr>
        <p:scale>
          <a:sx n="119" d="100"/>
          <a:sy n="119" d="100"/>
        </p:scale>
        <p:origin x="270" y="2100"/>
      </p:cViewPr>
      <p:guideLst>
        <p:guide orient="horz" pos="3827"/>
        <p:guide orient="horz" pos="816"/>
        <p:guide orient="horz" pos="572"/>
        <p:guide pos="2111"/>
        <p:guide pos="5205"/>
        <p:guide pos="587"/>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2742"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4-01-23T14:00:10.437" idx="7">
    <p:pos x="4944" y="78"/>
    <p:text>the next few slides i have added an example for each data point--take or leave.</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4-01-23T14:47:46.917" idx="8">
    <p:pos x="1788" y="2124"/>
    <p:text>Do you want other contact information available? Sharanjit? Heidi?</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88900" y="9045575"/>
            <a:ext cx="7010400" cy="246063"/>
          </a:xfrm>
          <a:prstGeom prst="rect">
            <a:avLst/>
          </a:prstGeom>
          <a:noFill/>
          <a:ln w="9525">
            <a:noFill/>
            <a:miter lim="800000"/>
            <a:headEnd/>
            <a:tailEnd/>
          </a:ln>
        </p:spPr>
        <p:txBody>
          <a:bodyPr lIns="93176" tIns="46588" rIns="93176" bIns="46588">
            <a:spAutoFit/>
          </a:bodyPr>
          <a:lstStyle/>
          <a:p>
            <a:pPr algn="r" defTabSz="932362">
              <a:defRPr/>
            </a:pPr>
            <a:r>
              <a:rPr lang="en-US" sz="1000" dirty="0"/>
              <a:t>Altarum             </a:t>
            </a:r>
            <a:fld id="{0BF74603-6D7E-4CEE-A5E6-4E396368579F}" type="datetime4">
              <a:rPr lang="en-US" sz="1000"/>
              <a:pPr algn="r" defTabSz="932362">
                <a:defRPr/>
              </a:pPr>
              <a:t>March 18, 2014</a:t>
            </a:fld>
            <a:r>
              <a:rPr lang="en-US" sz="1000" dirty="0"/>
              <a:t>          Altarum. </a:t>
            </a:r>
            <a:fld id="{84B0F049-B649-42DA-97D8-4A5FC7B8366A}" type="slidenum">
              <a:rPr lang="en-US" sz="1000"/>
              <a:pPr algn="r" defTabSz="932362">
                <a:defRPr/>
              </a:pPr>
              <a:t>‹#›</a:t>
            </a:fld>
            <a:endParaRPr lang="en-US" sz="1000" dirty="0"/>
          </a:p>
        </p:txBody>
      </p:sp>
    </p:spTree>
    <p:extLst>
      <p:ext uri="{BB962C8B-B14F-4D97-AF65-F5344CB8AC3E}">
        <p14:creationId xmlns:p14="http://schemas.microsoft.com/office/powerpoint/2010/main" val="3210605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wrap="square" lIns="92117" tIns="46058" rIns="92117" bIns="46058"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6" tIns="46588" rIns="93176" bIns="46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 name="TextBox 7"/>
          <p:cNvSpPr txBox="1">
            <a:spLocks noChangeArrowheads="1"/>
          </p:cNvSpPr>
          <p:nvPr/>
        </p:nvSpPr>
        <p:spPr bwMode="auto">
          <a:xfrm>
            <a:off x="-112713" y="9045575"/>
            <a:ext cx="7010401" cy="246063"/>
          </a:xfrm>
          <a:prstGeom prst="rect">
            <a:avLst/>
          </a:prstGeom>
          <a:noFill/>
          <a:ln w="9525">
            <a:noFill/>
            <a:miter lim="800000"/>
            <a:headEnd/>
            <a:tailEnd/>
          </a:ln>
        </p:spPr>
        <p:txBody>
          <a:bodyPr lIns="93176" tIns="46588" rIns="93176" bIns="46588">
            <a:spAutoFit/>
          </a:bodyPr>
          <a:lstStyle/>
          <a:p>
            <a:pPr algn="r" defTabSz="932362">
              <a:defRPr/>
            </a:pPr>
            <a:r>
              <a:rPr lang="en-US" sz="1000" dirty="0"/>
              <a:t>Altarum             </a:t>
            </a:r>
            <a:fld id="{0E5C74DB-00AF-4AE0-81E5-093AE3BBDA2B}" type="datetime4">
              <a:rPr lang="en-US" sz="1000"/>
              <a:pPr algn="r" defTabSz="932362">
                <a:defRPr/>
              </a:pPr>
              <a:t>March 18, 2014</a:t>
            </a:fld>
            <a:r>
              <a:rPr lang="en-US" sz="1000" dirty="0"/>
              <a:t>          Altarum. </a:t>
            </a:r>
            <a:fld id="{1C6A85BC-131D-4125-9551-6258868F9D5F}" type="slidenum">
              <a:rPr lang="en-US" sz="1000"/>
              <a:pPr algn="r" defTabSz="932362">
                <a:defRPr/>
              </a:pPr>
              <a:t>‹#›</a:t>
            </a:fld>
            <a:endParaRPr lang="en-US" sz="1000" dirty="0"/>
          </a:p>
        </p:txBody>
      </p:sp>
    </p:spTree>
    <p:extLst>
      <p:ext uri="{BB962C8B-B14F-4D97-AF65-F5344CB8AC3E}">
        <p14:creationId xmlns:p14="http://schemas.microsoft.com/office/powerpoint/2010/main" val="7128119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pitchFamily="31"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a:noFill/>
          <a:ln/>
        </p:spPr>
        <p:txBody>
          <a:bodyPr/>
          <a:lstStyle/>
          <a:p>
            <a:pPr eaLnBrk="1" hangingPunct="1">
              <a:spcBef>
                <a:spcPct val="0"/>
              </a:spcBef>
            </a:pPr>
            <a:endParaRPr lang="en-US" smtClean="0"/>
          </a:p>
        </p:txBody>
      </p:sp>
      <p:sp>
        <p:nvSpPr>
          <p:cNvPr id="17412" name="Slide Number Placeholder 3"/>
          <p:cNvSpPr>
            <a:spLocks noGrp="1"/>
          </p:cNvSpPr>
          <p:nvPr>
            <p:ph type="sldNum" sz="quarter" idx="4294967295"/>
          </p:nvPr>
        </p:nvSpPr>
        <p:spPr bwMode="auto">
          <a:xfrm>
            <a:off x="3971925" y="8829675"/>
            <a:ext cx="3036888" cy="465138"/>
          </a:xfrm>
          <a:prstGeom prst="rect">
            <a:avLst/>
          </a:prstGeom>
          <a:noFill/>
          <a:ln>
            <a:miter lim="800000"/>
            <a:headEnd/>
            <a:tailEnd/>
          </a:ln>
        </p:spPr>
        <p:txBody>
          <a:bodyPr lIns="93176" tIns="46588" rIns="93176" bIns="46588"/>
          <a:lstStyle/>
          <a:p>
            <a:pPr defTabSz="931863"/>
            <a:fld id="{36FC585A-481E-4ED9-BA5F-CB8AD17B6F10}" type="slidenum">
              <a:rPr lang="en-US">
                <a:latin typeface="Calibri" pitchFamily="34" charset="0"/>
              </a:rPr>
              <a:pPr defTabSz="931863"/>
              <a:t>1</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2598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978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954212" y="1945793"/>
            <a:ext cx="6375401" cy="1470025"/>
          </a:xfrm>
        </p:spPr>
        <p:txBody>
          <a:bodyPr/>
          <a:lstStyle>
            <a:lvl1pPr algn="r" defTabSz="914400" rtl="0" eaLnBrk="1" latinLnBrk="0" hangingPunct="1">
              <a:lnSpc>
                <a:spcPct val="90000"/>
              </a:lnSpc>
              <a:spcBef>
                <a:spcPts val="0"/>
              </a:spcBef>
              <a:spcAft>
                <a:spcPts val="1800"/>
              </a:spcAft>
              <a:buNone/>
              <a:defRPr lang="en-US" sz="3600" b="0" i="0" kern="1200" dirty="0" smtClean="0">
                <a:solidFill>
                  <a:schemeClr val="tx1"/>
                </a:solidFill>
                <a:latin typeface="Arial" pitchFamily="34" charset="0"/>
                <a:ea typeface="+mj-ea"/>
                <a:cs typeface="Arial" pitchFamily="34" charset="0"/>
              </a:defRPr>
            </a:lvl1pPr>
          </a:lstStyle>
          <a:p>
            <a:r>
              <a:rPr lang="en-US" dirty="0" smtClean="0"/>
              <a:t>Click to edit Master Title Space</a:t>
            </a:r>
            <a:endParaRPr lang="en-US" dirty="0"/>
          </a:p>
        </p:txBody>
      </p:sp>
      <p:sp>
        <p:nvSpPr>
          <p:cNvPr id="3" name="Subtitle 2"/>
          <p:cNvSpPr>
            <a:spLocks noGrp="1"/>
          </p:cNvSpPr>
          <p:nvPr>
            <p:ph type="subTitle" idx="1"/>
          </p:nvPr>
        </p:nvSpPr>
        <p:spPr>
          <a:xfrm>
            <a:off x="1954212" y="3517900"/>
            <a:ext cx="6375401" cy="1752600"/>
          </a:xfrm>
        </p:spPr>
        <p:txBody>
          <a:bodyPr>
            <a:normAutofit/>
          </a:bodyPr>
          <a:lstStyle>
            <a:lvl1pPr marL="0" indent="0" algn="r">
              <a:buNone/>
              <a:defRPr lang="en-US" sz="2300" kern="1200" dirty="0" smtClean="0">
                <a:solidFill>
                  <a:schemeClr val="tx1"/>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2"/>
          <p:cNvSpPr>
            <a:spLocks noGrp="1"/>
          </p:cNvSpPr>
          <p:nvPr>
            <p:ph idx="1"/>
          </p:nvPr>
        </p:nvSpPr>
        <p:spPr bwMode="auto">
          <a:xfrm>
            <a:off x="923026" y="1295400"/>
            <a:ext cx="7339912" cy="4466737"/>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 name="Title Placeholder 1"/>
          <p:cNvSpPr>
            <a:spLocks noGrp="1"/>
          </p:cNvSpPr>
          <p:nvPr>
            <p:ph type="title" hasCustomPrompt="1"/>
          </p:nvPr>
        </p:nvSpPr>
        <p:spPr bwMode="auto">
          <a:xfrm>
            <a:off x="931863" y="113086"/>
            <a:ext cx="7514100" cy="684852"/>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en-US" dirty="0" smtClean="0"/>
              <a:t>Click to edit Master title style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Title Placeholder 1"/>
          <p:cNvSpPr>
            <a:spLocks noGrp="1"/>
          </p:cNvSpPr>
          <p:nvPr>
            <p:ph type="title"/>
          </p:nvPr>
        </p:nvSpPr>
        <p:spPr bwMode="auto">
          <a:xfrm>
            <a:off x="2041525" y="2131233"/>
            <a:ext cx="6288088" cy="1273956"/>
          </a:xfrm>
          <a:prstGeom prst="rect">
            <a:avLst/>
          </a:prstGeom>
          <a:noFill/>
          <a:ln w="9525">
            <a:noFill/>
            <a:miter lim="800000"/>
            <a:headEnd/>
            <a:tailEnd/>
          </a:ln>
        </p:spPr>
        <p:txBody>
          <a:bodyPr vert="horz" wrap="square" lIns="0" tIns="45720" rIns="0" bIns="45720" numCol="1" anchor="b" anchorCtr="0" compatLnSpc="1">
            <a:prstTxWarp prst="textNoShape">
              <a:avLst/>
            </a:prstTxWarp>
          </a:bodyPr>
          <a:lstStyle/>
          <a:p>
            <a:pPr lvl="0"/>
            <a:r>
              <a:rPr lang="en-US" dirty="0" smtClean="0"/>
              <a:t>Click to edit Master Title Space</a:t>
            </a:r>
          </a:p>
        </p:txBody>
      </p:sp>
      <p:sp>
        <p:nvSpPr>
          <p:cNvPr id="1028" name="Text Placeholder 2"/>
          <p:cNvSpPr>
            <a:spLocks noGrp="1"/>
          </p:cNvSpPr>
          <p:nvPr>
            <p:ph type="body" idx="1"/>
          </p:nvPr>
        </p:nvSpPr>
        <p:spPr bwMode="auto">
          <a:xfrm>
            <a:off x="2035175" y="3508375"/>
            <a:ext cx="6294438" cy="21875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US" dirty="0" smtClean="0"/>
              <a:t>Click to edit Master subtitle style</a:t>
            </a:r>
            <a:endParaRPr lang="en-US" dirty="0"/>
          </a:p>
        </p:txBody>
      </p:sp>
      <p:sp>
        <p:nvSpPr>
          <p:cNvPr id="6" name="TextBox 5"/>
          <p:cNvSpPr txBox="1"/>
          <p:nvPr userDrawn="1"/>
        </p:nvSpPr>
        <p:spPr>
          <a:xfrm>
            <a:off x="4951939" y="6273180"/>
            <a:ext cx="3398806" cy="430887"/>
          </a:xfrm>
          <a:prstGeom prst="rect">
            <a:avLst/>
          </a:prstGeom>
          <a:noFill/>
        </p:spPr>
        <p:txBody>
          <a:bodyPr wrap="square" lIns="0" tIns="0" rIns="0" bIns="0" rtlCol="0">
            <a:spAutoFit/>
          </a:bodyPr>
          <a:lstStyle/>
          <a:p>
            <a:r>
              <a:rPr lang="en-US" sz="700" i="1" dirty="0" smtClean="0"/>
              <a:t>Altarum</a:t>
            </a:r>
            <a:r>
              <a:rPr lang="en-US" sz="700" i="1" baseline="0" dirty="0" smtClean="0"/>
              <a:t> Institute integrates independent research and client-centered consulting to deliver comprehensive, systems-based solutions that improve health and health care. A nonprofit, Altarum serves clients in both the public and private sectors. </a:t>
            </a:r>
          </a:p>
          <a:p>
            <a:r>
              <a:rPr lang="en-US" sz="700" i="1" baseline="0" dirty="0" smtClean="0"/>
              <a:t>For more information, visit </a:t>
            </a:r>
            <a:r>
              <a:rPr lang="en-US" sz="700" b="1" i="1" baseline="0" dirty="0" smtClean="0"/>
              <a:t>www.altarum.org</a:t>
            </a:r>
            <a:endParaRPr lang="en-US" sz="700" b="1" i="1" dirty="0"/>
          </a:p>
        </p:txBody>
      </p:sp>
    </p:spTree>
  </p:cSld>
  <p:clrMap bg1="lt1" tx1="dk1" bg2="lt2" tx2="dk2" accent1="accent1" accent2="accent2" accent3="accent3" accent4="accent4" accent5="accent5" accent6="accent6" hlink="hlink" folHlink="folHlink"/>
  <p:sldLayoutIdLst>
    <p:sldLayoutId id="2147483696" r:id="rId1"/>
    <p:sldLayoutId id="2147483699" r:id="rId2"/>
  </p:sldLayoutIdLst>
  <p:timing>
    <p:tnLst>
      <p:par>
        <p:cTn id="1" dur="indefinite" restart="never" nodeType="tmRoot"/>
      </p:par>
    </p:tnLst>
  </p:timing>
  <p:txStyles>
    <p:titleStyle>
      <a:lvl1pPr algn="r" rtl="0" eaLnBrk="0" fontAlgn="base" hangingPunct="0">
        <a:lnSpc>
          <a:spcPct val="90000"/>
        </a:lnSpc>
        <a:spcBef>
          <a:spcPct val="0"/>
        </a:spcBef>
        <a:spcAft>
          <a:spcPts val="1800"/>
        </a:spcAft>
        <a:defRPr sz="3600" b="0" i="0" kern="1200">
          <a:solidFill>
            <a:schemeClr val="tx1"/>
          </a:solidFill>
          <a:latin typeface="Arial" pitchFamily="34" charset="0"/>
          <a:ea typeface="Arial" pitchFamily="-111" charset="0"/>
          <a:cs typeface="Arial" pitchFamily="34" charset="0"/>
        </a:defRPr>
      </a:lvl1pPr>
      <a:lvl2pPr algn="r" rtl="0" eaLnBrk="0" fontAlgn="base" hangingPunct="0">
        <a:lnSpc>
          <a:spcPct val="90000"/>
        </a:lnSpc>
        <a:spcBef>
          <a:spcPct val="0"/>
        </a:spcBef>
        <a:spcAft>
          <a:spcPts val="1800"/>
        </a:spcAft>
        <a:defRPr sz="3600" b="1">
          <a:solidFill>
            <a:schemeClr val="tx1"/>
          </a:solidFill>
          <a:latin typeface="Arial" pitchFamily="34" charset="0"/>
          <a:ea typeface="Arial" pitchFamily="-111" charset="0"/>
          <a:cs typeface="Arial" pitchFamily="34" charset="0"/>
        </a:defRPr>
      </a:lvl2pPr>
      <a:lvl3pPr algn="r" rtl="0" eaLnBrk="0" fontAlgn="base" hangingPunct="0">
        <a:lnSpc>
          <a:spcPct val="90000"/>
        </a:lnSpc>
        <a:spcBef>
          <a:spcPct val="0"/>
        </a:spcBef>
        <a:spcAft>
          <a:spcPts val="1800"/>
        </a:spcAft>
        <a:defRPr sz="3600" b="1">
          <a:solidFill>
            <a:schemeClr val="tx1"/>
          </a:solidFill>
          <a:latin typeface="Arial" pitchFamily="34" charset="0"/>
          <a:ea typeface="Arial" pitchFamily="-111" charset="0"/>
          <a:cs typeface="Arial" pitchFamily="34" charset="0"/>
        </a:defRPr>
      </a:lvl3pPr>
      <a:lvl4pPr algn="r" rtl="0" eaLnBrk="0" fontAlgn="base" hangingPunct="0">
        <a:lnSpc>
          <a:spcPct val="90000"/>
        </a:lnSpc>
        <a:spcBef>
          <a:spcPct val="0"/>
        </a:spcBef>
        <a:spcAft>
          <a:spcPts val="1800"/>
        </a:spcAft>
        <a:defRPr sz="3600" b="1">
          <a:solidFill>
            <a:schemeClr val="tx1"/>
          </a:solidFill>
          <a:latin typeface="Arial" pitchFamily="34" charset="0"/>
          <a:ea typeface="Arial" pitchFamily="-111" charset="0"/>
          <a:cs typeface="Arial" pitchFamily="34" charset="0"/>
        </a:defRPr>
      </a:lvl4pPr>
      <a:lvl5pPr algn="r" rtl="0" eaLnBrk="0" fontAlgn="base" hangingPunct="0">
        <a:lnSpc>
          <a:spcPct val="90000"/>
        </a:lnSpc>
        <a:spcBef>
          <a:spcPct val="0"/>
        </a:spcBef>
        <a:spcAft>
          <a:spcPts val="1800"/>
        </a:spcAft>
        <a:defRPr sz="3600" b="1">
          <a:solidFill>
            <a:schemeClr val="tx1"/>
          </a:solidFill>
          <a:latin typeface="Arial" pitchFamily="34" charset="0"/>
          <a:ea typeface="Arial" pitchFamily="-111" charset="0"/>
          <a:cs typeface="Arial" pitchFamily="34" charset="0"/>
        </a:defRPr>
      </a:lvl5pPr>
      <a:lvl6pPr marL="457200" algn="r" rtl="0" fontAlgn="base">
        <a:lnSpc>
          <a:spcPct val="90000"/>
        </a:lnSpc>
        <a:spcBef>
          <a:spcPct val="0"/>
        </a:spcBef>
        <a:spcAft>
          <a:spcPts val="1800"/>
        </a:spcAft>
        <a:defRPr sz="3600" b="1">
          <a:solidFill>
            <a:schemeClr val="tx1"/>
          </a:solidFill>
          <a:latin typeface="Arial" pitchFamily="34" charset="0"/>
          <a:cs typeface="Arial" pitchFamily="34" charset="0"/>
        </a:defRPr>
      </a:lvl6pPr>
      <a:lvl7pPr marL="914400" algn="r" rtl="0" fontAlgn="base">
        <a:lnSpc>
          <a:spcPct val="90000"/>
        </a:lnSpc>
        <a:spcBef>
          <a:spcPct val="0"/>
        </a:spcBef>
        <a:spcAft>
          <a:spcPts val="1800"/>
        </a:spcAft>
        <a:defRPr sz="3600" b="1">
          <a:solidFill>
            <a:schemeClr val="tx1"/>
          </a:solidFill>
          <a:latin typeface="Arial" pitchFamily="34" charset="0"/>
          <a:cs typeface="Arial" pitchFamily="34" charset="0"/>
        </a:defRPr>
      </a:lvl7pPr>
      <a:lvl8pPr marL="1371600" algn="r" rtl="0" fontAlgn="base">
        <a:lnSpc>
          <a:spcPct val="90000"/>
        </a:lnSpc>
        <a:spcBef>
          <a:spcPct val="0"/>
        </a:spcBef>
        <a:spcAft>
          <a:spcPts val="1800"/>
        </a:spcAft>
        <a:defRPr sz="3600" b="1">
          <a:solidFill>
            <a:schemeClr val="tx1"/>
          </a:solidFill>
          <a:latin typeface="Arial" pitchFamily="34" charset="0"/>
          <a:cs typeface="Arial" pitchFamily="34" charset="0"/>
        </a:defRPr>
      </a:lvl8pPr>
      <a:lvl9pPr marL="1828800" algn="r" rtl="0" fontAlgn="base">
        <a:lnSpc>
          <a:spcPct val="90000"/>
        </a:lnSpc>
        <a:spcBef>
          <a:spcPct val="0"/>
        </a:spcBef>
        <a:spcAft>
          <a:spcPts val="1800"/>
        </a:spcAft>
        <a:defRPr sz="3600" b="1">
          <a:solidFill>
            <a:schemeClr val="tx1"/>
          </a:solidFill>
          <a:latin typeface="Arial" pitchFamily="34" charset="0"/>
          <a:cs typeface="Arial" pitchFamily="34" charset="0"/>
        </a:defRPr>
      </a:lvl9pPr>
    </p:titleStyle>
    <p:bodyStyle>
      <a:lvl1pPr marL="342900" indent="-342900" algn="r" rtl="0" eaLnBrk="0" fontAlgn="base" hangingPunct="0">
        <a:lnSpc>
          <a:spcPct val="95000"/>
        </a:lnSpc>
        <a:spcBef>
          <a:spcPct val="0"/>
        </a:spcBef>
        <a:spcAft>
          <a:spcPts val="1800"/>
        </a:spcAft>
        <a:defRPr sz="2000" b="1" i="0" kern="1200">
          <a:solidFill>
            <a:schemeClr val="tx1"/>
          </a:solidFill>
          <a:latin typeface="Arial" pitchFamily="34" charset="0"/>
          <a:ea typeface="Arial" pitchFamily="-111" charset="0"/>
          <a:cs typeface="Arial" pitchFamily="34" charset="0"/>
        </a:defRPr>
      </a:lvl1pPr>
      <a:lvl2pPr marL="742950" indent="-285750" algn="r" rtl="0" eaLnBrk="0" fontAlgn="base" hangingPunct="0">
        <a:spcBef>
          <a:spcPct val="20000"/>
        </a:spcBef>
        <a:spcAft>
          <a:spcPct val="0"/>
        </a:spcAft>
        <a:defRPr sz="2300" kern="1200">
          <a:solidFill>
            <a:schemeClr val="tx1"/>
          </a:solidFill>
          <a:latin typeface="+mn-lt"/>
          <a:ea typeface="Arial" pitchFamily="-111" charset="0"/>
          <a:cs typeface="Arial" charset="0"/>
        </a:defRPr>
      </a:lvl2pPr>
      <a:lvl3pPr marL="1143000" indent="-228600" algn="r" rtl="0" eaLnBrk="0" fontAlgn="base" hangingPunct="0">
        <a:spcBef>
          <a:spcPct val="20000"/>
        </a:spcBef>
        <a:spcAft>
          <a:spcPct val="0"/>
        </a:spcAft>
        <a:defRPr sz="2300" kern="1200">
          <a:solidFill>
            <a:schemeClr val="tx1"/>
          </a:solidFill>
          <a:latin typeface="+mn-lt"/>
          <a:ea typeface="Arial" pitchFamily="-111" charset="0"/>
          <a:cs typeface="Arial" charset="0"/>
        </a:defRPr>
      </a:lvl3pPr>
      <a:lvl4pPr marL="1600200" indent="-228600" algn="r" rtl="0" eaLnBrk="0" fontAlgn="base" hangingPunct="0">
        <a:spcBef>
          <a:spcPct val="20000"/>
        </a:spcBef>
        <a:spcAft>
          <a:spcPct val="0"/>
        </a:spcAft>
        <a:defRPr sz="2300" kern="1200">
          <a:solidFill>
            <a:schemeClr val="tx1"/>
          </a:solidFill>
          <a:latin typeface="+mn-lt"/>
          <a:ea typeface="Arial" pitchFamily="-111" charset="0"/>
          <a:cs typeface="Arial" charset="0"/>
        </a:defRPr>
      </a:lvl4pPr>
      <a:lvl5pPr marL="2057400" indent="-228600" algn="r" rtl="0" eaLnBrk="0" fontAlgn="base" hangingPunct="0">
        <a:spcBef>
          <a:spcPct val="20000"/>
        </a:spcBef>
        <a:spcAft>
          <a:spcPct val="0"/>
        </a:spcAft>
        <a:defRPr sz="2300" kern="1200">
          <a:solidFill>
            <a:schemeClr val="tx1"/>
          </a:solidFill>
          <a:latin typeface="+mn-lt"/>
          <a:ea typeface="Arial" pitchFamily="-111" charset="0"/>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9" descr="TopStripe01.jpg"/>
          <p:cNvPicPr>
            <a:picLocks noChangeAspect="1"/>
          </p:cNvPicPr>
          <p:nvPr userDrawn="1"/>
        </p:nvPicPr>
        <p:blipFill>
          <a:blip r:embed="rId4"/>
          <a:stretch>
            <a:fillRect/>
          </a:stretch>
        </p:blipFill>
        <p:spPr>
          <a:xfrm>
            <a:off x="0" y="0"/>
            <a:ext cx="9144000" cy="937260"/>
          </a:xfrm>
          <a:prstGeom prst="rect">
            <a:avLst/>
          </a:prstGeom>
        </p:spPr>
      </p:pic>
      <p:sp>
        <p:nvSpPr>
          <p:cNvPr id="2052" name="Title Placeholder 1"/>
          <p:cNvSpPr>
            <a:spLocks noGrp="1"/>
          </p:cNvSpPr>
          <p:nvPr>
            <p:ph type="title"/>
          </p:nvPr>
        </p:nvSpPr>
        <p:spPr bwMode="auto">
          <a:xfrm>
            <a:off x="931863" y="113086"/>
            <a:ext cx="7514100" cy="684852"/>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en-US" dirty="0" smtClean="0"/>
              <a:t>Click to edit Master title style </a:t>
            </a:r>
            <a:br>
              <a:rPr lang="en-US" dirty="0" smtClean="0"/>
            </a:br>
            <a:r>
              <a:rPr lang="en-US" dirty="0" smtClean="0"/>
              <a:t>Two line headlines fit</a:t>
            </a:r>
          </a:p>
        </p:txBody>
      </p:sp>
      <p:sp>
        <p:nvSpPr>
          <p:cNvPr id="2053" name="Text Placeholder 2"/>
          <p:cNvSpPr>
            <a:spLocks noGrp="1"/>
          </p:cNvSpPr>
          <p:nvPr>
            <p:ph type="body" idx="1"/>
          </p:nvPr>
        </p:nvSpPr>
        <p:spPr bwMode="auto">
          <a:xfrm>
            <a:off x="923026" y="1295400"/>
            <a:ext cx="7339912" cy="4466737"/>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 name="TextBox 8"/>
          <p:cNvSpPr txBox="1"/>
          <p:nvPr userDrawn="1"/>
        </p:nvSpPr>
        <p:spPr>
          <a:xfrm>
            <a:off x="7597775" y="6357289"/>
            <a:ext cx="665163" cy="246062"/>
          </a:xfrm>
          <a:prstGeom prst="rect">
            <a:avLst/>
          </a:prstGeom>
          <a:noFill/>
        </p:spPr>
        <p:txBody>
          <a:bodyPr lIns="0" rIns="0">
            <a:spAutoFit/>
          </a:bodyPr>
          <a:lstStyle/>
          <a:p>
            <a:pPr algn="r">
              <a:defRPr/>
            </a:pPr>
            <a:fld id="{68AE9C68-7B83-44DA-82A6-B93BF71329E2}" type="slidenum">
              <a:rPr lang="en-US" sz="1000">
                <a:solidFill>
                  <a:srgbClr val="000000"/>
                </a:solidFill>
              </a:rPr>
              <a:pPr algn="r">
                <a:defRPr/>
              </a:pPr>
              <a:t>‹#›</a:t>
            </a:fld>
            <a:endParaRPr lang="en-US" sz="1000" dirty="0">
              <a:solidFill>
                <a:srgbClr val="000000"/>
              </a:solidFill>
            </a:endParaRPr>
          </a:p>
        </p:txBody>
      </p:sp>
      <p:pic>
        <p:nvPicPr>
          <p:cNvPr id="2055" name="Picture 7" descr="Altarum logo.png"/>
          <p:cNvPicPr>
            <a:picLocks noChangeAspect="1"/>
          </p:cNvPicPr>
          <p:nvPr userDrawn="1"/>
        </p:nvPicPr>
        <p:blipFill>
          <a:blip r:embed="rId5" cstate="print"/>
          <a:srcRect/>
          <a:stretch>
            <a:fillRect/>
          </a:stretch>
        </p:blipFill>
        <p:spPr bwMode="auto">
          <a:xfrm>
            <a:off x="931863" y="6278196"/>
            <a:ext cx="1587050" cy="404017"/>
          </a:xfrm>
          <a:prstGeom prst="rect">
            <a:avLst/>
          </a:prstGeom>
          <a:noFill/>
          <a:ln w="9525">
            <a:noFill/>
            <a:miter lim="800000"/>
            <a:headEnd/>
            <a:tailEnd/>
          </a:ln>
        </p:spPr>
      </p:pic>
      <p:cxnSp>
        <p:nvCxnSpPr>
          <p:cNvPr id="3" name="Straight Connector 2"/>
          <p:cNvCxnSpPr/>
          <p:nvPr userDrawn="1"/>
        </p:nvCxnSpPr>
        <p:spPr>
          <a:xfrm>
            <a:off x="0" y="6161623"/>
            <a:ext cx="9144000" cy="0"/>
          </a:xfrm>
          <a:prstGeom prst="line">
            <a:avLst/>
          </a:prstGeom>
          <a:ln w="25400" cmpd="sng">
            <a:solidFill>
              <a:srgbClr val="C0000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01" r:id="rId1"/>
    <p:sldLayoutId id="2147483703" r:id="rId2"/>
  </p:sldLayoutIdLst>
  <p:timing>
    <p:tnLst>
      <p:par>
        <p:cTn id="1" dur="indefinite" restart="never" nodeType="tmRoot"/>
      </p:par>
    </p:tnLst>
  </p:timing>
  <p:txStyles>
    <p:titleStyle>
      <a:lvl1pPr algn="l" rtl="0" eaLnBrk="0" fontAlgn="base" hangingPunct="0">
        <a:lnSpc>
          <a:spcPct val="90000"/>
        </a:lnSpc>
        <a:spcBef>
          <a:spcPct val="0"/>
        </a:spcBef>
        <a:spcAft>
          <a:spcPts val="1800"/>
        </a:spcAft>
        <a:defRPr lang="en-US" sz="2400" b="1" i="0" kern="1200" baseline="0" dirty="0">
          <a:solidFill>
            <a:schemeClr val="tx1"/>
          </a:solidFill>
          <a:latin typeface="Arial" pitchFamily="34" charset="0"/>
          <a:ea typeface="Arial" pitchFamily="-111" charset="0"/>
          <a:cs typeface="Arial" pitchFamily="34" charset="0"/>
        </a:defRPr>
      </a:lvl1pPr>
      <a:lvl2pPr algn="l" rtl="0" eaLnBrk="0" fontAlgn="base" hangingPunct="0">
        <a:lnSpc>
          <a:spcPct val="90000"/>
        </a:lnSpc>
        <a:spcBef>
          <a:spcPct val="0"/>
        </a:spcBef>
        <a:spcAft>
          <a:spcPts val="1800"/>
        </a:spcAft>
        <a:defRPr sz="2600" b="1">
          <a:solidFill>
            <a:schemeClr val="tx1"/>
          </a:solidFill>
          <a:latin typeface="Arial" pitchFamily="34" charset="0"/>
          <a:ea typeface="Arial" pitchFamily="-111" charset="0"/>
          <a:cs typeface="Arial" pitchFamily="34" charset="0"/>
        </a:defRPr>
      </a:lvl2pPr>
      <a:lvl3pPr algn="l" rtl="0" eaLnBrk="0" fontAlgn="base" hangingPunct="0">
        <a:lnSpc>
          <a:spcPct val="90000"/>
        </a:lnSpc>
        <a:spcBef>
          <a:spcPct val="0"/>
        </a:spcBef>
        <a:spcAft>
          <a:spcPts val="1800"/>
        </a:spcAft>
        <a:defRPr sz="2600" b="1">
          <a:solidFill>
            <a:schemeClr val="tx1"/>
          </a:solidFill>
          <a:latin typeface="Arial" pitchFamily="34" charset="0"/>
          <a:ea typeface="Arial" pitchFamily="-111" charset="0"/>
          <a:cs typeface="Arial" pitchFamily="34" charset="0"/>
        </a:defRPr>
      </a:lvl3pPr>
      <a:lvl4pPr algn="l" rtl="0" eaLnBrk="0" fontAlgn="base" hangingPunct="0">
        <a:lnSpc>
          <a:spcPct val="90000"/>
        </a:lnSpc>
        <a:spcBef>
          <a:spcPct val="0"/>
        </a:spcBef>
        <a:spcAft>
          <a:spcPts val="1800"/>
        </a:spcAft>
        <a:defRPr sz="2600" b="1">
          <a:solidFill>
            <a:schemeClr val="tx1"/>
          </a:solidFill>
          <a:latin typeface="Arial" pitchFamily="34" charset="0"/>
          <a:ea typeface="Arial" pitchFamily="-111" charset="0"/>
          <a:cs typeface="Arial" pitchFamily="34" charset="0"/>
        </a:defRPr>
      </a:lvl4pPr>
      <a:lvl5pPr algn="l" rtl="0" eaLnBrk="0" fontAlgn="base" hangingPunct="0">
        <a:lnSpc>
          <a:spcPct val="90000"/>
        </a:lnSpc>
        <a:spcBef>
          <a:spcPct val="0"/>
        </a:spcBef>
        <a:spcAft>
          <a:spcPts val="1800"/>
        </a:spcAft>
        <a:defRPr sz="2600" b="1">
          <a:solidFill>
            <a:schemeClr val="tx1"/>
          </a:solidFill>
          <a:latin typeface="Arial" pitchFamily="34" charset="0"/>
          <a:ea typeface="Arial" pitchFamily="-111" charset="0"/>
          <a:cs typeface="Arial" pitchFamily="34" charset="0"/>
        </a:defRPr>
      </a:lvl5pPr>
      <a:lvl6pPr marL="457200" algn="l" rtl="0" fontAlgn="base">
        <a:lnSpc>
          <a:spcPct val="90000"/>
        </a:lnSpc>
        <a:spcBef>
          <a:spcPct val="0"/>
        </a:spcBef>
        <a:spcAft>
          <a:spcPts val="1800"/>
        </a:spcAft>
        <a:defRPr sz="2600" b="1">
          <a:solidFill>
            <a:schemeClr val="tx1"/>
          </a:solidFill>
          <a:latin typeface="Arial" pitchFamily="34" charset="0"/>
          <a:cs typeface="Arial" pitchFamily="34" charset="0"/>
        </a:defRPr>
      </a:lvl6pPr>
      <a:lvl7pPr marL="914400" algn="l" rtl="0" fontAlgn="base">
        <a:lnSpc>
          <a:spcPct val="90000"/>
        </a:lnSpc>
        <a:spcBef>
          <a:spcPct val="0"/>
        </a:spcBef>
        <a:spcAft>
          <a:spcPts val="1800"/>
        </a:spcAft>
        <a:defRPr sz="2600" b="1">
          <a:solidFill>
            <a:schemeClr val="tx1"/>
          </a:solidFill>
          <a:latin typeface="Arial" pitchFamily="34" charset="0"/>
          <a:cs typeface="Arial" pitchFamily="34" charset="0"/>
        </a:defRPr>
      </a:lvl7pPr>
      <a:lvl8pPr marL="1371600" algn="l" rtl="0" fontAlgn="base">
        <a:lnSpc>
          <a:spcPct val="90000"/>
        </a:lnSpc>
        <a:spcBef>
          <a:spcPct val="0"/>
        </a:spcBef>
        <a:spcAft>
          <a:spcPts val="1800"/>
        </a:spcAft>
        <a:defRPr sz="2600" b="1">
          <a:solidFill>
            <a:schemeClr val="tx1"/>
          </a:solidFill>
          <a:latin typeface="Arial" pitchFamily="34" charset="0"/>
          <a:cs typeface="Arial" pitchFamily="34" charset="0"/>
        </a:defRPr>
      </a:lvl8pPr>
      <a:lvl9pPr marL="1828800" algn="l" rtl="0" fontAlgn="base">
        <a:lnSpc>
          <a:spcPct val="90000"/>
        </a:lnSpc>
        <a:spcBef>
          <a:spcPct val="0"/>
        </a:spcBef>
        <a:spcAft>
          <a:spcPts val="1800"/>
        </a:spcAft>
        <a:defRPr sz="2600" b="1">
          <a:solidFill>
            <a:schemeClr val="tx1"/>
          </a:solidFill>
          <a:latin typeface="Arial" pitchFamily="34" charset="0"/>
          <a:cs typeface="Arial" pitchFamily="34" charset="0"/>
        </a:defRPr>
      </a:lvl9pPr>
    </p:titleStyle>
    <p:bodyStyle>
      <a:lvl1pPr marL="0" indent="0" algn="l" rtl="0" eaLnBrk="0" fontAlgn="base" hangingPunct="0">
        <a:lnSpc>
          <a:spcPct val="100000"/>
        </a:lnSpc>
        <a:spcBef>
          <a:spcPct val="0"/>
        </a:spcBef>
        <a:spcAft>
          <a:spcPts val="1600"/>
        </a:spcAft>
        <a:buClr>
          <a:srgbClr val="E22E2F"/>
        </a:buClr>
        <a:buSzPct val="90000"/>
        <a:buFontTx/>
        <a:buNone/>
        <a:defRPr sz="2000" kern="1200" baseline="0">
          <a:solidFill>
            <a:schemeClr val="tx1"/>
          </a:solidFill>
          <a:latin typeface="Arial" pitchFamily="34" charset="0"/>
          <a:ea typeface="Arial" pitchFamily="-111" charset="0"/>
          <a:cs typeface="Arial" pitchFamily="34" charset="0"/>
        </a:defRPr>
      </a:lvl1pPr>
      <a:lvl2pPr marL="290513" indent="228600" algn="l" rtl="0" eaLnBrk="0" fontAlgn="base" hangingPunct="0">
        <a:lnSpc>
          <a:spcPct val="100000"/>
        </a:lnSpc>
        <a:spcBef>
          <a:spcPct val="0"/>
        </a:spcBef>
        <a:spcAft>
          <a:spcPts val="1200"/>
        </a:spcAft>
        <a:buClr>
          <a:srgbClr val="E22E2F"/>
        </a:buClr>
        <a:buSzPct val="70000"/>
        <a:buFont typeface="Andale Mono"/>
        <a:buChar char="▲"/>
        <a:defRPr sz="1700" kern="1200">
          <a:solidFill>
            <a:schemeClr val="tx1"/>
          </a:solidFill>
          <a:latin typeface="Arial" pitchFamily="34" charset="0"/>
          <a:ea typeface="Arial" pitchFamily="-111" charset="0"/>
          <a:cs typeface="Arial" pitchFamily="34" charset="0"/>
        </a:defRPr>
      </a:lvl2pPr>
      <a:lvl3pPr marL="519113" indent="228600" algn="l" rtl="0" eaLnBrk="0" fontAlgn="base" hangingPunct="0">
        <a:lnSpc>
          <a:spcPct val="100000"/>
        </a:lnSpc>
        <a:spcBef>
          <a:spcPct val="0"/>
        </a:spcBef>
        <a:spcAft>
          <a:spcPts val="1200"/>
        </a:spcAft>
        <a:buClr>
          <a:srgbClr val="E22E2F"/>
        </a:buClr>
        <a:buFont typeface="Wingdings" pitchFamily="2" charset="2"/>
        <a:buChar char="§"/>
        <a:defRPr sz="1500" kern="1200">
          <a:solidFill>
            <a:schemeClr val="tx1"/>
          </a:solidFill>
          <a:latin typeface="Arial" pitchFamily="34" charset="0"/>
          <a:ea typeface="Arial" pitchFamily="-111" charset="0"/>
          <a:cs typeface="Arial" pitchFamily="34" charset="0"/>
        </a:defRPr>
      </a:lvl3pPr>
      <a:lvl4pPr marL="747713" indent="228600" algn="l" rtl="0" eaLnBrk="0" fontAlgn="base" hangingPunct="0">
        <a:lnSpc>
          <a:spcPct val="100000"/>
        </a:lnSpc>
        <a:spcBef>
          <a:spcPct val="0"/>
        </a:spcBef>
        <a:spcAft>
          <a:spcPts val="1200"/>
        </a:spcAft>
        <a:buClr>
          <a:srgbClr val="E22E2F"/>
        </a:buClr>
        <a:buChar char="–"/>
        <a:defRPr sz="1500" kern="1200">
          <a:solidFill>
            <a:schemeClr val="tx1"/>
          </a:solidFill>
          <a:latin typeface="Arial" pitchFamily="34" charset="0"/>
          <a:ea typeface="Arial" pitchFamily="-111" charset="0"/>
          <a:cs typeface="Arial" pitchFamily="34" charset="0"/>
        </a:defRPr>
      </a:lvl4pPr>
      <a:lvl5pPr marL="976313" indent="176213" algn="l" rtl="0" eaLnBrk="0" fontAlgn="base" hangingPunct="0">
        <a:lnSpc>
          <a:spcPct val="100000"/>
        </a:lnSpc>
        <a:spcBef>
          <a:spcPct val="0"/>
        </a:spcBef>
        <a:spcAft>
          <a:spcPts val="1200"/>
        </a:spcAft>
        <a:buClr>
          <a:srgbClr val="E22E2F"/>
        </a:buClr>
        <a:buFont typeface="Arial" charset="0"/>
        <a:buChar char="•"/>
        <a:defRPr sz="1500" kern="1200">
          <a:solidFill>
            <a:schemeClr val="tx1"/>
          </a:solidFill>
          <a:latin typeface="Arial" pitchFamily="34" charset="0"/>
          <a:ea typeface="Arial" pitchFamily="-111"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omments" Target="../comments/commen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hyperlink" Target="mailto:dnichols@impaqint.com"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4400" dirty="0">
                <a:solidFill>
                  <a:prstClr val="black"/>
                </a:solidFill>
                <a:latin typeface="Calibri"/>
              </a:rPr>
              <a:t>Technical Assistance Training for Data Collection</a:t>
            </a:r>
            <a:endParaRPr lang="en-US" dirty="0"/>
          </a:p>
        </p:txBody>
      </p:sp>
      <p:sp>
        <p:nvSpPr>
          <p:cNvPr id="5" name="Subtitle 4"/>
          <p:cNvSpPr>
            <a:spLocks noGrp="1"/>
          </p:cNvSpPr>
          <p:nvPr>
            <p:ph type="subTitle" idx="1"/>
          </p:nvPr>
        </p:nvSpPr>
        <p:spPr/>
        <p:txBody>
          <a:bodyPr>
            <a:normAutofit fontScale="92500" lnSpcReduction="20000"/>
          </a:bodyPr>
          <a:lstStyle/>
          <a:p>
            <a:r>
              <a:rPr lang="en-US" dirty="0"/>
              <a:t>Evaluation of the Frontier Community Health Care Network Coordination </a:t>
            </a:r>
            <a:r>
              <a:rPr lang="en-US" dirty="0" smtClean="0"/>
              <a:t>Grant</a:t>
            </a:r>
          </a:p>
          <a:p>
            <a:endParaRPr lang="en-US" dirty="0"/>
          </a:p>
          <a:p>
            <a:fld id="{36673182-9C1A-411A-9A4A-7702C9E4ABEA}" type="datetime1">
              <a:rPr lang="en-US" smtClean="0"/>
              <a:t>3/18/2014</a:t>
            </a:fld>
            <a:endParaRPr lang="en-US" dirty="0"/>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980" y="180196"/>
            <a:ext cx="173355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6206" y="213533"/>
            <a:ext cx="2019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Arial" panose="020B0604020202020204" pitchFamily="34" charset="0"/>
              <a:buChar char="▲"/>
            </a:pPr>
            <a:r>
              <a:rPr lang="en-US" dirty="0" smtClean="0"/>
              <a:t>Client Information</a:t>
            </a:r>
          </a:p>
          <a:p>
            <a:pPr marL="342900" indent="-342900">
              <a:buFont typeface="Arial" panose="020B0604020202020204" pitchFamily="34" charset="0"/>
              <a:buChar char="▲"/>
            </a:pPr>
            <a:r>
              <a:rPr lang="en-US" dirty="0" smtClean="0"/>
              <a:t>Intervention Information</a:t>
            </a:r>
          </a:p>
          <a:p>
            <a:pPr marL="342900" indent="-342900">
              <a:buFont typeface="Arial" panose="020B0604020202020204" pitchFamily="34" charset="0"/>
              <a:buChar char="▲"/>
            </a:pPr>
            <a:r>
              <a:rPr lang="en-US" dirty="0" smtClean="0"/>
              <a:t>Program Operation Information</a:t>
            </a:r>
          </a:p>
          <a:p>
            <a:endParaRPr lang="en-US" dirty="0" smtClean="0"/>
          </a:p>
          <a:p>
            <a:endParaRPr lang="en-US" dirty="0"/>
          </a:p>
        </p:txBody>
      </p:sp>
      <p:sp>
        <p:nvSpPr>
          <p:cNvPr id="3" name="Title 2"/>
          <p:cNvSpPr>
            <a:spLocks noGrp="1"/>
          </p:cNvSpPr>
          <p:nvPr>
            <p:ph type="title"/>
          </p:nvPr>
        </p:nvSpPr>
        <p:spPr/>
        <p:txBody>
          <a:bodyPr/>
          <a:lstStyle/>
          <a:p>
            <a:r>
              <a:rPr lang="en-US" dirty="0" smtClean="0"/>
              <a:t>Data Collection Introduction</a:t>
            </a:r>
            <a:endParaRPr lang="en-US" dirty="0"/>
          </a:p>
        </p:txBody>
      </p:sp>
    </p:spTree>
    <p:extLst>
      <p:ext uri="{BB962C8B-B14F-4D97-AF65-F5344CB8AC3E}">
        <p14:creationId xmlns:p14="http://schemas.microsoft.com/office/powerpoint/2010/main" val="2648348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37289" y="1223962"/>
            <a:ext cx="7339912" cy="4466737"/>
          </a:xfrm>
        </p:spPr>
        <p:txBody>
          <a:bodyPr numCol="2"/>
          <a:lstStyle/>
          <a:p>
            <a:pPr marL="342900" lvl="0" indent="-342900" eaLnBrk="1" fontAlgn="auto" hangingPunct="1">
              <a:spcBef>
                <a:spcPct val="20000"/>
              </a:spcBef>
              <a:spcAft>
                <a:spcPts val="0"/>
              </a:spcAft>
              <a:buClr>
                <a:srgbClr val="FF0000"/>
              </a:buClr>
              <a:buSzTx/>
              <a:buFontTx/>
              <a:buChar char="▲"/>
            </a:pPr>
            <a:r>
              <a:rPr lang="en-US" dirty="0" smtClean="0">
                <a:solidFill>
                  <a:prstClr val="black"/>
                </a:solidFill>
                <a:ea typeface="Arial Unicode MS" panose="020B0604020202020204" pitchFamily="34" charset="-128"/>
              </a:rPr>
              <a:t>Location</a:t>
            </a:r>
            <a:endParaRPr lang="en-US" dirty="0">
              <a:solidFill>
                <a:prstClr val="black"/>
              </a:solidFill>
              <a:ea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r>
              <a:rPr lang="en-US" dirty="0" smtClean="0">
                <a:solidFill>
                  <a:prstClr val="black"/>
                </a:solidFill>
                <a:ea typeface="Arial Unicode MS" panose="020B0604020202020204" pitchFamily="34" charset="-128"/>
              </a:rPr>
              <a:t>Client number</a:t>
            </a:r>
            <a:endParaRPr lang="en-US" dirty="0">
              <a:solidFill>
                <a:prstClr val="black"/>
              </a:solidFill>
              <a:ea typeface="Arial Unicode MS" panose="020B0604020202020204" pitchFamily="34" charset="-128"/>
            </a:endParaRPr>
          </a:p>
          <a:p>
            <a:pPr lvl="1"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Medicare ID number</a:t>
            </a:r>
          </a:p>
          <a:p>
            <a:pPr lvl="1"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Medicaid ID number</a:t>
            </a:r>
          </a:p>
          <a:p>
            <a:pPr marL="342900" lvl="0" indent="-342900"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Chronic </a:t>
            </a:r>
            <a:r>
              <a:rPr lang="en-US" dirty="0" smtClean="0">
                <a:solidFill>
                  <a:prstClr val="black"/>
                </a:solidFill>
                <a:ea typeface="Arial Unicode MS" panose="020B0604020202020204" pitchFamily="34" charset="-128"/>
              </a:rPr>
              <a:t>health conditions</a:t>
            </a:r>
          </a:p>
          <a:p>
            <a:pPr marL="342900" lvl="0" indent="-342900" eaLnBrk="1" fontAlgn="auto" hangingPunct="1">
              <a:spcBef>
                <a:spcPct val="20000"/>
              </a:spcBef>
              <a:spcAft>
                <a:spcPts val="0"/>
              </a:spcAft>
              <a:buClr>
                <a:srgbClr val="FF0000"/>
              </a:buClr>
              <a:buSzTx/>
              <a:buFontTx/>
              <a:buChar char="▲"/>
            </a:pPr>
            <a:r>
              <a:rPr lang="en-US" dirty="0" smtClean="0">
                <a:solidFill>
                  <a:prstClr val="black"/>
                </a:solidFill>
                <a:ea typeface="Arial Unicode MS" panose="020B0604020202020204" pitchFamily="34" charset="-128"/>
              </a:rPr>
              <a:t>Payers</a:t>
            </a:r>
          </a:p>
          <a:p>
            <a:pPr marL="342900" lvl="0" indent="-342900" eaLnBrk="1" fontAlgn="auto" hangingPunct="1">
              <a:spcBef>
                <a:spcPct val="20000"/>
              </a:spcBef>
              <a:spcAft>
                <a:spcPts val="0"/>
              </a:spcAft>
              <a:buClr>
                <a:srgbClr val="FF0000"/>
              </a:buClr>
              <a:buSzTx/>
              <a:buFontTx/>
              <a:buChar char="▲"/>
            </a:pPr>
            <a:endPar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endPar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endPar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endPar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endPar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endPar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Tx/>
              <a:buChar char="▲"/>
            </a:pPr>
            <a:r>
              <a:rPr lang="en-US" dirty="0" smtClean="0">
                <a:solidFill>
                  <a:prstClr val="black"/>
                </a:solidFill>
                <a:ea typeface="Arial Unicode MS" panose="020B0604020202020204" pitchFamily="34" charset="-128"/>
              </a:rPr>
              <a:t>Intervention </a:t>
            </a:r>
            <a:r>
              <a:rPr lang="en-US" dirty="0">
                <a:solidFill>
                  <a:prstClr val="black"/>
                </a:solidFill>
                <a:ea typeface="Arial Unicode MS" panose="020B0604020202020204" pitchFamily="34" charset="-128"/>
              </a:rPr>
              <a:t>start date</a:t>
            </a:r>
          </a:p>
          <a:p>
            <a:pPr marL="342900" lvl="0" indent="-342900"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Intervention goal</a:t>
            </a:r>
          </a:p>
          <a:p>
            <a:pPr marL="342900" lvl="0" indent="-342900"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Intervention activities</a:t>
            </a:r>
          </a:p>
          <a:p>
            <a:pPr marL="342900" lvl="0" indent="-342900"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Goal achievement update</a:t>
            </a:r>
          </a:p>
          <a:p>
            <a:pPr marL="342900" lvl="0" indent="-342900"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Involved partners</a:t>
            </a:r>
          </a:p>
          <a:p>
            <a:pPr marL="342900" lvl="0" indent="-342900" eaLnBrk="1" fontAlgn="auto" hangingPunct="1">
              <a:spcBef>
                <a:spcPct val="20000"/>
              </a:spcBef>
              <a:spcAft>
                <a:spcPts val="0"/>
              </a:spcAft>
              <a:buClr>
                <a:srgbClr val="FF0000"/>
              </a:buClr>
              <a:buSzTx/>
              <a:buFontTx/>
              <a:buChar char="▲"/>
            </a:pPr>
            <a:r>
              <a:rPr lang="en-US" dirty="0">
                <a:solidFill>
                  <a:prstClr val="black"/>
                </a:solidFill>
                <a:ea typeface="Arial Unicode MS" panose="020B0604020202020204" pitchFamily="34" charset="-128"/>
              </a:rPr>
              <a:t>Additional </a:t>
            </a:r>
            <a:r>
              <a:rPr lang="en-US" dirty="0" smtClean="0">
                <a:solidFill>
                  <a:prstClr val="black"/>
                </a:solidFill>
                <a:ea typeface="Arial Unicode MS" panose="020B0604020202020204" pitchFamily="34" charset="-128"/>
              </a:rPr>
              <a:t>resources</a:t>
            </a:r>
          </a:p>
          <a:p>
            <a:pPr marL="342900" lvl="0" indent="-342900" eaLnBrk="1" fontAlgn="auto" hangingPunct="1">
              <a:spcBef>
                <a:spcPct val="20000"/>
              </a:spcBef>
              <a:spcAft>
                <a:spcPts val="0"/>
              </a:spcAft>
              <a:buClr>
                <a:srgbClr val="FF0000"/>
              </a:buClr>
              <a:buFont typeface="Arial" panose="020B0604020202020204" pitchFamily="34" charset="0"/>
              <a:buChar char="▲"/>
            </a:pPr>
            <a:r>
              <a:rPr lang="en-US" dirty="0" smtClean="0"/>
              <a:t>Intervention </a:t>
            </a:r>
            <a:r>
              <a:rPr lang="en-US" dirty="0"/>
              <a:t>completion/exit date</a:t>
            </a:r>
          </a:p>
          <a:p>
            <a:pPr marL="342900" lvl="0" indent="-342900" eaLnBrk="1" fontAlgn="auto" hangingPunct="1">
              <a:spcBef>
                <a:spcPct val="20000"/>
              </a:spcBef>
              <a:spcAft>
                <a:spcPts val="0"/>
              </a:spcAft>
              <a:buClr>
                <a:srgbClr val="FF0000"/>
              </a:buClr>
              <a:buFont typeface="Arial" panose="020B0604020202020204" pitchFamily="34" charset="0"/>
              <a:buChar char="▲"/>
            </a:pPr>
            <a:r>
              <a:rPr lang="en-US" dirty="0"/>
              <a:t>Reason for completion/ exit</a:t>
            </a:r>
          </a:p>
          <a:p>
            <a:pPr lvl="0" eaLnBrk="1" fontAlgn="auto" hangingPunct="1">
              <a:spcBef>
                <a:spcPct val="20000"/>
              </a:spcBef>
              <a:spcAft>
                <a:spcPts val="0"/>
              </a:spcAft>
              <a:buClrTx/>
              <a:buSzTx/>
            </a:pPr>
            <a:endParaRPr lang="en-US" dirty="0"/>
          </a:p>
        </p:txBody>
      </p:sp>
      <p:sp>
        <p:nvSpPr>
          <p:cNvPr id="4" name="Title 3"/>
          <p:cNvSpPr>
            <a:spLocks noGrp="1"/>
          </p:cNvSpPr>
          <p:nvPr>
            <p:ph type="title"/>
          </p:nvPr>
        </p:nvSpPr>
        <p:spPr/>
        <p:txBody>
          <a:bodyPr/>
          <a:lstStyle/>
          <a:p>
            <a:r>
              <a:rPr lang="en-US" dirty="0" smtClean="0"/>
              <a:t>Client Data Overview</a:t>
            </a:r>
            <a:endParaRPr lang="en-US" dirty="0"/>
          </a:p>
        </p:txBody>
      </p:sp>
    </p:spTree>
    <p:extLst>
      <p:ext uri="{BB962C8B-B14F-4D97-AF65-F5344CB8AC3E}">
        <p14:creationId xmlns:p14="http://schemas.microsoft.com/office/powerpoint/2010/main" val="84730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Location and ID </a:t>
            </a:r>
          </a:p>
          <a:p>
            <a:r>
              <a:rPr lang="en-US" dirty="0" smtClean="0"/>
              <a:t>for </a:t>
            </a:r>
            <a:r>
              <a:rPr lang="en-US" dirty="0"/>
              <a:t>each </a:t>
            </a:r>
            <a:r>
              <a:rPr lang="en-US" dirty="0" smtClean="0"/>
              <a:t>client:</a:t>
            </a:r>
          </a:p>
          <a:p>
            <a:endParaRPr lang="en-US" dirty="0"/>
          </a:p>
        </p:txBody>
      </p:sp>
      <p:sp>
        <p:nvSpPr>
          <p:cNvPr id="3" name="Title 2"/>
          <p:cNvSpPr>
            <a:spLocks noGrp="1"/>
          </p:cNvSpPr>
          <p:nvPr>
            <p:ph type="title"/>
          </p:nvPr>
        </p:nvSpPr>
        <p:spPr>
          <a:xfrm>
            <a:off x="950913" y="189286"/>
            <a:ext cx="7514100" cy="684852"/>
          </a:xfrm>
        </p:spPr>
        <p:txBody>
          <a:bodyPr/>
          <a:lstStyle/>
          <a:p>
            <a:r>
              <a:rPr lang="en-US" dirty="0" smtClean="0"/>
              <a:t>Client Data: Location and Identification Number</a:t>
            </a:r>
            <a:endParaRPr lang="en-US" dirty="0"/>
          </a:p>
        </p:txBody>
      </p:sp>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9890" t="21344" r="52330" b="34787"/>
          <a:stretch/>
        </p:blipFill>
        <p:spPr bwMode="auto">
          <a:xfrm>
            <a:off x="4371437" y="1036248"/>
            <a:ext cx="4572538" cy="40596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726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Health Information</a:t>
            </a:r>
          </a:p>
          <a:p>
            <a:pPr marL="914400" lvl="1" indent="-514350">
              <a:buFont typeface="Arial" panose="020B0604020202020204" pitchFamily="34" charset="0"/>
              <a:buChar char="▲"/>
            </a:pPr>
            <a:r>
              <a:rPr lang="en-US" dirty="0"/>
              <a:t>More than one response could be chosen. </a:t>
            </a:r>
          </a:p>
          <a:p>
            <a:pPr marL="914400" lvl="1" indent="-514350">
              <a:buFont typeface="Arial" panose="020B0604020202020204" pitchFamily="34" charset="0"/>
              <a:buChar char="▲"/>
            </a:pPr>
            <a:r>
              <a:rPr lang="en-US" dirty="0"/>
              <a:t>“Yes”/ “No” response for each qualifying </a:t>
            </a:r>
            <a:r>
              <a:rPr lang="en-US" dirty="0" smtClean="0"/>
              <a:t>conditions</a:t>
            </a:r>
          </a:p>
          <a:p>
            <a:pPr marL="914400" lvl="1" indent="-514350">
              <a:buFont typeface="Arial" panose="020B0604020202020204" pitchFamily="34" charset="0"/>
              <a:buChar char="▲"/>
            </a:pPr>
            <a:r>
              <a:rPr lang="en-US" dirty="0"/>
              <a:t>Free text response for other conditions that influence a client’s participation and intervention design</a:t>
            </a:r>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Client Data: Health Information</a:t>
            </a:r>
            <a:endParaRPr lang="en-US" dirty="0"/>
          </a:p>
        </p:txBody>
      </p:sp>
      <p:pic>
        <p:nvPicPr>
          <p:cNvPr id="4105" name="Picture 9"/>
          <p:cNvPicPr>
            <a:picLocks noChangeAspect="1" noChangeArrowheads="1"/>
          </p:cNvPicPr>
          <p:nvPr/>
        </p:nvPicPr>
        <p:blipFill rotWithShape="1">
          <a:blip r:embed="rId3">
            <a:extLst>
              <a:ext uri="{28A0092B-C50C-407E-A947-70E740481C1C}">
                <a14:useLocalDpi xmlns:a14="http://schemas.microsoft.com/office/drawing/2010/main" val="0"/>
              </a:ext>
            </a:extLst>
          </a:blip>
          <a:srcRect l="1684" t="31771" r="29722" b="36459"/>
          <a:stretch/>
        </p:blipFill>
        <p:spPr bwMode="auto">
          <a:xfrm>
            <a:off x="675767" y="3473504"/>
            <a:ext cx="7839583" cy="20414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0297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Payer Information:</a:t>
            </a:r>
          </a:p>
          <a:p>
            <a:pPr marL="914400" lvl="1" indent="-514350">
              <a:buFont typeface="Arial" panose="020B0604020202020204" pitchFamily="34" charset="0"/>
              <a:buChar char="▲"/>
            </a:pPr>
            <a:r>
              <a:rPr lang="en-US" dirty="0"/>
              <a:t>Yes”/ “No” response for each qualifying conditions</a:t>
            </a:r>
          </a:p>
          <a:p>
            <a:pPr marL="914400" lvl="1" indent="-514350">
              <a:buFont typeface="Arial" panose="020B0604020202020204" pitchFamily="34" charset="0"/>
              <a:buChar char="▲"/>
            </a:pPr>
            <a:r>
              <a:rPr lang="en-US" dirty="0"/>
              <a:t>Free text response for </a:t>
            </a:r>
            <a:r>
              <a:rPr lang="en-US" dirty="0" smtClean="0"/>
              <a:t>any other payer (e.g., TRICARE)</a:t>
            </a:r>
            <a:endParaRPr lang="en-US" dirty="0"/>
          </a:p>
          <a:p>
            <a:endParaRPr lang="en-US" dirty="0"/>
          </a:p>
        </p:txBody>
      </p:sp>
      <p:sp>
        <p:nvSpPr>
          <p:cNvPr id="3" name="Title 2"/>
          <p:cNvSpPr>
            <a:spLocks noGrp="1"/>
          </p:cNvSpPr>
          <p:nvPr>
            <p:ph type="title"/>
          </p:nvPr>
        </p:nvSpPr>
        <p:spPr/>
        <p:txBody>
          <a:bodyPr/>
          <a:lstStyle/>
          <a:p>
            <a:r>
              <a:rPr lang="en-US" dirty="0" smtClean="0"/>
              <a:t>Client Data: Payer </a:t>
            </a:r>
            <a:r>
              <a:rPr lang="en-US" dirty="0"/>
              <a:t>information</a:t>
            </a:r>
            <a:br>
              <a:rPr lang="en-US" dirty="0"/>
            </a:b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5391" y="3105150"/>
            <a:ext cx="7777558"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0509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660000"/>
              </a:buClr>
            </a:pPr>
            <a:r>
              <a:rPr lang="en-US" dirty="0"/>
              <a:t>Intervention Goal</a:t>
            </a:r>
          </a:p>
          <a:p>
            <a:pPr marL="914400" lvl="1" indent="-514350">
              <a:buFont typeface="Arial" panose="020B0604020202020204" pitchFamily="34" charset="0"/>
              <a:buChar char="▲"/>
            </a:pPr>
            <a:r>
              <a:rPr lang="en-US" dirty="0" smtClean="0"/>
              <a:t>Client’s goal </a:t>
            </a:r>
            <a:r>
              <a:rPr lang="en-US" dirty="0"/>
              <a:t>in participating in the program. </a:t>
            </a:r>
          </a:p>
          <a:p>
            <a:pPr marL="914400" lvl="1" indent="-514350">
              <a:buFont typeface="Arial" panose="020B0604020202020204" pitchFamily="34" charset="0"/>
              <a:buChar char="▲"/>
            </a:pPr>
            <a:r>
              <a:rPr lang="en-US" dirty="0"/>
              <a:t>Goals that are </a:t>
            </a:r>
            <a:r>
              <a:rPr lang="en-US" dirty="0" smtClean="0"/>
              <a:t>numerically measureable </a:t>
            </a:r>
            <a:r>
              <a:rPr lang="en-US" dirty="0"/>
              <a:t>are helpful.</a:t>
            </a:r>
          </a:p>
          <a:p>
            <a:pPr marL="914400" lvl="1" indent="-514350">
              <a:buFont typeface="Arial" panose="020B0604020202020204" pitchFamily="34" charset="0"/>
              <a:buChar char="▲"/>
            </a:pPr>
            <a:r>
              <a:rPr lang="en-US" dirty="0"/>
              <a:t>More detail is better.</a:t>
            </a:r>
          </a:p>
          <a:p>
            <a:pPr>
              <a:buClr>
                <a:srgbClr val="660000"/>
              </a:buClr>
            </a:pPr>
            <a:r>
              <a:rPr lang="en-US" dirty="0"/>
              <a:t>Intervention Activities/Design</a:t>
            </a:r>
          </a:p>
          <a:p>
            <a:pPr marL="914400" lvl="1" indent="-514350">
              <a:buFont typeface="Arial" panose="020B0604020202020204" pitchFamily="34" charset="0"/>
              <a:buChar char="▲"/>
            </a:pPr>
            <a:r>
              <a:rPr lang="en-US" dirty="0" smtClean="0"/>
              <a:t>Client’s </a:t>
            </a:r>
            <a:r>
              <a:rPr lang="en-US" dirty="0"/>
              <a:t>intervention activities and/or design of the </a:t>
            </a:r>
            <a:r>
              <a:rPr lang="en-US" dirty="0" smtClean="0"/>
              <a:t>client’s </a:t>
            </a:r>
            <a:r>
              <a:rPr lang="en-US" dirty="0"/>
              <a:t>intervention.</a:t>
            </a:r>
          </a:p>
          <a:p>
            <a:pPr marL="914400" lvl="1" indent="-514350">
              <a:buFont typeface="Arial" panose="020B0604020202020204" pitchFamily="34" charset="0"/>
              <a:buChar char="▲"/>
            </a:pPr>
            <a:r>
              <a:rPr lang="en-US" dirty="0"/>
              <a:t>More detail is better. (e.g., </a:t>
            </a:r>
            <a:r>
              <a:rPr lang="en-US" dirty="0" smtClean="0"/>
              <a:t>reason for selecting activity; </a:t>
            </a:r>
            <a:r>
              <a:rPr lang="en-US" dirty="0"/>
              <a:t>frequency and duration of activities; missed appointments) </a:t>
            </a:r>
          </a:p>
          <a:p>
            <a:pPr marL="400050" lvl="1" indent="0">
              <a:buNone/>
            </a:pPr>
            <a:endParaRPr lang="en-US" dirty="0" smtClean="0"/>
          </a:p>
        </p:txBody>
      </p:sp>
      <p:sp>
        <p:nvSpPr>
          <p:cNvPr id="3" name="Title 2"/>
          <p:cNvSpPr>
            <a:spLocks noGrp="1"/>
          </p:cNvSpPr>
          <p:nvPr>
            <p:ph type="title"/>
          </p:nvPr>
        </p:nvSpPr>
        <p:spPr/>
        <p:txBody>
          <a:bodyPr/>
          <a:lstStyle/>
          <a:p>
            <a:r>
              <a:rPr lang="en-US" dirty="0" smtClean="0"/>
              <a:t>Client Data: Intervention Characteristics</a:t>
            </a:r>
            <a:endParaRPr lang="en-US" dirty="0"/>
          </a:p>
        </p:txBody>
      </p:sp>
    </p:spTree>
    <p:extLst>
      <p:ext uri="{BB962C8B-B14F-4D97-AF65-F5344CB8AC3E}">
        <p14:creationId xmlns:p14="http://schemas.microsoft.com/office/powerpoint/2010/main" val="4112415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660000"/>
              </a:buClr>
            </a:pPr>
            <a:r>
              <a:rPr lang="en-US" dirty="0"/>
              <a:t>Update on achievement of goal</a:t>
            </a:r>
          </a:p>
          <a:p>
            <a:pPr marL="914400" lvl="1" indent="-514350"/>
            <a:r>
              <a:rPr lang="en-US" dirty="0"/>
              <a:t>Progress toward or complete achievement of the intervention goals.</a:t>
            </a:r>
          </a:p>
          <a:p>
            <a:pPr marL="914400" lvl="1" indent="-514350"/>
            <a:r>
              <a:rPr lang="en-US" dirty="0"/>
              <a:t>If goal is measureable, provide numerical updates.</a:t>
            </a:r>
          </a:p>
          <a:p>
            <a:pPr>
              <a:buClr>
                <a:srgbClr val="660000"/>
              </a:buClr>
            </a:pPr>
            <a:r>
              <a:rPr lang="en-US" dirty="0"/>
              <a:t>Partners involved in intervention</a:t>
            </a:r>
          </a:p>
          <a:p>
            <a:pPr marL="914400" lvl="1" indent="-514350"/>
            <a:r>
              <a:rPr lang="en-US" dirty="0"/>
              <a:t>Non-CHW and non-hospital organizations</a:t>
            </a:r>
          </a:p>
          <a:p>
            <a:pPr marL="1143000" lvl="2" indent="-514350"/>
            <a:r>
              <a:rPr lang="en-US" dirty="0"/>
              <a:t>E.g., senior center, Meals on </a:t>
            </a:r>
            <a:r>
              <a:rPr lang="en-US" dirty="0" smtClean="0"/>
              <a:t>Wheels, church</a:t>
            </a:r>
            <a:endParaRPr lang="en-US" dirty="0"/>
          </a:p>
          <a:p>
            <a:pPr marL="914400" lvl="1" indent="-514350"/>
            <a:r>
              <a:rPr lang="en-US" dirty="0"/>
              <a:t>List name/type and describe what they do</a:t>
            </a:r>
          </a:p>
          <a:p>
            <a:endParaRPr lang="en-US" dirty="0"/>
          </a:p>
        </p:txBody>
      </p:sp>
      <p:sp>
        <p:nvSpPr>
          <p:cNvPr id="3" name="Title 2"/>
          <p:cNvSpPr>
            <a:spLocks noGrp="1"/>
          </p:cNvSpPr>
          <p:nvPr>
            <p:ph type="title"/>
          </p:nvPr>
        </p:nvSpPr>
        <p:spPr>
          <a:xfrm>
            <a:off x="922338" y="113086"/>
            <a:ext cx="7514100" cy="684852"/>
          </a:xfrm>
        </p:spPr>
        <p:txBody>
          <a:bodyPr/>
          <a:lstStyle/>
          <a:p>
            <a:r>
              <a:rPr lang="en-US" dirty="0" smtClean="0"/>
              <a:t>Client Data: Intervention Information (2)</a:t>
            </a:r>
            <a:endParaRPr lang="en-US" dirty="0"/>
          </a:p>
        </p:txBody>
      </p:sp>
    </p:spTree>
    <p:extLst>
      <p:ext uri="{BB962C8B-B14F-4D97-AF65-F5344CB8AC3E}">
        <p14:creationId xmlns:p14="http://schemas.microsoft.com/office/powerpoint/2010/main" val="4196048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Resources </a:t>
            </a:r>
            <a:r>
              <a:rPr lang="en-US" dirty="0" smtClean="0"/>
              <a:t>that are not provided by </a:t>
            </a:r>
            <a:r>
              <a:rPr lang="en-US" dirty="0"/>
              <a:t>grant</a:t>
            </a:r>
          </a:p>
          <a:p>
            <a:pPr marL="914400" lvl="1" indent="-514350"/>
            <a:r>
              <a:rPr lang="en-US" dirty="0"/>
              <a:t>Resources used directly in client interventions.</a:t>
            </a:r>
          </a:p>
          <a:p>
            <a:pPr marL="914400" lvl="1" indent="-514350"/>
            <a:r>
              <a:rPr lang="en-US" dirty="0"/>
              <a:t>Choose “Yes</a:t>
            </a:r>
            <a:r>
              <a:rPr lang="en-US" dirty="0" smtClean="0"/>
              <a:t>” or </a:t>
            </a:r>
            <a:r>
              <a:rPr lang="en-US" dirty="0"/>
              <a:t>“No” for type of additional resource.</a:t>
            </a:r>
          </a:p>
          <a:p>
            <a:pPr marL="914400" lvl="1" indent="-514350"/>
            <a:r>
              <a:rPr lang="en-US" dirty="0"/>
              <a:t>Provide description of resource.</a:t>
            </a:r>
          </a:p>
          <a:p>
            <a:pPr marL="914400" lvl="1" indent="-514350"/>
            <a:r>
              <a:rPr lang="en-US" dirty="0"/>
              <a:t>Estimate financial value (note if used </a:t>
            </a:r>
            <a:r>
              <a:rPr lang="en-US" dirty="0" smtClean="0"/>
              <a:t>for multiple clients, </a:t>
            </a:r>
            <a:r>
              <a:rPr lang="en-US" dirty="0"/>
              <a:t>so that value is not double counted).</a:t>
            </a:r>
          </a:p>
          <a:p>
            <a:pPr marL="1314450" lvl="2" indent="-514350"/>
            <a:r>
              <a:rPr lang="en-US" dirty="0"/>
              <a:t>Price of equipment</a:t>
            </a:r>
          </a:p>
          <a:p>
            <a:pPr marL="1314450" lvl="2" indent="-514350"/>
            <a:r>
              <a:rPr lang="en-US" dirty="0"/>
              <a:t>Wages to pay someone to supply volunteer services</a:t>
            </a:r>
          </a:p>
          <a:p>
            <a:pPr marL="914400" lvl="1" indent="-514350"/>
            <a:r>
              <a:rPr lang="en-US" dirty="0"/>
              <a:t>Describe how resource is/was used in client’s intervention.</a:t>
            </a:r>
          </a:p>
          <a:p>
            <a:endParaRPr lang="en-US" dirty="0"/>
          </a:p>
        </p:txBody>
      </p:sp>
      <p:sp>
        <p:nvSpPr>
          <p:cNvPr id="3" name="Title 2"/>
          <p:cNvSpPr>
            <a:spLocks noGrp="1"/>
          </p:cNvSpPr>
          <p:nvPr>
            <p:ph type="title"/>
          </p:nvPr>
        </p:nvSpPr>
        <p:spPr/>
        <p:txBody>
          <a:bodyPr/>
          <a:lstStyle/>
          <a:p>
            <a:r>
              <a:rPr lang="en-US" dirty="0" smtClean="0"/>
              <a:t>Client Data: Additional Resources</a:t>
            </a:r>
            <a:endParaRPr lang="en-US" dirty="0"/>
          </a:p>
        </p:txBody>
      </p:sp>
    </p:spTree>
    <p:extLst>
      <p:ext uri="{BB962C8B-B14F-4D97-AF65-F5344CB8AC3E}">
        <p14:creationId xmlns:p14="http://schemas.microsoft.com/office/powerpoint/2010/main" val="126919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660000"/>
              </a:buClr>
            </a:pPr>
            <a:r>
              <a:rPr lang="en-US" dirty="0"/>
              <a:t>Intervention Completion Date </a:t>
            </a:r>
          </a:p>
          <a:p>
            <a:pPr marL="914400" lvl="1" indent="-514350"/>
            <a:r>
              <a:rPr lang="en-US" dirty="0"/>
              <a:t>Date </a:t>
            </a:r>
            <a:r>
              <a:rPr lang="en-US" dirty="0" smtClean="0"/>
              <a:t>when intervention </a:t>
            </a:r>
            <a:r>
              <a:rPr lang="en-US" dirty="0"/>
              <a:t>was complete</a:t>
            </a:r>
          </a:p>
          <a:p>
            <a:pPr marL="914400" lvl="1" indent="-514350"/>
            <a:r>
              <a:rPr lang="en-US" dirty="0"/>
              <a:t>Date </a:t>
            </a:r>
            <a:r>
              <a:rPr lang="en-US" dirty="0" smtClean="0"/>
              <a:t>when the </a:t>
            </a:r>
            <a:r>
              <a:rPr lang="en-US" dirty="0"/>
              <a:t>client left program before completion of </a:t>
            </a:r>
            <a:r>
              <a:rPr lang="en-US" dirty="0" smtClean="0"/>
              <a:t>goal</a:t>
            </a:r>
          </a:p>
          <a:p>
            <a:pPr marL="1143000" lvl="2" indent="-514350"/>
            <a:r>
              <a:rPr lang="en-US" dirty="0" smtClean="0"/>
              <a:t>Also indicate the reason for the early departure</a:t>
            </a:r>
            <a:endParaRPr lang="en-US" dirty="0"/>
          </a:p>
          <a:p>
            <a:pPr marL="914400" lvl="1" indent="-514350"/>
            <a:r>
              <a:rPr lang="en-US" dirty="0"/>
              <a:t>If </a:t>
            </a:r>
            <a:r>
              <a:rPr lang="en-US" dirty="0" smtClean="0"/>
              <a:t>client is </a:t>
            </a:r>
            <a:r>
              <a:rPr lang="en-US" dirty="0"/>
              <a:t>still active in </a:t>
            </a:r>
            <a:r>
              <a:rPr lang="en-US" dirty="0" smtClean="0"/>
              <a:t>intervention, the </a:t>
            </a:r>
            <a:r>
              <a:rPr lang="en-US" dirty="0"/>
              <a:t>completion status can be left blank</a:t>
            </a:r>
          </a:p>
          <a:p>
            <a:endParaRPr lang="en-US" dirty="0"/>
          </a:p>
        </p:txBody>
      </p:sp>
      <p:sp>
        <p:nvSpPr>
          <p:cNvPr id="3" name="Title 2"/>
          <p:cNvSpPr>
            <a:spLocks noGrp="1"/>
          </p:cNvSpPr>
          <p:nvPr>
            <p:ph type="title"/>
          </p:nvPr>
        </p:nvSpPr>
        <p:spPr/>
        <p:txBody>
          <a:bodyPr/>
          <a:lstStyle/>
          <a:p>
            <a:r>
              <a:rPr lang="en-US" dirty="0" smtClean="0"/>
              <a:t>Client Data: Intervention Completion</a:t>
            </a:r>
            <a:endParaRPr lang="en-US" dirty="0"/>
          </a:p>
        </p:txBody>
      </p:sp>
    </p:spTree>
    <p:extLst>
      <p:ext uri="{BB962C8B-B14F-4D97-AF65-F5344CB8AC3E}">
        <p14:creationId xmlns:p14="http://schemas.microsoft.com/office/powerpoint/2010/main" val="3496894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Captures recruitment efforts, successes, and challenges</a:t>
            </a:r>
          </a:p>
          <a:p>
            <a:r>
              <a:rPr lang="en-US" dirty="0"/>
              <a:t>Assesses whether CHWs have enough time</a:t>
            </a:r>
          </a:p>
          <a:p>
            <a:r>
              <a:rPr lang="en-US" dirty="0"/>
              <a:t>Accounts for additional resources in management of program (non-intervention work)</a:t>
            </a:r>
          </a:p>
          <a:p>
            <a:r>
              <a:rPr lang="en-US" b="1" i="1" dirty="0"/>
              <a:t>Only</a:t>
            </a:r>
            <a:r>
              <a:rPr lang="en-US" dirty="0"/>
              <a:t> concerned with </a:t>
            </a:r>
            <a:r>
              <a:rPr lang="en-US" b="1" i="1" dirty="0"/>
              <a:t>current</a:t>
            </a:r>
            <a:r>
              <a:rPr lang="en-US" dirty="0"/>
              <a:t> analysis</a:t>
            </a:r>
            <a:r>
              <a:rPr lang="en-US" b="1" i="1" dirty="0"/>
              <a:t> </a:t>
            </a:r>
            <a:r>
              <a:rPr lang="en-US" dirty="0"/>
              <a:t>quarter</a:t>
            </a:r>
          </a:p>
          <a:p>
            <a:endParaRPr lang="en-US" dirty="0"/>
          </a:p>
        </p:txBody>
      </p:sp>
      <p:sp>
        <p:nvSpPr>
          <p:cNvPr id="3" name="Title 2"/>
          <p:cNvSpPr>
            <a:spLocks noGrp="1"/>
          </p:cNvSpPr>
          <p:nvPr>
            <p:ph type="title"/>
          </p:nvPr>
        </p:nvSpPr>
        <p:spPr/>
        <p:txBody>
          <a:bodyPr/>
          <a:lstStyle/>
          <a:p>
            <a:r>
              <a:rPr lang="en-US" dirty="0" smtClean="0"/>
              <a:t>Implementation Data Summary</a:t>
            </a:r>
            <a:endParaRPr lang="en-US" dirty="0"/>
          </a:p>
        </p:txBody>
      </p:sp>
    </p:spTree>
    <p:extLst>
      <p:ext uri="{BB962C8B-B14F-4D97-AF65-F5344CB8AC3E}">
        <p14:creationId xmlns:p14="http://schemas.microsoft.com/office/powerpoint/2010/main" val="82136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Presenters and Evaluation Team</a:t>
            </a:r>
          </a:p>
        </p:txBody>
      </p:sp>
      <p:graphicFrame>
        <p:nvGraphicFramePr>
          <p:cNvPr id="4" name="Table 3"/>
          <p:cNvGraphicFramePr>
            <a:graphicFrameLocks noGrp="1"/>
          </p:cNvGraphicFramePr>
          <p:nvPr>
            <p:extLst>
              <p:ext uri="{D42A27DB-BD31-4B8C-83A1-F6EECF244321}">
                <p14:modId xmlns:p14="http://schemas.microsoft.com/office/powerpoint/2010/main" val="3986459341"/>
              </p:ext>
            </p:extLst>
          </p:nvPr>
        </p:nvGraphicFramePr>
        <p:xfrm>
          <a:off x="1524000" y="1597526"/>
          <a:ext cx="6096000" cy="3708400"/>
        </p:xfrm>
        <a:graphic>
          <a:graphicData uri="http://schemas.openxmlformats.org/drawingml/2006/table">
            <a:tbl>
              <a:tblPr firstRow="1" bandRow="1">
                <a:tableStyleId>{5C22544A-7EE6-4342-B048-85BDC9FD1C3A}</a:tableStyleId>
              </a:tblPr>
              <a:tblGrid>
                <a:gridCol w="3048000"/>
                <a:gridCol w="3048000"/>
              </a:tblGrid>
              <a:tr h="370840">
                <a:tc gridSpan="2">
                  <a:txBody>
                    <a:bodyPr/>
                    <a:lstStyle/>
                    <a:p>
                      <a:pPr algn="ctr"/>
                      <a:r>
                        <a:rPr lang="en-US" dirty="0" smtClean="0">
                          <a:solidFill>
                            <a:schemeClr val="tx1"/>
                          </a:solidFill>
                        </a:rPr>
                        <a:t>Presenter</a:t>
                      </a:r>
                      <a:endParaRPr lang="en-US" dirty="0">
                        <a:solidFill>
                          <a:schemeClr val="tx1"/>
                        </a:solidFill>
                      </a:endParaRPr>
                    </a:p>
                  </a:txBody>
                  <a:tcPr/>
                </a:tc>
                <a:tc hMerge="1">
                  <a:txBody>
                    <a:bodyPr/>
                    <a:lstStyle/>
                    <a:p>
                      <a:endParaRPr lang="en-US" dirty="0"/>
                    </a:p>
                  </a:txBody>
                  <a:tcPr/>
                </a:tc>
              </a:tr>
              <a:tr h="370840">
                <a:tc>
                  <a:txBody>
                    <a:bodyPr/>
                    <a:lstStyle/>
                    <a:p>
                      <a:r>
                        <a:rPr lang="en-US" dirty="0" smtClean="0"/>
                        <a:t>Donald Nichols, IMPAQ </a:t>
                      </a:r>
                      <a:endParaRPr lang="en-US" dirty="0"/>
                    </a:p>
                  </a:txBody>
                  <a:tcPr/>
                </a:tc>
                <a:tc>
                  <a:txBody>
                    <a:bodyPr/>
                    <a:lstStyle/>
                    <a:p>
                      <a:endParaRPr lang="en-US"/>
                    </a:p>
                  </a:txBody>
                  <a:tcPr/>
                </a:tc>
              </a:tr>
              <a:tr h="370840">
                <a:tc>
                  <a:txBody>
                    <a:bodyPr/>
                    <a:lstStyle/>
                    <a:p>
                      <a:endParaRPr lang="en-US" dirty="0"/>
                    </a:p>
                  </a:txBody>
                  <a:tcPr>
                    <a:solidFill>
                      <a:srgbClr val="FCF5ED"/>
                    </a:solidFill>
                  </a:tcPr>
                </a:tc>
                <a:tc>
                  <a:txBody>
                    <a:bodyPr/>
                    <a:lstStyle/>
                    <a:p>
                      <a:endParaRPr lang="en-US"/>
                    </a:p>
                  </a:txBody>
                  <a:tcPr/>
                </a:tc>
              </a:tr>
              <a:tr h="370840">
                <a:tc gridSpan="2">
                  <a:txBody>
                    <a:bodyPr/>
                    <a:lstStyle/>
                    <a:p>
                      <a:pPr algn="ctr"/>
                      <a:r>
                        <a:rPr lang="en-US" b="1" dirty="0" smtClean="0"/>
                        <a:t>Evaluation Team</a:t>
                      </a:r>
                      <a:endParaRPr lang="en-US" b="1" dirty="0"/>
                    </a:p>
                  </a:txBody>
                  <a:tcPr>
                    <a:solidFill>
                      <a:schemeClr val="accent1"/>
                    </a:solidFill>
                  </a:tcPr>
                </a:tc>
                <a:tc hMerge="1">
                  <a:txBody>
                    <a:bodyPr/>
                    <a:lstStyle/>
                    <a:p>
                      <a:endParaRPr lang="en-US" dirty="0"/>
                    </a:p>
                  </a:txBody>
                  <a:tcPr/>
                </a:tc>
              </a:tr>
              <a:tr h="370840">
                <a:tc>
                  <a:txBody>
                    <a:bodyPr/>
                    <a:lstStyle/>
                    <a:p>
                      <a:r>
                        <a:rPr lang="en-US" dirty="0" smtClean="0"/>
                        <a:t>NORC</a:t>
                      </a:r>
                      <a:endParaRPr lang="en-US" dirty="0"/>
                    </a:p>
                  </a:txBody>
                  <a:tcPr/>
                </a:tc>
                <a:tc>
                  <a:txBody>
                    <a:bodyPr/>
                    <a:lstStyle/>
                    <a:p>
                      <a:r>
                        <a:rPr lang="en-US" dirty="0" smtClean="0"/>
                        <a:t>Alana</a:t>
                      </a:r>
                      <a:r>
                        <a:rPr lang="en-US" baseline="0" dirty="0" smtClean="0"/>
                        <a:t> Knudson</a:t>
                      </a:r>
                      <a:endParaRPr lang="en-US" dirty="0"/>
                    </a:p>
                  </a:txBody>
                  <a:tcPr/>
                </a:tc>
              </a:tr>
              <a:tr h="370840">
                <a:tc>
                  <a:txBody>
                    <a:bodyPr/>
                    <a:lstStyle/>
                    <a:p>
                      <a:endParaRPr lang="en-US"/>
                    </a:p>
                  </a:txBody>
                  <a:tcPr/>
                </a:tc>
                <a:tc>
                  <a:txBody>
                    <a:bodyPr/>
                    <a:lstStyle/>
                    <a:p>
                      <a:r>
                        <a:rPr lang="en-US" dirty="0" smtClean="0"/>
                        <a:t>Shena Popat</a:t>
                      </a:r>
                      <a:endParaRPr lang="en-US" dirty="0"/>
                    </a:p>
                  </a:txBody>
                  <a:tcPr/>
                </a:tc>
              </a:tr>
              <a:tr h="370840">
                <a:tc>
                  <a:txBody>
                    <a:bodyPr/>
                    <a:lstStyle/>
                    <a:p>
                      <a:r>
                        <a:rPr lang="en-US" dirty="0" err="1" smtClean="0"/>
                        <a:t>Altarum</a:t>
                      </a:r>
                      <a:endParaRPr lang="en-US" dirty="0"/>
                    </a:p>
                  </a:txBody>
                  <a:tcPr/>
                </a:tc>
                <a:tc>
                  <a:txBody>
                    <a:bodyPr/>
                    <a:lstStyle/>
                    <a:p>
                      <a:r>
                        <a:rPr lang="en-US" dirty="0" smtClean="0"/>
                        <a:t>Cathy Call</a:t>
                      </a:r>
                      <a:endParaRPr lang="en-US" dirty="0"/>
                    </a:p>
                  </a:txBody>
                  <a:tcPr/>
                </a:tc>
              </a:tr>
              <a:tr h="370840">
                <a:tc>
                  <a:txBody>
                    <a:bodyPr/>
                    <a:lstStyle/>
                    <a:p>
                      <a:endParaRPr lang="en-US"/>
                    </a:p>
                  </a:txBody>
                  <a:tcPr/>
                </a:tc>
                <a:tc>
                  <a:txBody>
                    <a:bodyPr/>
                    <a:lstStyle/>
                    <a:p>
                      <a:r>
                        <a:rPr lang="en-US" dirty="0" smtClean="0"/>
                        <a:t>Dora</a:t>
                      </a:r>
                      <a:r>
                        <a:rPr lang="en-US" baseline="0" dirty="0" smtClean="0"/>
                        <a:t> Hunter</a:t>
                      </a:r>
                      <a:endParaRPr lang="en-US" dirty="0"/>
                    </a:p>
                  </a:txBody>
                  <a:tcPr/>
                </a:tc>
              </a:tr>
              <a:tr h="370840">
                <a:tc>
                  <a:txBody>
                    <a:bodyPr/>
                    <a:lstStyle/>
                    <a:p>
                      <a:r>
                        <a:rPr lang="en-US" dirty="0" smtClean="0"/>
                        <a:t>IMPAQ</a:t>
                      </a:r>
                      <a:endParaRPr lang="en-US" dirty="0"/>
                    </a:p>
                  </a:txBody>
                  <a:tcPr/>
                </a:tc>
                <a:tc>
                  <a:txBody>
                    <a:bodyPr/>
                    <a:lstStyle/>
                    <a:p>
                      <a:r>
                        <a:rPr lang="en-US" dirty="0" smtClean="0"/>
                        <a:t>Guido Cataife</a:t>
                      </a:r>
                      <a:endParaRPr lang="en-US" dirty="0"/>
                    </a:p>
                  </a:txBody>
                  <a:tcPr/>
                </a:tc>
              </a:tr>
              <a:tr h="370840">
                <a:tc>
                  <a:txBody>
                    <a:bodyPr/>
                    <a:lstStyle/>
                    <a:p>
                      <a:endParaRPr lang="en-US"/>
                    </a:p>
                  </a:txBody>
                  <a:tcPr/>
                </a:tc>
                <a:tc>
                  <a:txBody>
                    <a:bodyPr/>
                    <a:lstStyle/>
                    <a:p>
                      <a:r>
                        <a:rPr lang="en-US" dirty="0" smtClean="0"/>
                        <a:t>Sharanjit Toor</a:t>
                      </a:r>
                      <a:endParaRPr lang="en-US" dirty="0"/>
                    </a:p>
                  </a:txBody>
                  <a:tcPr/>
                </a:tc>
              </a:tr>
            </a:tbl>
          </a:graphicData>
        </a:graphic>
      </p:graphicFrame>
    </p:spTree>
    <p:extLst>
      <p:ext uri="{BB962C8B-B14F-4D97-AF65-F5344CB8AC3E}">
        <p14:creationId xmlns:p14="http://schemas.microsoft.com/office/powerpoint/2010/main" val="387961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Clr>
                <a:srgbClr val="FF0000"/>
              </a:buClr>
              <a:buFont typeface="Arial" panose="020B0604020202020204" pitchFamily="34" charset="0"/>
              <a:buChar char="▲"/>
            </a:pPr>
            <a:r>
              <a:rPr lang="en-US" dirty="0"/>
              <a:t>Number of client recruitment attempts</a:t>
            </a:r>
          </a:p>
          <a:p>
            <a:pPr marL="342900" indent="-342900">
              <a:buClr>
                <a:srgbClr val="FF0000"/>
              </a:buClr>
              <a:buFont typeface="Arial" panose="020B0604020202020204" pitchFamily="34" charset="0"/>
              <a:buChar char="▲"/>
            </a:pPr>
            <a:r>
              <a:rPr lang="en-US" dirty="0"/>
              <a:t>Source of recruited clients</a:t>
            </a:r>
          </a:p>
          <a:p>
            <a:pPr marL="342900" indent="-342900">
              <a:buClr>
                <a:srgbClr val="FF0000"/>
              </a:buClr>
              <a:buFont typeface="Arial" panose="020B0604020202020204" pitchFamily="34" charset="0"/>
              <a:buChar char="▲"/>
            </a:pPr>
            <a:r>
              <a:rPr lang="en-US" dirty="0"/>
              <a:t>Method of recruitment</a:t>
            </a:r>
          </a:p>
          <a:p>
            <a:pPr marL="342900" indent="-342900">
              <a:buClr>
                <a:srgbClr val="FF0000"/>
              </a:buClr>
              <a:buFont typeface="Arial" panose="020B0604020202020204" pitchFamily="34" charset="0"/>
              <a:buChar char="▲"/>
            </a:pPr>
            <a:r>
              <a:rPr lang="en-US" dirty="0"/>
              <a:t>Number of new clients from attempts</a:t>
            </a:r>
          </a:p>
          <a:p>
            <a:pPr marL="342900" indent="-342900">
              <a:buClr>
                <a:srgbClr val="FF0000"/>
              </a:buClr>
              <a:buFont typeface="Arial" panose="020B0604020202020204" pitchFamily="34" charset="0"/>
              <a:buChar char="▲"/>
            </a:pPr>
            <a:r>
              <a:rPr lang="en-US" dirty="0"/>
              <a:t>Understood reasons for unsuccessful </a:t>
            </a:r>
            <a:r>
              <a:rPr lang="en-US" dirty="0" smtClean="0"/>
              <a:t>attempts</a:t>
            </a:r>
          </a:p>
          <a:p>
            <a:pPr marL="342900" indent="-342900">
              <a:buClr>
                <a:srgbClr val="FF0000"/>
              </a:buClr>
              <a:buFont typeface="Arial" panose="020B0604020202020204" pitchFamily="34" charset="0"/>
              <a:buChar char="▲"/>
            </a:pPr>
            <a:r>
              <a:rPr lang="en-US" dirty="0"/>
              <a:t>Total hours </a:t>
            </a:r>
            <a:r>
              <a:rPr lang="en-US" dirty="0" smtClean="0"/>
              <a:t>worked by </a:t>
            </a:r>
            <a:r>
              <a:rPr lang="en-US" dirty="0"/>
              <a:t>CHW on program</a:t>
            </a:r>
          </a:p>
          <a:p>
            <a:pPr marL="342900" indent="-342900">
              <a:buClr>
                <a:srgbClr val="FF0000"/>
              </a:buClr>
              <a:buFont typeface="Arial" panose="020B0604020202020204" pitchFamily="34" charset="0"/>
              <a:buChar char="▲"/>
            </a:pPr>
            <a:r>
              <a:rPr lang="en-US" dirty="0"/>
              <a:t>Additional resources (financial, equipment, volunteers, other)</a:t>
            </a:r>
          </a:p>
          <a:p>
            <a:pPr marL="342900" indent="-342900">
              <a:buFont typeface="Arial" panose="020B0604020202020204" pitchFamily="34" charset="0"/>
              <a:buChar char="•"/>
            </a:pPr>
            <a:endParaRPr lang="en-US" dirty="0"/>
          </a:p>
          <a:p>
            <a:endParaRPr lang="en-US" dirty="0"/>
          </a:p>
        </p:txBody>
      </p:sp>
      <p:sp>
        <p:nvSpPr>
          <p:cNvPr id="3" name="Title 2"/>
          <p:cNvSpPr>
            <a:spLocks noGrp="1"/>
          </p:cNvSpPr>
          <p:nvPr>
            <p:ph type="title"/>
          </p:nvPr>
        </p:nvSpPr>
        <p:spPr/>
        <p:txBody>
          <a:bodyPr/>
          <a:lstStyle/>
          <a:p>
            <a:r>
              <a:rPr lang="en-US" dirty="0" smtClean="0"/>
              <a:t>Implementation Data	</a:t>
            </a:r>
            <a:endParaRPr lang="en-US" dirty="0"/>
          </a:p>
        </p:txBody>
      </p:sp>
    </p:spTree>
    <p:extLst>
      <p:ext uri="{BB962C8B-B14F-4D97-AF65-F5344CB8AC3E}">
        <p14:creationId xmlns:p14="http://schemas.microsoft.com/office/powerpoint/2010/main" val="1659838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660000"/>
              </a:buClr>
            </a:pPr>
            <a:r>
              <a:rPr lang="en-US" dirty="0"/>
              <a:t>Source of attempts</a:t>
            </a:r>
          </a:p>
          <a:p>
            <a:pPr marL="914400" lvl="1" indent="-514350"/>
            <a:r>
              <a:rPr lang="en-US" dirty="0"/>
              <a:t>Source from which the CHW identified the </a:t>
            </a:r>
            <a:r>
              <a:rPr lang="en-US" dirty="0" smtClean="0"/>
              <a:t>potential clients whom s/he </a:t>
            </a:r>
            <a:r>
              <a:rPr lang="en-US" dirty="0"/>
              <a:t>attempted to recruit.</a:t>
            </a:r>
          </a:p>
          <a:p>
            <a:pPr marL="914400" lvl="1" indent="-514350"/>
            <a:r>
              <a:rPr lang="en-US" dirty="0"/>
              <a:t>If multiple sources, note how many from </a:t>
            </a:r>
            <a:r>
              <a:rPr lang="en-US" dirty="0" smtClean="0"/>
              <a:t>each source.</a:t>
            </a:r>
            <a:endParaRPr lang="en-US" dirty="0"/>
          </a:p>
          <a:p>
            <a:pPr marL="914400" lvl="1" indent="-514350"/>
            <a:r>
              <a:rPr lang="en-US" dirty="0" smtClean="0"/>
              <a:t>Examples: hospital case managers/staff, senior center, family/friends of patients</a:t>
            </a:r>
            <a:endParaRPr lang="en-US" dirty="0"/>
          </a:p>
          <a:p>
            <a:pPr>
              <a:buClr>
                <a:srgbClr val="660000"/>
              </a:buClr>
            </a:pPr>
            <a:r>
              <a:rPr lang="en-US" dirty="0"/>
              <a:t>Method(s) of recruitment</a:t>
            </a:r>
          </a:p>
          <a:p>
            <a:pPr marL="914400" lvl="1" indent="-514350"/>
            <a:r>
              <a:rPr lang="en-US" dirty="0"/>
              <a:t>Describe how </a:t>
            </a:r>
            <a:r>
              <a:rPr lang="en-US" dirty="0" smtClean="0"/>
              <a:t>the program </a:t>
            </a:r>
            <a:r>
              <a:rPr lang="en-US" dirty="0"/>
              <a:t>was introduced to </a:t>
            </a:r>
            <a:r>
              <a:rPr lang="en-US" dirty="0" smtClean="0"/>
              <a:t>potential clients </a:t>
            </a:r>
            <a:r>
              <a:rPr lang="en-US" dirty="0"/>
              <a:t>to recruit them into the program</a:t>
            </a:r>
            <a:r>
              <a:rPr lang="en-US" dirty="0" smtClean="0"/>
              <a:t>.</a:t>
            </a:r>
            <a:endParaRPr lang="en-US" dirty="0"/>
          </a:p>
          <a:p>
            <a:pPr marL="914400" lvl="1" indent="-514350"/>
            <a:r>
              <a:rPr lang="en-US" dirty="0"/>
              <a:t>If multiple </a:t>
            </a:r>
            <a:r>
              <a:rPr lang="en-US" dirty="0" smtClean="0"/>
              <a:t>methods of recruitment, </a:t>
            </a:r>
            <a:r>
              <a:rPr lang="en-US" dirty="0"/>
              <a:t>note number of </a:t>
            </a:r>
            <a:r>
              <a:rPr lang="en-US" dirty="0" smtClean="0"/>
              <a:t>potential clients for </a:t>
            </a:r>
            <a:r>
              <a:rPr lang="en-US" dirty="0"/>
              <a:t>each.</a:t>
            </a:r>
          </a:p>
          <a:p>
            <a:endParaRPr lang="en-US" dirty="0"/>
          </a:p>
        </p:txBody>
      </p:sp>
      <p:sp>
        <p:nvSpPr>
          <p:cNvPr id="3" name="Title 2"/>
          <p:cNvSpPr>
            <a:spLocks noGrp="1"/>
          </p:cNvSpPr>
          <p:nvPr>
            <p:ph type="title"/>
          </p:nvPr>
        </p:nvSpPr>
        <p:spPr/>
        <p:txBody>
          <a:bodyPr/>
          <a:lstStyle/>
          <a:p>
            <a:r>
              <a:rPr lang="en-US" dirty="0" smtClean="0"/>
              <a:t>Implementation Data: Recruitment</a:t>
            </a:r>
            <a:endParaRPr lang="en-US" dirty="0"/>
          </a:p>
        </p:txBody>
      </p:sp>
    </p:spTree>
    <p:extLst>
      <p:ext uri="{BB962C8B-B14F-4D97-AF65-F5344CB8AC3E}">
        <p14:creationId xmlns:p14="http://schemas.microsoft.com/office/powerpoint/2010/main" val="2841582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660000"/>
              </a:buClr>
            </a:pPr>
            <a:r>
              <a:rPr lang="en-US" dirty="0"/>
              <a:t>Number of new </a:t>
            </a:r>
            <a:r>
              <a:rPr lang="en-US" dirty="0" smtClean="0"/>
              <a:t>clients</a:t>
            </a:r>
            <a:endParaRPr lang="en-US" dirty="0"/>
          </a:p>
          <a:p>
            <a:pPr marL="914400" lvl="1" indent="-514350"/>
            <a:r>
              <a:rPr lang="en-US" dirty="0"/>
              <a:t>Number of new clients recruited to the observation </a:t>
            </a:r>
            <a:r>
              <a:rPr lang="en-US" dirty="0" smtClean="0"/>
              <a:t>quarter.</a:t>
            </a:r>
          </a:p>
          <a:p>
            <a:pPr marL="914400" lvl="1" indent="-514350"/>
            <a:r>
              <a:rPr lang="en-US" dirty="0" smtClean="0"/>
              <a:t>If </a:t>
            </a:r>
            <a:r>
              <a:rPr lang="en-US" dirty="0"/>
              <a:t>multiple </a:t>
            </a:r>
            <a:r>
              <a:rPr lang="en-US" dirty="0" smtClean="0"/>
              <a:t>methods of recruitment, </a:t>
            </a:r>
            <a:r>
              <a:rPr lang="en-US" dirty="0"/>
              <a:t>note number of successful recruitments from each method.</a:t>
            </a:r>
          </a:p>
          <a:p>
            <a:pPr>
              <a:buClr>
                <a:srgbClr val="660000"/>
              </a:buClr>
            </a:pPr>
            <a:r>
              <a:rPr lang="en-US" dirty="0"/>
              <a:t>Understood reason(s) for unsuccessful attempts</a:t>
            </a:r>
          </a:p>
          <a:p>
            <a:pPr marL="914400" lvl="1" indent="-514350"/>
            <a:r>
              <a:rPr lang="en-US" dirty="0"/>
              <a:t>The reasons provided by recruited </a:t>
            </a:r>
            <a:r>
              <a:rPr lang="en-US" dirty="0" smtClean="0"/>
              <a:t>potential clients to </a:t>
            </a:r>
            <a:r>
              <a:rPr lang="en-US" dirty="0"/>
              <a:t>CHWs for declining to participate in the program.</a:t>
            </a:r>
          </a:p>
          <a:p>
            <a:pPr>
              <a:buClr>
                <a:srgbClr val="660000"/>
              </a:buClr>
            </a:pPr>
            <a:r>
              <a:rPr lang="en-US" dirty="0"/>
              <a:t>Total hours </a:t>
            </a:r>
            <a:r>
              <a:rPr lang="en-US" dirty="0" smtClean="0"/>
              <a:t>spent </a:t>
            </a:r>
            <a:r>
              <a:rPr lang="en-US" dirty="0"/>
              <a:t>by CHWs on program</a:t>
            </a:r>
          </a:p>
          <a:p>
            <a:pPr marL="914400" lvl="1" indent="-514350"/>
            <a:r>
              <a:rPr lang="en-US" dirty="0"/>
              <a:t>The total number of hours that the CHW spent working on all aspects of the program (recruitment, interventions, administrative).</a:t>
            </a:r>
          </a:p>
          <a:p>
            <a:pPr marL="914400" lvl="1" indent="-514350"/>
            <a:r>
              <a:rPr lang="en-US" dirty="0"/>
              <a:t>Greater than, equal to, or less than 8 hours allocated by grant.</a:t>
            </a:r>
          </a:p>
          <a:p>
            <a:endParaRPr lang="en-US" dirty="0"/>
          </a:p>
        </p:txBody>
      </p:sp>
      <p:sp>
        <p:nvSpPr>
          <p:cNvPr id="3" name="Title 2"/>
          <p:cNvSpPr>
            <a:spLocks noGrp="1"/>
          </p:cNvSpPr>
          <p:nvPr>
            <p:ph type="title"/>
          </p:nvPr>
        </p:nvSpPr>
        <p:spPr/>
        <p:txBody>
          <a:bodyPr/>
          <a:lstStyle/>
          <a:p>
            <a:r>
              <a:rPr lang="en-US" dirty="0" smtClean="0"/>
              <a:t>Implementation Data: Enrollments	</a:t>
            </a:r>
            <a:endParaRPr lang="en-US" dirty="0"/>
          </a:p>
        </p:txBody>
      </p:sp>
    </p:spTree>
    <p:extLst>
      <p:ext uri="{BB962C8B-B14F-4D97-AF65-F5344CB8AC3E}">
        <p14:creationId xmlns:p14="http://schemas.microsoft.com/office/powerpoint/2010/main" val="818070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914400" lvl="1" indent="-514350"/>
            <a:r>
              <a:rPr lang="en-US" dirty="0"/>
              <a:t>Resources used to support all non-intervention aspects of program (administration, recruitment, etc.)</a:t>
            </a:r>
          </a:p>
          <a:p>
            <a:pPr marL="914400" lvl="1" indent="-514350"/>
            <a:r>
              <a:rPr lang="en-US" dirty="0"/>
              <a:t>Choose “Yes "or “No” for type of additional resource.</a:t>
            </a:r>
          </a:p>
          <a:p>
            <a:pPr marL="914400" lvl="1" indent="-514350"/>
            <a:r>
              <a:rPr lang="en-US" dirty="0"/>
              <a:t>Provide description of resource.</a:t>
            </a:r>
          </a:p>
          <a:p>
            <a:pPr marL="914400" lvl="1" indent="-514350"/>
            <a:r>
              <a:rPr lang="en-US" dirty="0"/>
              <a:t>Estimate financial </a:t>
            </a:r>
            <a:r>
              <a:rPr lang="en-US" dirty="0" smtClean="0"/>
              <a:t>value.</a:t>
            </a:r>
            <a:endParaRPr lang="en-US" dirty="0"/>
          </a:p>
          <a:p>
            <a:pPr marL="1314450" lvl="2" indent="-514350"/>
            <a:r>
              <a:rPr lang="en-US" dirty="0"/>
              <a:t>Price of equipment</a:t>
            </a:r>
          </a:p>
          <a:p>
            <a:pPr marL="1314450" lvl="2" indent="-514350"/>
            <a:r>
              <a:rPr lang="en-US" dirty="0"/>
              <a:t>Wages to pay someone to supply volunteer services</a:t>
            </a:r>
          </a:p>
          <a:p>
            <a:pPr marL="914400" lvl="1" indent="-514350"/>
            <a:r>
              <a:rPr lang="en-US" dirty="0"/>
              <a:t>Describe how resource is/was used to support program.</a:t>
            </a:r>
          </a:p>
          <a:p>
            <a:endParaRPr lang="en-US" dirty="0"/>
          </a:p>
        </p:txBody>
      </p:sp>
      <p:sp>
        <p:nvSpPr>
          <p:cNvPr id="3" name="Title 2"/>
          <p:cNvSpPr>
            <a:spLocks noGrp="1"/>
          </p:cNvSpPr>
          <p:nvPr>
            <p:ph type="title"/>
          </p:nvPr>
        </p:nvSpPr>
        <p:spPr/>
        <p:txBody>
          <a:bodyPr/>
          <a:lstStyle/>
          <a:p>
            <a:r>
              <a:rPr lang="en-US" dirty="0" smtClean="0"/>
              <a:t>Implementation Data: Other Resources</a:t>
            </a:r>
            <a:endParaRPr lang="en-US" dirty="0"/>
          </a:p>
        </p:txBody>
      </p:sp>
    </p:spTree>
    <p:extLst>
      <p:ext uri="{BB962C8B-B14F-4D97-AF65-F5344CB8AC3E}">
        <p14:creationId xmlns:p14="http://schemas.microsoft.com/office/powerpoint/2010/main" val="3672883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Questions?</a:t>
            </a:r>
          </a:p>
          <a:p>
            <a:r>
              <a:rPr lang="en-US" dirty="0"/>
              <a:t>First </a:t>
            </a:r>
            <a:r>
              <a:rPr lang="en-US" dirty="0" smtClean="0"/>
              <a:t>data collection </a:t>
            </a:r>
            <a:r>
              <a:rPr lang="en-US" dirty="0"/>
              <a:t>date = </a:t>
            </a:r>
            <a:r>
              <a:rPr lang="en-US" b="1" dirty="0"/>
              <a:t>2/21/2014</a:t>
            </a:r>
          </a:p>
          <a:p>
            <a:r>
              <a:rPr lang="en-US" dirty="0"/>
              <a:t>Thanks in advance!</a:t>
            </a:r>
          </a:p>
          <a:p>
            <a:r>
              <a:rPr lang="en-US" dirty="0"/>
              <a:t>Contact</a:t>
            </a:r>
          </a:p>
          <a:p>
            <a:pPr marL="400050" lvl="1" indent="0">
              <a:buNone/>
            </a:pPr>
            <a:r>
              <a:rPr lang="en-US" dirty="0"/>
              <a:t>Donald </a:t>
            </a:r>
            <a:r>
              <a:rPr lang="en-US" dirty="0" smtClean="0"/>
              <a:t>Nichols</a:t>
            </a:r>
            <a:endParaRPr lang="en-US" dirty="0"/>
          </a:p>
          <a:p>
            <a:pPr marL="400050" lvl="1" indent="0">
              <a:buNone/>
            </a:pPr>
            <a:r>
              <a:rPr lang="en-US" dirty="0">
                <a:hlinkClick r:id="rId2"/>
              </a:rPr>
              <a:t>dnichols@impaqint.com</a:t>
            </a:r>
            <a:endParaRPr lang="en-US" dirty="0"/>
          </a:p>
          <a:p>
            <a:pPr marL="400050" lvl="1" indent="0">
              <a:buNone/>
            </a:pPr>
            <a:r>
              <a:rPr lang="en-US" dirty="0"/>
              <a:t>510.465.7884, ext. 283</a:t>
            </a:r>
          </a:p>
          <a:p>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3893175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the TA</a:t>
            </a:r>
            <a:endParaRPr lang="en-US" dirty="0"/>
          </a:p>
        </p:txBody>
      </p:sp>
      <p:sp>
        <p:nvSpPr>
          <p:cNvPr id="3" name="Content Placeholder 2"/>
          <p:cNvSpPr>
            <a:spLocks noGrp="1"/>
          </p:cNvSpPr>
          <p:nvPr>
            <p:ph idx="1"/>
          </p:nvPr>
        </p:nvSpPr>
        <p:spPr/>
        <p:txBody>
          <a:bodyPr>
            <a:normAutofit/>
          </a:bodyPr>
          <a:lstStyle/>
          <a:p>
            <a:pPr marL="514350" indent="-514350">
              <a:buClr>
                <a:srgbClr val="660000"/>
              </a:buClr>
              <a:buAutoNum type="arabicPeriod"/>
            </a:pPr>
            <a:r>
              <a:rPr lang="en-US" dirty="0" smtClean="0"/>
              <a:t>To introduce Quarterly Report data collection to Community Health Workers</a:t>
            </a:r>
          </a:p>
          <a:p>
            <a:pPr marL="514350" indent="-514350">
              <a:buClr>
                <a:srgbClr val="660000"/>
              </a:buClr>
              <a:buAutoNum type="arabicPeriod"/>
            </a:pPr>
            <a:r>
              <a:rPr lang="en-US" dirty="0" smtClean="0"/>
              <a:t>To provide detail on data elements of the data collection instrument</a:t>
            </a:r>
          </a:p>
          <a:p>
            <a:pPr marL="514350" indent="-514350">
              <a:buClr>
                <a:srgbClr val="660000"/>
              </a:buClr>
              <a:buAutoNum type="arabicPeriod"/>
            </a:pPr>
            <a:r>
              <a:rPr lang="en-US" dirty="0" smtClean="0"/>
              <a:t>To ensure that CHWs have a clear understanding of the data collection effort</a:t>
            </a:r>
          </a:p>
          <a:p>
            <a:pPr marL="514350" indent="-514350">
              <a:buClr>
                <a:srgbClr val="660000"/>
              </a:buClr>
              <a:buAutoNum type="arabicPeriod"/>
            </a:pPr>
            <a:endParaRPr lang="en-US" dirty="0" smtClean="0"/>
          </a:p>
          <a:p>
            <a:endParaRPr lang="en-US" dirty="0" smtClean="0"/>
          </a:p>
          <a:p>
            <a:endParaRPr lang="en-US" dirty="0"/>
          </a:p>
          <a:p>
            <a:endParaRPr lang="en-US" dirty="0" smtClean="0"/>
          </a:p>
        </p:txBody>
      </p:sp>
    </p:spTree>
    <p:extLst>
      <p:ext uri="{BB962C8B-B14F-4D97-AF65-F5344CB8AC3E}">
        <p14:creationId xmlns:p14="http://schemas.microsoft.com/office/powerpoint/2010/main" val="3560321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eaLnBrk="1" fontAlgn="auto" hangingPunct="1">
              <a:spcBef>
                <a:spcPct val="20000"/>
              </a:spcBef>
              <a:spcAft>
                <a:spcPts val="0"/>
              </a:spcAft>
              <a:buClr>
                <a:srgbClr val="660000"/>
              </a:buClr>
              <a:buSzTx/>
            </a:pPr>
            <a:r>
              <a:rPr lang="en-US" dirty="0">
                <a:solidFill>
                  <a:prstClr val="black"/>
                </a:solidFill>
              </a:rPr>
              <a:t>The </a:t>
            </a:r>
            <a:r>
              <a:rPr lang="en-US" dirty="0" smtClean="0">
                <a:solidFill>
                  <a:prstClr val="black"/>
                </a:solidFill>
              </a:rPr>
              <a:t>HRSA Office </a:t>
            </a:r>
            <a:r>
              <a:rPr lang="en-US" dirty="0">
                <a:solidFill>
                  <a:prstClr val="black"/>
                </a:solidFill>
              </a:rPr>
              <a:t>of Rural Health Policy  (ORHP</a:t>
            </a:r>
            <a:r>
              <a:rPr lang="en-US" dirty="0" smtClean="0">
                <a:solidFill>
                  <a:prstClr val="black"/>
                </a:solidFill>
              </a:rPr>
              <a:t>) released </a:t>
            </a:r>
            <a:r>
              <a:rPr lang="en-US" dirty="0">
                <a:solidFill>
                  <a:prstClr val="black"/>
                </a:solidFill>
              </a:rPr>
              <a:t>the </a:t>
            </a:r>
            <a:r>
              <a:rPr lang="en-US" dirty="0"/>
              <a:t>Frontier Community Health Care Coordination </a:t>
            </a:r>
            <a:r>
              <a:rPr lang="en-US" dirty="0" smtClean="0"/>
              <a:t>Grant, </a:t>
            </a:r>
            <a:r>
              <a:rPr lang="en-US" dirty="0"/>
              <a:t>and </a:t>
            </a:r>
            <a:r>
              <a:rPr lang="en-US" dirty="0" smtClean="0"/>
              <a:t>the Montana </a:t>
            </a:r>
            <a:r>
              <a:rPr lang="en-US" dirty="0"/>
              <a:t>Department of Public Health and Human Services was awarded </a:t>
            </a:r>
            <a:r>
              <a:rPr lang="en-US" dirty="0" smtClean="0"/>
              <a:t>this </a:t>
            </a:r>
            <a:r>
              <a:rPr lang="en-US" dirty="0"/>
              <a:t>grant </a:t>
            </a:r>
            <a:r>
              <a:rPr lang="en-US" dirty="0" smtClean="0"/>
              <a:t>to </a:t>
            </a:r>
            <a:r>
              <a:rPr lang="en-US" dirty="0"/>
              <a:t>support a network that focuses on clinical service coordination working with community health workers to:</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a:t> Improve quality of </a:t>
            </a:r>
            <a:r>
              <a:rPr lang="en-US" sz="2000" dirty="0" smtClean="0"/>
              <a:t>care</a:t>
            </a:r>
            <a:endParaRPr lang="en-US" sz="2000" dirty="0"/>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a:solidFill>
                  <a:prstClr val="black"/>
                </a:solidFill>
              </a:rPr>
              <a:t> Reduce avoidable hospitalizations</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a:solidFill>
                  <a:prstClr val="black"/>
                </a:solidFill>
              </a:rPr>
              <a:t> Facilitate independent living to Medicare beneficiaries</a:t>
            </a:r>
          </a:p>
          <a:p>
            <a:endParaRPr lang="en-US" dirty="0"/>
          </a:p>
        </p:txBody>
      </p:sp>
      <p:sp>
        <p:nvSpPr>
          <p:cNvPr id="3" name="Title 2"/>
          <p:cNvSpPr>
            <a:spLocks noGrp="1"/>
          </p:cNvSpPr>
          <p:nvPr>
            <p:ph type="title"/>
          </p:nvPr>
        </p:nvSpPr>
        <p:spPr/>
        <p:txBody>
          <a:bodyPr/>
          <a:lstStyle/>
          <a:p>
            <a:r>
              <a:rPr lang="en-US" sz="4400" b="0" dirty="0">
                <a:solidFill>
                  <a:prstClr val="black"/>
                </a:solidFill>
                <a:latin typeface="Calibri"/>
              </a:rPr>
              <a:t>Background: </a:t>
            </a:r>
            <a:r>
              <a:rPr lang="en-US" sz="4400" b="0" dirty="0" smtClean="0">
                <a:solidFill>
                  <a:prstClr val="black"/>
                </a:solidFill>
                <a:latin typeface="Calibri"/>
              </a:rPr>
              <a:t>Montana Grant</a:t>
            </a:r>
            <a:endParaRPr lang="en-US" dirty="0"/>
          </a:p>
        </p:txBody>
      </p:sp>
    </p:spTree>
    <p:extLst>
      <p:ext uri="{BB962C8B-B14F-4D97-AF65-F5344CB8AC3E}">
        <p14:creationId xmlns:p14="http://schemas.microsoft.com/office/powerpoint/2010/main" val="3021183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Background: Evaluation</a:t>
            </a:r>
            <a:endParaRPr lang="en-US" dirty="0"/>
          </a:p>
        </p:txBody>
      </p:sp>
      <p:sp>
        <p:nvSpPr>
          <p:cNvPr id="3" name="Content Placeholder 2"/>
          <p:cNvSpPr>
            <a:spLocks noGrp="1"/>
          </p:cNvSpPr>
          <p:nvPr>
            <p:ph idx="1"/>
          </p:nvPr>
        </p:nvSpPr>
        <p:spPr/>
        <p:txBody>
          <a:bodyPr/>
          <a:lstStyle/>
          <a:p>
            <a:r>
              <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Federal </a:t>
            </a:r>
            <a:r>
              <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Office of Rural Health Policy (ORHP), who funds the Frontier Community Health Care Network Coordination Grant program, is interested in learning how the program has impacted the lives of your clients.  </a:t>
            </a:r>
            <a:endPar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As </a:t>
            </a:r>
            <a:r>
              <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such, ORHP contracted with the Altarum Institute and its partners </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(IMPAQ and NORC</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 t</a:t>
            </a:r>
            <a:r>
              <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o </a:t>
            </a:r>
            <a:r>
              <a:rPr lang="en-US"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conduct an evaluation of the </a:t>
            </a:r>
            <a:r>
              <a:rPr lang="en-US"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program.</a:t>
            </a:r>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002182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23026" y="1104181"/>
            <a:ext cx="7339912" cy="5153743"/>
          </a:xfrm>
        </p:spPr>
        <p:txBody>
          <a:bodyPr/>
          <a:lstStyle/>
          <a:p>
            <a:r>
              <a:rPr lang="en-US" sz="1400" b="1" dirty="0"/>
              <a:t>Site visits </a:t>
            </a:r>
            <a:r>
              <a:rPr lang="en-US" sz="1400" b="1" dirty="0" smtClean="0"/>
              <a:t>and telephone interviews</a:t>
            </a:r>
            <a:endParaRPr lang="en-US" sz="1400" b="1" dirty="0"/>
          </a:p>
          <a:p>
            <a:pPr lvl="1"/>
            <a:r>
              <a:rPr lang="en-US" sz="1400" dirty="0"/>
              <a:t>Access to care </a:t>
            </a:r>
          </a:p>
          <a:p>
            <a:pPr lvl="1"/>
            <a:r>
              <a:rPr lang="en-US" sz="1400" dirty="0"/>
              <a:t>Implementation of model</a:t>
            </a:r>
          </a:p>
          <a:p>
            <a:pPr lvl="1"/>
            <a:r>
              <a:rPr lang="en-US" sz="1400" dirty="0"/>
              <a:t>Sustainability</a:t>
            </a:r>
          </a:p>
          <a:p>
            <a:r>
              <a:rPr lang="en-US" sz="1600" b="1" dirty="0"/>
              <a:t>Quarterly reports</a:t>
            </a:r>
          </a:p>
          <a:p>
            <a:pPr lvl="1"/>
            <a:r>
              <a:rPr lang="en-US" sz="1400" dirty="0"/>
              <a:t>Recruitment activities and successes</a:t>
            </a:r>
          </a:p>
          <a:p>
            <a:pPr lvl="1"/>
            <a:r>
              <a:rPr lang="en-US" sz="1400" dirty="0"/>
              <a:t>Client interventions and successes</a:t>
            </a:r>
          </a:p>
          <a:p>
            <a:pPr lvl="1"/>
            <a:r>
              <a:rPr lang="en-US" sz="1400" dirty="0"/>
              <a:t>Resources necessary for success</a:t>
            </a:r>
          </a:p>
          <a:p>
            <a:r>
              <a:rPr lang="en-US" sz="1400" b="1" dirty="0"/>
              <a:t>Effectiveness analysis</a:t>
            </a:r>
          </a:p>
          <a:p>
            <a:pPr lvl="1"/>
            <a:r>
              <a:rPr lang="en-US" sz="1400" dirty="0" smtClean="0"/>
              <a:t>More efficient use of health care services</a:t>
            </a:r>
            <a:endParaRPr lang="en-US" sz="1400" dirty="0"/>
          </a:p>
          <a:p>
            <a:pPr lvl="1"/>
            <a:r>
              <a:rPr lang="en-US" sz="1400" dirty="0"/>
              <a:t>Fewer preventable readmissions</a:t>
            </a:r>
          </a:p>
          <a:p>
            <a:pPr lvl="1"/>
            <a:r>
              <a:rPr lang="en-US" sz="1400" dirty="0"/>
              <a:t>Better self-disease management and </a:t>
            </a:r>
            <a:r>
              <a:rPr lang="en-US" sz="1400" dirty="0" smtClean="0"/>
              <a:t>foster independent </a:t>
            </a:r>
            <a:r>
              <a:rPr lang="en-US" sz="1400" dirty="0"/>
              <a:t>living</a:t>
            </a:r>
          </a:p>
          <a:p>
            <a:r>
              <a:rPr lang="en-US" sz="1400" b="1" dirty="0"/>
              <a:t>Client </a:t>
            </a:r>
            <a:r>
              <a:rPr lang="en-US" sz="1400" b="1" dirty="0" smtClean="0"/>
              <a:t>Satisfaction </a:t>
            </a:r>
            <a:r>
              <a:rPr lang="en-US" sz="1400" dirty="0"/>
              <a:t>- assess experiences and satisfaction </a:t>
            </a:r>
          </a:p>
          <a:p>
            <a:endParaRPr lang="en-US" sz="1400" dirty="0"/>
          </a:p>
        </p:txBody>
      </p:sp>
      <p:sp>
        <p:nvSpPr>
          <p:cNvPr id="3" name="Title 2"/>
          <p:cNvSpPr>
            <a:spLocks noGrp="1"/>
          </p:cNvSpPr>
          <p:nvPr>
            <p:ph type="title"/>
          </p:nvPr>
        </p:nvSpPr>
        <p:spPr/>
        <p:txBody>
          <a:bodyPr/>
          <a:lstStyle/>
          <a:p>
            <a:r>
              <a:rPr lang="en-US" dirty="0"/>
              <a:t>Background: Elements of the Evaluation</a:t>
            </a:r>
          </a:p>
        </p:txBody>
      </p:sp>
    </p:spTree>
    <p:extLst>
      <p:ext uri="{BB962C8B-B14F-4D97-AF65-F5344CB8AC3E}">
        <p14:creationId xmlns:p14="http://schemas.microsoft.com/office/powerpoint/2010/main" val="3125188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eaLnBrk="1" fontAlgn="auto" hangingPunct="1">
              <a:spcBef>
                <a:spcPct val="20000"/>
              </a:spcBef>
              <a:spcAft>
                <a:spcPts val="0"/>
              </a:spcAft>
              <a:buClr>
                <a:srgbClr val="FF0000"/>
              </a:buClr>
              <a:buSzTx/>
            </a:pPr>
            <a:r>
              <a:rPr lang="en-US" b="1" dirty="0">
                <a:solidFill>
                  <a:prstClr val="black"/>
                </a:solidFill>
                <a:latin typeface="Calibri"/>
              </a:rPr>
              <a:t>Purpose</a:t>
            </a:r>
            <a:r>
              <a:rPr lang="en-US" dirty="0">
                <a:solidFill>
                  <a:prstClr val="black"/>
                </a:solidFill>
                <a:latin typeface="Calibri"/>
              </a:rPr>
              <a:t>: </a:t>
            </a:r>
          </a:p>
          <a:p>
            <a:pPr marL="74295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a:solidFill>
                  <a:prstClr val="black"/>
                </a:solidFill>
                <a:latin typeface="Calibri"/>
              </a:rPr>
              <a:t>To keep ORHP </a:t>
            </a:r>
            <a:r>
              <a:rPr lang="en-US" sz="2000" dirty="0" smtClean="0">
                <a:solidFill>
                  <a:prstClr val="black"/>
                </a:solidFill>
                <a:latin typeface="Calibri"/>
              </a:rPr>
              <a:t>update</a:t>
            </a:r>
            <a:r>
              <a:rPr lang="en-US" sz="2000" dirty="0" smtClean="0">
                <a:latin typeface="Calibri"/>
              </a:rPr>
              <a:t>d</a:t>
            </a:r>
            <a:r>
              <a:rPr lang="en-US" sz="2000" dirty="0" smtClean="0">
                <a:solidFill>
                  <a:prstClr val="black"/>
                </a:solidFill>
                <a:latin typeface="Calibri"/>
              </a:rPr>
              <a:t> </a:t>
            </a:r>
            <a:r>
              <a:rPr lang="en-US" sz="2000" dirty="0">
                <a:solidFill>
                  <a:prstClr val="black"/>
                </a:solidFill>
                <a:latin typeface="Calibri"/>
              </a:rPr>
              <a:t>on the progress, successes, and lessons learned</a:t>
            </a:r>
          </a:p>
          <a:p>
            <a:pPr lvl="0" eaLnBrk="1" fontAlgn="auto" hangingPunct="1">
              <a:spcBef>
                <a:spcPct val="20000"/>
              </a:spcBef>
              <a:spcAft>
                <a:spcPts val="0"/>
              </a:spcAft>
              <a:buClr>
                <a:srgbClr val="FF0000"/>
              </a:buClr>
              <a:buSzTx/>
            </a:pPr>
            <a:r>
              <a:rPr lang="en-US" b="1" dirty="0" smtClean="0">
                <a:solidFill>
                  <a:prstClr val="black"/>
                </a:solidFill>
                <a:latin typeface="Calibri"/>
              </a:rPr>
              <a:t>Report contents</a:t>
            </a:r>
            <a:r>
              <a:rPr lang="en-US" dirty="0" smtClean="0">
                <a:solidFill>
                  <a:prstClr val="black"/>
                </a:solidFill>
                <a:latin typeface="Calibri"/>
              </a:rPr>
              <a:t>: </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smtClean="0">
                <a:solidFill>
                  <a:prstClr val="black"/>
                </a:solidFill>
                <a:latin typeface="Calibri"/>
              </a:rPr>
              <a:t>Summary of recruitment efforts</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smtClean="0">
                <a:solidFill>
                  <a:prstClr val="black"/>
                </a:solidFill>
                <a:latin typeface="Calibri"/>
              </a:rPr>
              <a:t>Census of clients</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smtClean="0">
                <a:solidFill>
                  <a:prstClr val="black"/>
                </a:solidFill>
                <a:latin typeface="Calibri"/>
              </a:rPr>
              <a:t>Description of client interventions and progress</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smtClean="0">
                <a:solidFill>
                  <a:prstClr val="black"/>
                </a:solidFill>
                <a:latin typeface="Calibri"/>
              </a:rPr>
              <a:t>Accounting of all resources used in program administration and interventions</a:t>
            </a:r>
          </a:p>
          <a:p>
            <a:pPr lvl="0" eaLnBrk="1" fontAlgn="auto" hangingPunct="1">
              <a:spcBef>
                <a:spcPct val="20000"/>
              </a:spcBef>
              <a:spcAft>
                <a:spcPts val="0"/>
              </a:spcAft>
              <a:buClr>
                <a:srgbClr val="FF0000"/>
              </a:buClr>
              <a:buSzTx/>
            </a:pPr>
            <a:r>
              <a:rPr lang="en-US" b="1" dirty="0" smtClean="0">
                <a:solidFill>
                  <a:prstClr val="black"/>
                </a:solidFill>
                <a:latin typeface="Calibri"/>
              </a:rPr>
              <a:t>Accurate </a:t>
            </a:r>
            <a:r>
              <a:rPr lang="en-US" b="1" dirty="0">
                <a:solidFill>
                  <a:prstClr val="black"/>
                </a:solidFill>
                <a:latin typeface="Calibri"/>
              </a:rPr>
              <a:t>reports</a:t>
            </a:r>
            <a:r>
              <a:rPr lang="en-US" dirty="0">
                <a:solidFill>
                  <a:prstClr val="black"/>
                </a:solidFill>
                <a:latin typeface="Calibri"/>
              </a:rPr>
              <a:t>:</a:t>
            </a:r>
          </a:p>
          <a:p>
            <a:pPr marL="800100" lvl="1" indent="-342900" eaLnBrk="1" fontAlgn="auto" hangingPunct="1">
              <a:spcBef>
                <a:spcPct val="20000"/>
              </a:spcBef>
              <a:spcAft>
                <a:spcPts val="0"/>
              </a:spcAft>
              <a:buClr>
                <a:srgbClr val="FF0000"/>
              </a:buClr>
              <a:buSzTx/>
              <a:buFont typeface="Arial" panose="020B0604020202020204" pitchFamily="34" charset="0"/>
              <a:buChar char="▲"/>
            </a:pPr>
            <a:r>
              <a:rPr lang="en-US" sz="2000" dirty="0">
                <a:solidFill>
                  <a:prstClr val="black"/>
                </a:solidFill>
                <a:latin typeface="Calibri"/>
              </a:rPr>
              <a:t>Helped by information from you (CHWs)!</a:t>
            </a:r>
          </a:p>
          <a:p>
            <a:endParaRPr lang="en-US" dirty="0"/>
          </a:p>
        </p:txBody>
      </p:sp>
      <p:sp>
        <p:nvSpPr>
          <p:cNvPr id="3" name="Title 2"/>
          <p:cNvSpPr>
            <a:spLocks noGrp="1"/>
          </p:cNvSpPr>
          <p:nvPr>
            <p:ph type="title"/>
          </p:nvPr>
        </p:nvSpPr>
        <p:spPr/>
        <p:txBody>
          <a:bodyPr/>
          <a:lstStyle/>
          <a:p>
            <a:r>
              <a:rPr lang="en-US" dirty="0" smtClean="0"/>
              <a:t>Quarterly Report Overview</a:t>
            </a:r>
            <a:endParaRPr lang="en-US" dirty="0"/>
          </a:p>
        </p:txBody>
      </p:sp>
    </p:spTree>
    <p:extLst>
      <p:ext uri="{BB962C8B-B14F-4D97-AF65-F5344CB8AC3E}">
        <p14:creationId xmlns:p14="http://schemas.microsoft.com/office/powerpoint/2010/main" val="2210058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65876" y="1138238"/>
            <a:ext cx="7339912" cy="4965783"/>
          </a:xfrm>
        </p:spPr>
        <p:txBody>
          <a:bodyPr/>
          <a:lstStyle/>
          <a:p>
            <a:pPr lvl="0" eaLnBrk="1" fontAlgn="auto" hangingPunct="1">
              <a:spcBef>
                <a:spcPct val="20000"/>
              </a:spcBef>
              <a:spcAft>
                <a:spcPts val="0"/>
              </a:spcAft>
              <a:buClr>
                <a:srgbClr val="FF0000"/>
              </a:buClr>
              <a:buSzTx/>
            </a:pPr>
            <a:r>
              <a:rPr lang="en-US" dirty="0" smtClean="0">
                <a:solidFill>
                  <a:prstClr val="black"/>
                </a:solidFill>
                <a:ea typeface="Arial Unicode MS" panose="020B0604020202020204" pitchFamily="34" charset="-128"/>
              </a:rPr>
              <a:t>Frequency = quarterly</a:t>
            </a:r>
            <a:endParaRPr lang="en-US"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 typeface="Arial Unicode MS" panose="020B0604020202020204" pitchFamily="34" charset="-128"/>
              <a:buChar char="▲"/>
            </a:pPr>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 typeface="Arial Unicode MS" panose="020B0604020202020204" pitchFamily="34" charset="-128"/>
              <a:buChar char="▲"/>
            </a:pPr>
            <a:endParaRPr lang="en-US"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 typeface="Arial Unicode MS" panose="020B0604020202020204" pitchFamily="34" charset="-128"/>
              <a:buChar char="▲"/>
            </a:pPr>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eaLnBrk="1" fontAlgn="auto" hangingPunct="1">
              <a:spcBef>
                <a:spcPct val="20000"/>
              </a:spcBef>
              <a:spcAft>
                <a:spcPts val="0"/>
              </a:spcAft>
              <a:buClr>
                <a:srgbClr val="FF0000"/>
              </a:buClr>
              <a:buSzTx/>
              <a:buFont typeface="Arial Unicode MS" panose="020B0604020202020204" pitchFamily="34" charset="-128"/>
              <a:buChar char="▲"/>
            </a:pPr>
            <a:endParaRPr lang="en-US"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lvl="0" eaLnBrk="1" fontAlgn="auto" hangingPunct="1">
              <a:spcBef>
                <a:spcPct val="20000"/>
              </a:spcBef>
              <a:spcAft>
                <a:spcPts val="0"/>
              </a:spcAft>
              <a:buClr>
                <a:srgbClr val="FF0000"/>
              </a:buClr>
              <a:buSzTx/>
            </a:pPr>
            <a:endParaRPr lang="en-US" dirty="0" smtClean="0">
              <a:ea typeface="Arial Unicode MS" panose="020B0604020202020204" pitchFamily="34" charset="-128"/>
            </a:endParaRPr>
          </a:p>
          <a:p>
            <a:pPr lvl="0" eaLnBrk="1" fontAlgn="auto" hangingPunct="1">
              <a:spcBef>
                <a:spcPct val="20000"/>
              </a:spcBef>
              <a:spcAft>
                <a:spcPts val="0"/>
              </a:spcAft>
              <a:buClr>
                <a:srgbClr val="FF0000"/>
              </a:buClr>
              <a:buSzTx/>
            </a:pPr>
            <a:r>
              <a:rPr lang="en-US" dirty="0" smtClean="0">
                <a:ea typeface="Arial Unicode MS" panose="020B0604020202020204" pitchFamily="34" charset="-128"/>
              </a:rPr>
              <a:t>Longitudinal</a:t>
            </a:r>
            <a:endParaRPr lang="en-US" dirty="0">
              <a:ea typeface="Arial Unicode MS" panose="020B0604020202020204" pitchFamily="34" charset="-128"/>
            </a:endParaRPr>
          </a:p>
          <a:p>
            <a:pPr lvl="0" eaLnBrk="1" fontAlgn="auto" hangingPunct="1">
              <a:spcBef>
                <a:spcPct val="20000"/>
              </a:spcBef>
              <a:spcAft>
                <a:spcPts val="0"/>
              </a:spcAft>
              <a:buClr>
                <a:srgbClr val="FF0000"/>
              </a:buClr>
              <a:buSzTx/>
            </a:pPr>
            <a:endParaRPr lang="en-US" sz="1200" dirty="0" smtClean="0">
              <a:ea typeface="Arial Unicode MS" panose="020B0604020202020204" pitchFamily="34" charset="-128"/>
            </a:endParaRPr>
          </a:p>
          <a:p>
            <a:pPr lvl="0" eaLnBrk="1" fontAlgn="auto" hangingPunct="1">
              <a:spcBef>
                <a:spcPct val="20000"/>
              </a:spcBef>
              <a:spcAft>
                <a:spcPts val="0"/>
              </a:spcAft>
              <a:buClr>
                <a:srgbClr val="FF0000"/>
              </a:buClr>
              <a:buSzTx/>
            </a:pPr>
            <a:r>
              <a:rPr lang="en-US" dirty="0" smtClean="0">
                <a:ea typeface="Arial Unicode MS" panose="020B0604020202020204" pitchFamily="34" charset="-128"/>
              </a:rPr>
              <a:t>EXCEL worksheets</a:t>
            </a:r>
            <a:endParaRPr lang="en-US" dirty="0">
              <a:ea typeface="Arial Unicode MS" panose="020B0604020202020204" pitchFamily="34" charset="-128"/>
            </a:endParaRPr>
          </a:p>
          <a:p>
            <a:pPr marL="633413" lvl="1" indent="-342900" eaLnBrk="1" fontAlgn="auto" hangingPunct="1">
              <a:spcBef>
                <a:spcPct val="20000"/>
              </a:spcBef>
              <a:spcAft>
                <a:spcPts val="0"/>
              </a:spcAft>
              <a:buClr>
                <a:srgbClr val="FF0000"/>
              </a:buClr>
              <a:buSzTx/>
              <a:buFont typeface="Arial Unicode MS" panose="020B0604020202020204" pitchFamily="34" charset="-128"/>
              <a:buChar char="▲"/>
            </a:pPr>
            <a:r>
              <a:rPr lang="en-US" sz="2000" dirty="0" smtClean="0">
                <a:ea typeface="Arial Unicode MS" panose="020B0604020202020204" pitchFamily="34" charset="-128"/>
              </a:rPr>
              <a:t>Client data tab</a:t>
            </a:r>
            <a:endParaRPr lang="en-US" sz="2000" dirty="0">
              <a:ea typeface="Arial Unicode MS" panose="020B0604020202020204" pitchFamily="34" charset="-128"/>
            </a:endParaRPr>
          </a:p>
          <a:p>
            <a:pPr marL="633413" lvl="1" indent="-342900" eaLnBrk="1" fontAlgn="auto" hangingPunct="1">
              <a:spcBef>
                <a:spcPct val="20000"/>
              </a:spcBef>
              <a:spcAft>
                <a:spcPts val="0"/>
              </a:spcAft>
              <a:buClr>
                <a:srgbClr val="FF0000"/>
              </a:buClr>
              <a:buSzTx/>
              <a:buFont typeface="Arial Unicode MS" panose="020B0604020202020204" pitchFamily="34" charset="-128"/>
              <a:buChar char="▲"/>
            </a:pPr>
            <a:r>
              <a:rPr lang="en-US" sz="2000" dirty="0">
                <a:ea typeface="Arial Unicode MS" panose="020B0604020202020204" pitchFamily="34" charset="-128"/>
              </a:rPr>
              <a:t>Implementation </a:t>
            </a:r>
            <a:r>
              <a:rPr lang="en-US" sz="2000" dirty="0" smtClean="0">
                <a:ea typeface="Arial Unicode MS" panose="020B0604020202020204" pitchFamily="34" charset="-128"/>
              </a:rPr>
              <a:t>data tab</a:t>
            </a:r>
          </a:p>
          <a:p>
            <a:pPr lvl="1" indent="0" eaLnBrk="1" fontAlgn="auto" hangingPunct="1">
              <a:spcBef>
                <a:spcPct val="20000"/>
              </a:spcBef>
              <a:spcAft>
                <a:spcPts val="0"/>
              </a:spcAft>
              <a:buClr>
                <a:srgbClr val="FF0000"/>
              </a:buClr>
              <a:buSzTx/>
              <a:buNone/>
            </a:pPr>
            <a:endParaRPr lang="en-US" sz="1200" dirty="0">
              <a:ea typeface="Arial Unicode MS" panose="020B0604020202020204" pitchFamily="34" charset="-128"/>
            </a:endParaRPr>
          </a:p>
          <a:p>
            <a:pPr lvl="0" eaLnBrk="1" fontAlgn="auto" hangingPunct="1">
              <a:spcBef>
                <a:spcPct val="20000"/>
              </a:spcBef>
              <a:spcAft>
                <a:spcPts val="0"/>
              </a:spcAft>
              <a:buClr>
                <a:srgbClr val="FF0000"/>
              </a:buClr>
              <a:buSzTx/>
            </a:pPr>
            <a:r>
              <a:rPr lang="en-US" dirty="0" smtClean="0">
                <a:ea typeface="Arial Unicode MS" panose="020B0604020202020204" pitchFamily="34" charset="-128"/>
              </a:rPr>
              <a:t>Provide information to Heidi Blossom, safely </a:t>
            </a:r>
          </a:p>
          <a:p>
            <a:pPr lvl="1" eaLnBrk="1" fontAlgn="auto" hangingPunct="1">
              <a:spcBef>
                <a:spcPct val="20000"/>
              </a:spcBef>
              <a:spcAft>
                <a:spcPts val="0"/>
              </a:spcAft>
              <a:buClr>
                <a:srgbClr val="FF0000"/>
              </a:buClr>
              <a:buSzTx/>
            </a:pPr>
            <a:r>
              <a:rPr lang="en-US" dirty="0" smtClean="0">
                <a:ea typeface="Arial Unicode MS" panose="020B0604020202020204" pitchFamily="34" charset="-128"/>
              </a:rPr>
              <a:t>She will consolidate and submit securely to us</a:t>
            </a:r>
            <a:endParaRPr lang="en-US" dirty="0">
              <a:ea typeface="Arial Unicode MS" panose="020B0604020202020204" pitchFamily="34" charset="-128"/>
            </a:endParaRPr>
          </a:p>
          <a:p>
            <a:pPr marL="342900" lvl="0" indent="-342900" eaLnBrk="1" fontAlgn="auto" hangingPunct="1">
              <a:spcBef>
                <a:spcPct val="20000"/>
              </a:spcBef>
              <a:spcAft>
                <a:spcPts val="0"/>
              </a:spcAft>
              <a:buClr>
                <a:srgbClr val="FF0000"/>
              </a:buClr>
              <a:buSzTx/>
              <a:buFont typeface="Arial Unicode MS" panose="020B0604020202020204" pitchFamily="34" charset="-128"/>
              <a:buChar char="▲"/>
            </a:pPr>
            <a:endParaRPr lang="en-US"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lvl="0" eaLnBrk="1" fontAlgn="auto" hangingPunct="1">
              <a:spcBef>
                <a:spcPct val="20000"/>
              </a:spcBef>
              <a:spcAft>
                <a:spcPts val="0"/>
              </a:spcAft>
              <a:buClr>
                <a:srgbClr val="FF0000"/>
              </a:buClr>
              <a:buSzTx/>
            </a:pPr>
            <a:r>
              <a:rPr lang="en-US"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dirty="0"/>
          </a:p>
          <a:p>
            <a:endParaRPr lang="en-US" dirty="0"/>
          </a:p>
        </p:txBody>
      </p:sp>
      <p:sp>
        <p:nvSpPr>
          <p:cNvPr id="3" name="Title 2"/>
          <p:cNvSpPr>
            <a:spLocks noGrp="1"/>
          </p:cNvSpPr>
          <p:nvPr>
            <p:ph type="title"/>
          </p:nvPr>
        </p:nvSpPr>
        <p:spPr/>
        <p:txBody>
          <a:bodyPr/>
          <a:lstStyle/>
          <a:p>
            <a:r>
              <a:rPr lang="en-US" dirty="0" smtClean="0"/>
              <a:t>Quarterly Reporting Overview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53678489"/>
              </p:ext>
            </p:extLst>
          </p:nvPr>
        </p:nvGraphicFramePr>
        <p:xfrm>
          <a:off x="3513221" y="1252621"/>
          <a:ext cx="4948989" cy="2123440"/>
        </p:xfrm>
        <a:graphic>
          <a:graphicData uri="http://schemas.openxmlformats.org/drawingml/2006/table">
            <a:tbl>
              <a:tblPr firstRow="1" bandRow="1">
                <a:tableStyleId>{5C22544A-7EE6-4342-B048-85BDC9FD1C3A}</a:tableStyleId>
              </a:tblPr>
              <a:tblGrid>
                <a:gridCol w="1082842"/>
                <a:gridCol w="2462463"/>
                <a:gridCol w="1403684"/>
              </a:tblGrid>
              <a:tr h="407737">
                <a:tc>
                  <a:txBody>
                    <a:bodyPr/>
                    <a:lstStyle/>
                    <a:p>
                      <a:pPr algn="ctr"/>
                      <a:r>
                        <a:rPr lang="en-US" dirty="0" smtClean="0">
                          <a:solidFill>
                            <a:schemeClr val="tx1"/>
                          </a:solidFill>
                        </a:rPr>
                        <a:t>Report #</a:t>
                      </a:r>
                      <a:endParaRPr lang="en-US" dirty="0">
                        <a:solidFill>
                          <a:schemeClr val="tx1"/>
                        </a:solidFill>
                      </a:endParaRPr>
                    </a:p>
                  </a:txBody>
                  <a:tcPr anchor="b"/>
                </a:tc>
                <a:tc>
                  <a:txBody>
                    <a:bodyPr/>
                    <a:lstStyle/>
                    <a:p>
                      <a:pPr algn="ctr"/>
                      <a:r>
                        <a:rPr lang="en-US" dirty="0" smtClean="0">
                          <a:solidFill>
                            <a:schemeClr val="tx1"/>
                          </a:solidFill>
                        </a:rPr>
                        <a:t>Analysis Period</a:t>
                      </a:r>
                      <a:endParaRPr lang="en-US" dirty="0">
                        <a:solidFill>
                          <a:schemeClr val="tx1"/>
                        </a:solidFill>
                      </a:endParaRPr>
                    </a:p>
                  </a:txBody>
                  <a:tcPr anchor="b"/>
                </a:tc>
                <a:tc>
                  <a:txBody>
                    <a:bodyPr/>
                    <a:lstStyle/>
                    <a:p>
                      <a:pPr algn="ctr"/>
                      <a:r>
                        <a:rPr lang="en-US" dirty="0" smtClean="0">
                          <a:solidFill>
                            <a:schemeClr val="tx1"/>
                          </a:solidFill>
                        </a:rPr>
                        <a:t>Collection Date</a:t>
                      </a:r>
                      <a:endParaRPr lang="en-US" dirty="0">
                        <a:solidFill>
                          <a:schemeClr val="tx1"/>
                        </a:solidFill>
                      </a:endParaRPr>
                    </a:p>
                  </a:txBody>
                  <a:tcPr anchor="b"/>
                </a:tc>
              </a:tr>
              <a:tr h="370840">
                <a:tc>
                  <a:txBody>
                    <a:bodyPr/>
                    <a:lstStyle/>
                    <a:p>
                      <a:pPr algn="ctr"/>
                      <a:r>
                        <a:rPr lang="en-US" dirty="0" smtClean="0"/>
                        <a:t>1</a:t>
                      </a:r>
                      <a:endParaRPr lang="en-US" dirty="0"/>
                    </a:p>
                  </a:txBody>
                  <a:tcPr/>
                </a:tc>
                <a:tc>
                  <a:txBody>
                    <a:bodyPr/>
                    <a:lstStyle/>
                    <a:p>
                      <a:pPr algn="ctr"/>
                      <a:r>
                        <a:rPr lang="en-US" dirty="0" smtClean="0"/>
                        <a:t>Beginning – 12/31/2013</a:t>
                      </a:r>
                      <a:endParaRPr lang="en-US" dirty="0"/>
                    </a:p>
                  </a:txBody>
                  <a:tcPr/>
                </a:tc>
                <a:tc>
                  <a:txBody>
                    <a:bodyPr/>
                    <a:lstStyle/>
                    <a:p>
                      <a:pPr algn="ctr"/>
                      <a:r>
                        <a:rPr lang="en-US" dirty="0" smtClean="0"/>
                        <a:t>2/21/2014</a:t>
                      </a:r>
                      <a:endParaRPr lang="en-US" dirty="0"/>
                    </a:p>
                  </a:txBody>
                  <a:tcPr/>
                </a:tc>
              </a:tr>
              <a:tr h="370840">
                <a:tc>
                  <a:txBody>
                    <a:bodyPr/>
                    <a:lstStyle/>
                    <a:p>
                      <a:pPr algn="ctr"/>
                      <a:r>
                        <a:rPr lang="en-US" dirty="0" smtClean="0"/>
                        <a:t>2</a:t>
                      </a:r>
                      <a:endParaRPr lang="en-US" dirty="0"/>
                    </a:p>
                  </a:txBody>
                  <a:tcPr/>
                </a:tc>
                <a:tc>
                  <a:txBody>
                    <a:bodyPr/>
                    <a:lstStyle/>
                    <a:p>
                      <a:pPr algn="ctr"/>
                      <a:r>
                        <a:rPr lang="en-US" dirty="0" smtClean="0"/>
                        <a:t>1/1/2014 – 3/31/2014</a:t>
                      </a:r>
                      <a:endParaRPr lang="en-US" dirty="0"/>
                    </a:p>
                  </a:txBody>
                  <a:tcPr/>
                </a:tc>
                <a:tc>
                  <a:txBody>
                    <a:bodyPr/>
                    <a:lstStyle/>
                    <a:p>
                      <a:pPr algn="ctr"/>
                      <a:r>
                        <a:rPr lang="en-US" dirty="0" smtClean="0"/>
                        <a:t>4/14/2014</a:t>
                      </a:r>
                      <a:endParaRPr lang="en-US" dirty="0"/>
                    </a:p>
                  </a:txBody>
                  <a:tcPr/>
                </a:tc>
              </a:tr>
              <a:tr h="370840">
                <a:tc>
                  <a:txBody>
                    <a:bodyPr/>
                    <a:lstStyle/>
                    <a:p>
                      <a:pPr algn="ctr"/>
                      <a:r>
                        <a:rPr lang="en-US" dirty="0" smtClean="0"/>
                        <a:t>3</a:t>
                      </a:r>
                      <a:endParaRPr lang="en-US" dirty="0"/>
                    </a:p>
                  </a:txBody>
                  <a:tcPr/>
                </a:tc>
                <a:tc>
                  <a:txBody>
                    <a:bodyPr/>
                    <a:lstStyle/>
                    <a:p>
                      <a:pPr algn="ctr"/>
                      <a:r>
                        <a:rPr lang="en-US" dirty="0" smtClean="0"/>
                        <a:t>4/1/2014 – 6/30/2014</a:t>
                      </a:r>
                      <a:endParaRPr lang="en-US" dirty="0"/>
                    </a:p>
                  </a:txBody>
                  <a:tcPr/>
                </a:tc>
                <a:tc>
                  <a:txBody>
                    <a:bodyPr/>
                    <a:lstStyle/>
                    <a:p>
                      <a:pPr algn="ctr"/>
                      <a:r>
                        <a:rPr lang="en-US" dirty="0" smtClean="0"/>
                        <a:t>7/14/2014</a:t>
                      </a:r>
                      <a:endParaRPr lang="en-US" dirty="0"/>
                    </a:p>
                  </a:txBody>
                  <a:tcPr/>
                </a:tc>
              </a:tr>
              <a:tr h="370840">
                <a:tc>
                  <a:txBody>
                    <a:bodyPr/>
                    <a:lstStyle/>
                    <a:p>
                      <a:pPr algn="ctr"/>
                      <a:r>
                        <a:rPr lang="en-US" dirty="0" smtClean="0"/>
                        <a:t>4</a:t>
                      </a:r>
                      <a:endParaRPr lang="en-US" dirty="0"/>
                    </a:p>
                  </a:txBody>
                  <a:tcPr/>
                </a:tc>
                <a:tc>
                  <a:txBody>
                    <a:bodyPr/>
                    <a:lstStyle/>
                    <a:p>
                      <a:pPr algn="ctr"/>
                      <a:r>
                        <a:rPr lang="en-US" dirty="0" smtClean="0"/>
                        <a:t>7/1/2014 – 8/31/2014</a:t>
                      </a:r>
                      <a:endParaRPr lang="en-US" dirty="0"/>
                    </a:p>
                  </a:txBody>
                  <a:tcPr/>
                </a:tc>
                <a:tc>
                  <a:txBody>
                    <a:bodyPr/>
                    <a:lstStyle/>
                    <a:p>
                      <a:pPr algn="ctr"/>
                      <a:r>
                        <a:rPr lang="en-US" dirty="0" smtClean="0"/>
                        <a:t>9/15/2014</a:t>
                      </a:r>
                      <a:endParaRPr lang="en-US" dirty="0"/>
                    </a:p>
                  </a:txBody>
                  <a:tcPr/>
                </a:tc>
              </a:tr>
            </a:tbl>
          </a:graphicData>
        </a:graphic>
      </p:graphicFrame>
    </p:spTree>
    <p:extLst>
      <p:ext uri="{BB962C8B-B14F-4D97-AF65-F5344CB8AC3E}">
        <p14:creationId xmlns:p14="http://schemas.microsoft.com/office/powerpoint/2010/main" val="1190073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we expect the CHWs to do for this current reporting cycle</a:t>
            </a:r>
          </a:p>
          <a:p>
            <a:pPr marL="342900" indent="-342900">
              <a:buFont typeface="Arial" panose="020B0604020202020204" pitchFamily="34" charset="0"/>
              <a:buChar char="▲"/>
            </a:pPr>
            <a:r>
              <a:rPr lang="en-US" dirty="0" smtClean="0"/>
              <a:t>Capture current and previous client information</a:t>
            </a:r>
          </a:p>
          <a:p>
            <a:pPr marL="633413" lvl="1" indent="-342900">
              <a:buFont typeface="Arial" panose="020B0604020202020204" pitchFamily="34" charset="0"/>
              <a:buChar char="▲"/>
            </a:pPr>
            <a:r>
              <a:rPr lang="en-US" dirty="0" smtClean="0"/>
              <a:t>From &lt;enter dates &gt; to 12/31/2013</a:t>
            </a:r>
          </a:p>
          <a:p>
            <a:pPr marL="342900" indent="-342900">
              <a:buFont typeface="Arial" panose="020B0604020202020204" pitchFamily="34" charset="0"/>
              <a:buChar char="▲"/>
            </a:pPr>
            <a:r>
              <a:rPr lang="en-US" dirty="0" smtClean="0"/>
              <a:t>Submit EXCEL file to Heidi Blossom</a:t>
            </a:r>
            <a:endParaRPr lang="en-US" dirty="0"/>
          </a:p>
        </p:txBody>
      </p:sp>
      <p:sp>
        <p:nvSpPr>
          <p:cNvPr id="3" name="Title 2"/>
          <p:cNvSpPr>
            <a:spLocks noGrp="1"/>
          </p:cNvSpPr>
          <p:nvPr>
            <p:ph type="title"/>
          </p:nvPr>
        </p:nvSpPr>
        <p:spPr/>
        <p:txBody>
          <a:bodyPr/>
          <a:lstStyle/>
          <a:p>
            <a:r>
              <a:rPr lang="en-US" dirty="0" smtClean="0"/>
              <a:t>Reporting Expectations	</a:t>
            </a:r>
            <a:endParaRPr lang="en-US" dirty="0"/>
          </a:p>
        </p:txBody>
      </p:sp>
    </p:spTree>
    <p:extLst>
      <p:ext uri="{BB962C8B-B14F-4D97-AF65-F5344CB8AC3E}">
        <p14:creationId xmlns:p14="http://schemas.microsoft.com/office/powerpoint/2010/main" val="2941958933"/>
      </p:ext>
    </p:extLst>
  </p:cSld>
  <p:clrMapOvr>
    <a:masterClrMapping/>
  </p:clrMapOvr>
</p:sld>
</file>

<file path=ppt/theme/theme1.xml><?xml version="1.0" encoding="utf-8"?>
<a:theme xmlns:a="http://schemas.openxmlformats.org/drawingml/2006/main" name="Altarum - title">
  <a:themeElements>
    <a:clrScheme name="Altarum - title 2">
      <a:dk1>
        <a:srgbClr val="000000"/>
      </a:dk1>
      <a:lt1>
        <a:srgbClr val="FFFFFF"/>
      </a:lt1>
      <a:dk2>
        <a:srgbClr val="DFCB89"/>
      </a:dk2>
      <a:lt2>
        <a:srgbClr val="7CB4D9"/>
      </a:lt2>
      <a:accent1>
        <a:srgbClr val="EEC585"/>
      </a:accent1>
      <a:accent2>
        <a:srgbClr val="A8C5A6"/>
      </a:accent2>
      <a:accent3>
        <a:srgbClr val="FFFFFF"/>
      </a:accent3>
      <a:accent4>
        <a:srgbClr val="000000"/>
      </a:accent4>
      <a:accent5>
        <a:srgbClr val="F5DFC2"/>
      </a:accent5>
      <a:accent6>
        <a:srgbClr val="98B296"/>
      </a:accent6>
      <a:hlink>
        <a:srgbClr val="E22E2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ltarum - titl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Altarum - title 2">
        <a:dk1>
          <a:srgbClr val="000000"/>
        </a:dk1>
        <a:lt1>
          <a:srgbClr val="FFFFFF"/>
        </a:lt1>
        <a:dk2>
          <a:srgbClr val="DFCB89"/>
        </a:dk2>
        <a:lt2>
          <a:srgbClr val="7CB4D9"/>
        </a:lt2>
        <a:accent1>
          <a:srgbClr val="EEC585"/>
        </a:accent1>
        <a:accent2>
          <a:srgbClr val="A8C5A6"/>
        </a:accent2>
        <a:accent3>
          <a:srgbClr val="FFFFFF"/>
        </a:accent3>
        <a:accent4>
          <a:srgbClr val="000000"/>
        </a:accent4>
        <a:accent5>
          <a:srgbClr val="F5DFC2"/>
        </a:accent5>
        <a:accent6>
          <a:srgbClr val="98B296"/>
        </a:accent6>
        <a:hlink>
          <a:srgbClr val="E22E2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ltarum - open bac">
  <a:themeElements>
    <a:clrScheme name="Altarum - text 2">
      <a:dk1>
        <a:srgbClr val="000000"/>
      </a:dk1>
      <a:lt1>
        <a:srgbClr val="FFFFFF"/>
      </a:lt1>
      <a:dk2>
        <a:srgbClr val="DFCB89"/>
      </a:dk2>
      <a:lt2>
        <a:srgbClr val="7CB4D9"/>
      </a:lt2>
      <a:accent1>
        <a:srgbClr val="EEC585"/>
      </a:accent1>
      <a:accent2>
        <a:srgbClr val="A8C5A6"/>
      </a:accent2>
      <a:accent3>
        <a:srgbClr val="FFFFFF"/>
      </a:accent3>
      <a:accent4>
        <a:srgbClr val="000000"/>
      </a:accent4>
      <a:accent5>
        <a:srgbClr val="F5DFC2"/>
      </a:accent5>
      <a:accent6>
        <a:srgbClr val="98B296"/>
      </a:accent6>
      <a:hlink>
        <a:srgbClr val="E22E2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ltarum - tex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Altarum - text 2">
        <a:dk1>
          <a:srgbClr val="000000"/>
        </a:dk1>
        <a:lt1>
          <a:srgbClr val="FFFFFF"/>
        </a:lt1>
        <a:dk2>
          <a:srgbClr val="DFCB89"/>
        </a:dk2>
        <a:lt2>
          <a:srgbClr val="7CB4D9"/>
        </a:lt2>
        <a:accent1>
          <a:srgbClr val="EEC585"/>
        </a:accent1>
        <a:accent2>
          <a:srgbClr val="A8C5A6"/>
        </a:accent2>
        <a:accent3>
          <a:srgbClr val="FFFFFF"/>
        </a:accent3>
        <a:accent4>
          <a:srgbClr val="000000"/>
        </a:accent4>
        <a:accent5>
          <a:srgbClr val="F5DFC2"/>
        </a:accent5>
        <a:accent6>
          <a:srgbClr val="98B296"/>
        </a:accent6>
        <a:hlink>
          <a:srgbClr val="E22E2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Status xmlns="FF9CF943-6252-4EA5-83CA-4133BBEE4E3E" xsi:nil="true"/>
    <Owner xmlns="FF9CF943-6252-4EA5-83CA-4133BBEE4E3E" xsi:nil="true"/>
    <Description0 xmlns="FF9CF943-6252-4EA5-83CA-4133BBEE4E3E">Updated 9/27/13</Description0>
    <_dlc_DocId xmlns="c72f5334-2fb3-4f3d-ad64-54f553dc08a1">3YCSQDTYHPU4-21-56</_dlc_DocId>
    <_dlc_DocIdUrl xmlns="c72f5334-2fb3-4f3d-ad64-54f553dc08a1">
      <Url>https://onestop.altarum.org/sites/DPA/_layouts/DocIdRedir.aspx?ID=3YCSQDTYHPU4-21-56</Url>
      <Description>3YCSQDTYHPU4-21-56</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D77EB62B475946A347A3AD224A43E5" ma:contentTypeVersion="15" ma:contentTypeDescription="Create a new document." ma:contentTypeScope="" ma:versionID="226efcdaa85eef30430c4f9aca43fdad">
  <xsd:schema xmlns:xsd="http://www.w3.org/2001/XMLSchema" xmlns:xs="http://www.w3.org/2001/XMLSchema" xmlns:p="http://schemas.microsoft.com/office/2006/metadata/properties" xmlns:ns2="c72f5334-2fb3-4f3d-ad64-54f553dc08a1" xmlns:ns3="FF9CF943-6252-4EA5-83CA-4133BBEE4E3E" targetNamespace="http://schemas.microsoft.com/office/2006/metadata/properties" ma:root="true" ma:fieldsID="95f97292b7e1f0f30317e0c25a6684a8" ns2:_="" ns3:_="">
    <xsd:import namespace="c72f5334-2fb3-4f3d-ad64-54f553dc08a1"/>
    <xsd:import namespace="FF9CF943-6252-4EA5-83CA-4133BBEE4E3E"/>
    <xsd:element name="properties">
      <xsd:complexType>
        <xsd:sequence>
          <xsd:element name="documentManagement">
            <xsd:complexType>
              <xsd:all>
                <xsd:element ref="ns2:_dlc_DocId" minOccurs="0"/>
                <xsd:element ref="ns2:_dlc_DocIdUrl" minOccurs="0"/>
                <xsd:element ref="ns2:_dlc_DocIdPersistId" minOccurs="0"/>
                <xsd:element ref="ns3:Owner" minOccurs="0"/>
                <xsd:element ref="ns3:Description0" minOccurs="0"/>
                <xsd:element ref="ns3: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2f5334-2fb3-4f3d-ad64-54f553dc08a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F9CF943-6252-4EA5-83CA-4133BBEE4E3E" elementFormDefault="qualified">
    <xsd:import namespace="http://schemas.microsoft.com/office/2006/documentManagement/types"/>
    <xsd:import namespace="http://schemas.microsoft.com/office/infopath/2007/PartnerControls"/>
    <xsd:element name="Owner" ma:index="11" nillable="true" ma:displayName="Owner" ma:internalName="Owner" ma:readOnly="false">
      <xsd:simpleType>
        <xsd:restriction base="dms:Text"/>
      </xsd:simpleType>
    </xsd:element>
    <xsd:element name="Description0" ma:index="12" nillable="true" ma:displayName="Description" ma:internalName="Description0" ma:readOnly="false">
      <xsd:simpleType>
        <xsd:restriction base="dms:Note">
          <xsd:maxLength value="255"/>
        </xsd:restriction>
      </xsd:simpleType>
    </xsd:element>
    <xsd:element name="Status" ma:index="13" nillable="true" ma:displayName="Status" ma:format="Dropdown" ma:internalName="Status" ma:readOnly="false">
      <xsd:simpleType>
        <xsd:restriction base="dms:Choice">
          <xsd:enumeration value="Rough"/>
          <xsd:enumeration value="Draft"/>
          <xsd:enumeration value="In Review"/>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7D0F2B0-418D-4574-A00C-9C0FBA08E5D8}">
  <ds:schemaRefs>
    <ds:schemaRef ds:uri="http://schemas.microsoft.com/sharepoint/v3/contenttype/forms"/>
  </ds:schemaRefs>
</ds:datastoreItem>
</file>

<file path=customXml/itemProps2.xml><?xml version="1.0" encoding="utf-8"?>
<ds:datastoreItem xmlns:ds="http://schemas.openxmlformats.org/officeDocument/2006/customXml" ds:itemID="{D318CE1A-B396-4A4D-AAC1-87655A7F5EF6}">
  <ds:schemaRefs>
    <ds:schemaRef ds:uri="http://purl.org/dc/terms/"/>
    <ds:schemaRef ds:uri="http://www.w3.org/XML/1998/namespace"/>
    <ds:schemaRef ds:uri="FF9CF943-6252-4EA5-83CA-4133BBEE4E3E"/>
    <ds:schemaRef ds:uri="c72f5334-2fb3-4f3d-ad64-54f553dc08a1"/>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41A44408-0ADB-4AFA-ADA7-2AC1F408B8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2f5334-2fb3-4f3d-ad64-54f553dc08a1"/>
    <ds:schemaRef ds:uri="FF9CF943-6252-4EA5-83CA-4133BBEE4E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CE5EA04-F887-4224-998A-DDBA447F992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6615</TotalTime>
  <Words>1138</Words>
  <Application>Microsoft Office PowerPoint</Application>
  <PresentationFormat>On-screen Show (4:3)</PresentationFormat>
  <Paragraphs>213</Paragraphs>
  <Slides>24</Slides>
  <Notes>3</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Altarum - title</vt:lpstr>
      <vt:lpstr>Altarum - open bac</vt:lpstr>
      <vt:lpstr>Technical Assistance Training for Data Collection</vt:lpstr>
      <vt:lpstr>Presenters and Evaluation Team</vt:lpstr>
      <vt:lpstr>Objectives of the TA</vt:lpstr>
      <vt:lpstr>Background: Montana Grant</vt:lpstr>
      <vt:lpstr> Background: Evaluation</vt:lpstr>
      <vt:lpstr>Background: Elements of the Evaluation</vt:lpstr>
      <vt:lpstr>Quarterly Report Overview</vt:lpstr>
      <vt:lpstr>Quarterly Reporting Overview </vt:lpstr>
      <vt:lpstr>Reporting Expectations </vt:lpstr>
      <vt:lpstr>Data Collection Introduction</vt:lpstr>
      <vt:lpstr>Client Data Overview</vt:lpstr>
      <vt:lpstr>Client Data: Location and Identification Number</vt:lpstr>
      <vt:lpstr>Client Data: Health Information</vt:lpstr>
      <vt:lpstr>Client Data: Payer information </vt:lpstr>
      <vt:lpstr>Client Data: Intervention Characteristics</vt:lpstr>
      <vt:lpstr>Client Data: Intervention Information (2)</vt:lpstr>
      <vt:lpstr>Client Data: Additional Resources</vt:lpstr>
      <vt:lpstr>Client Data: Intervention Completion</vt:lpstr>
      <vt:lpstr>Implementation Data Summary</vt:lpstr>
      <vt:lpstr>Implementation Data </vt:lpstr>
      <vt:lpstr>Implementation Data: Recruitment</vt:lpstr>
      <vt:lpstr>Implementation Data: Enrollments </vt:lpstr>
      <vt:lpstr>Implementation Data: Other Resources</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Altarum PowerPoint Template</dc:title>
  <dc:creator>annie</dc:creator>
  <cp:lastModifiedBy>Dora Hunter</cp:lastModifiedBy>
  <cp:revision>451</cp:revision>
  <dcterms:created xsi:type="dcterms:W3CDTF">2013-08-23T00:34:43Z</dcterms:created>
  <dcterms:modified xsi:type="dcterms:W3CDTF">2014-03-18T15:16:16Z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0x01010051D77EB62B475946A347A3AD224A43E5</vt:lpwstr>
  </property>
  <property fmtid="{D5CDD505-2E9C-101B-9397-08002B2CF9AE}" pid="3" name="_dlc_DocIdItemGuid">
    <vt:lpwstr>19d9400c-e0f0-4ab5-a105-cd834e221e66</vt:lpwstr>
  </property>
  <property fmtid="{D5CDD505-2E9C-101B-9397-08002B2CF9AE}" pid="4" name="source_item_id">
    <vt:i4>102</vt:i4>
  </property>
</Properties>
</file>