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2" r:id="rId4"/>
    <p:sldId id="268" r:id="rId5"/>
    <p:sldId id="269" r:id="rId6"/>
    <p:sldId id="270" r:id="rId7"/>
    <p:sldId id="276" r:id="rId8"/>
    <p:sldId id="271" r:id="rId9"/>
    <p:sldId id="267" r:id="rId10"/>
    <p:sldId id="272" r:id="rId11"/>
    <p:sldId id="273"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3" d="100"/>
          <a:sy n="53" d="100"/>
        </p:scale>
        <p:origin x="-608" y="-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F5E816-CA52-40E6-9C2B-37B5B496E789}"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5E816-CA52-40E6-9C2B-37B5B496E789}"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5E816-CA52-40E6-9C2B-37B5B496E789}"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F5E816-CA52-40E6-9C2B-37B5B496E789}"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5E816-CA52-40E6-9C2B-37B5B496E789}"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F5E816-CA52-40E6-9C2B-37B5B496E789}"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F5E816-CA52-40E6-9C2B-37B5B496E789}" type="datetimeFigureOut">
              <a:rPr lang="en-US" smtClean="0"/>
              <a:pPr/>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F5E816-CA52-40E6-9C2B-37B5B496E789}" type="datetimeFigureOut">
              <a:rPr lang="en-US" smtClean="0"/>
              <a:pPr/>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5E816-CA52-40E6-9C2B-37B5B496E789}" type="datetimeFigureOut">
              <a:rPr lang="en-US" smtClean="0"/>
              <a:pPr/>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5E816-CA52-40E6-9C2B-37B5B496E789}"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F5E816-CA52-40E6-9C2B-37B5B496E789}"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E53F9-52F3-4A04-9AD3-314DFB15B4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5E816-CA52-40E6-9C2B-37B5B496E789}" type="datetimeFigureOut">
              <a:rPr lang="en-US" smtClean="0"/>
              <a:pPr/>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E53F9-52F3-4A04-9AD3-314DFB15B4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piis.gov/fapiis/index.j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FAPIIS and SAM System Screen Shots</a:t>
            </a:r>
            <a:br>
              <a:rPr lang="en-US" dirty="0" smtClean="0"/>
            </a:b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Reporting and Use of Information Concerning Integrity and Performance of Recipients of Grants and Cooperative Agreements (ICR 3090-0293)</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000" dirty="0" smtClean="0"/>
              <a:t>SAM Public Search</a:t>
            </a:r>
            <a:endParaRPr lang="en-US" sz="30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838200" y="794858"/>
            <a:ext cx="7467600" cy="585754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000" dirty="0" smtClean="0"/>
              <a:t>SAM Proceedings Entity Entry</a:t>
            </a:r>
            <a:endParaRPr lang="en-US" sz="3000" dirty="0"/>
          </a:p>
        </p:txBody>
      </p:sp>
      <p:pic>
        <p:nvPicPr>
          <p:cNvPr id="4098" name="Picture 2" descr="https://www.sam.gov/sam/SAM_Guide/SAM_User_Guide_clip_image006_0002.jpg"/>
          <p:cNvPicPr>
            <a:picLocks noGrp="1" noChangeAspect="1" noChangeArrowheads="1"/>
          </p:cNvPicPr>
          <p:nvPr>
            <p:ph idx="1"/>
          </p:nvPr>
        </p:nvPicPr>
        <p:blipFill>
          <a:blip r:embed="rId2" cstate="print"/>
          <a:srcRect/>
          <a:stretch>
            <a:fillRect/>
          </a:stretch>
        </p:blipFill>
        <p:spPr bwMode="auto">
          <a:xfrm>
            <a:off x="1926478" y="795338"/>
            <a:ext cx="5291044" cy="585628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000" dirty="0" smtClean="0"/>
              <a:t>SAM Help</a:t>
            </a:r>
            <a:endParaRPr lang="en-US" sz="3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154071" y="795338"/>
            <a:ext cx="6835858" cy="58562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Paperwork Reduction Act Statement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OMB Control No: 3090-0293</a:t>
            </a:r>
          </a:p>
          <a:p>
            <a:r>
              <a:rPr lang="en-US" dirty="0" smtClean="0"/>
              <a:t>Expires: 01/31/2015</a:t>
            </a:r>
          </a:p>
          <a:p>
            <a:pPr>
              <a:buNone/>
            </a:pPr>
            <a:r>
              <a:rPr lang="en-US" dirty="0" smtClean="0"/>
              <a:t/>
            </a:r>
            <a:br>
              <a:rPr lang="en-US" dirty="0" smtClean="0"/>
            </a:br>
            <a:endParaRPr lang="en-US" dirty="0" smtClean="0"/>
          </a:p>
          <a:p>
            <a:r>
              <a:rPr lang="en-US" dirty="0" smtClean="0"/>
              <a:t>Public reporting burden of this collection of information is estimated to average </a:t>
            </a:r>
            <a:r>
              <a:rPr lang="en-US" dirty="0" smtClean="0"/>
              <a:t>60</a:t>
            </a:r>
            <a:r>
              <a:rPr lang="en-US" dirty="0" smtClean="0"/>
              <a:t> minutes per response, including the time for reviewing instructions searching existing data sources, gathering and maintaining the data needed, and completing and reviewing the collection of information. Send comments regarding the burden estimate or any other aspect of this collection of information, including suggestions for reducing this burden, to the </a:t>
            </a:r>
            <a:r>
              <a:rPr lang="en-US" dirty="0" smtClean="0"/>
              <a:t>Federal </a:t>
            </a:r>
            <a:r>
              <a:rPr lang="en-US" smtClean="0"/>
              <a:t>Acquisition Service, </a:t>
            </a:r>
            <a:r>
              <a:rPr lang="en-US" dirty="0" smtClean="0"/>
              <a:t>General Services Administration, 1800 F Street, NW, Washington, DC 20405.</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FAPIIS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Government Users:</a:t>
            </a:r>
            <a:r>
              <a:rPr lang="en-US" dirty="0"/>
              <a:t> FAPIIS is a distinct application that federal acquisition professionals accessed through the Past Performance Information System (PPIRS) for their use in award and responsibility determinations. Access to FAPIIS is granted when approved for access to </a:t>
            </a:r>
            <a:r>
              <a:rPr lang="en-US" dirty="0" smtClean="0"/>
              <a:t>PPIRS.</a:t>
            </a:r>
          </a:p>
          <a:p>
            <a:endParaRPr lang="en-US" dirty="0" smtClean="0"/>
          </a:p>
          <a:p>
            <a:r>
              <a:rPr lang="en-US" b="1" dirty="0" smtClean="0"/>
              <a:t>Government </a:t>
            </a:r>
            <a:r>
              <a:rPr lang="en-US" b="1" dirty="0"/>
              <a:t>Awardees: </a:t>
            </a:r>
            <a:r>
              <a:rPr lang="en-US" dirty="0"/>
              <a:t>Access to FAPIIS is part of your current PPIRS </a:t>
            </a:r>
            <a:r>
              <a:rPr lang="en-US" dirty="0" smtClean="0"/>
              <a:t>access.</a:t>
            </a:r>
          </a:p>
          <a:p>
            <a:endParaRPr lang="en-US" dirty="0" smtClean="0"/>
          </a:p>
          <a:p>
            <a:r>
              <a:rPr lang="en-US" b="1" dirty="0" smtClean="0"/>
              <a:t>Public </a:t>
            </a:r>
            <a:r>
              <a:rPr lang="en-US" b="1" dirty="0"/>
              <a:t>Access:</a:t>
            </a:r>
            <a:r>
              <a:rPr lang="en-US" dirty="0"/>
              <a:t> In accordance with the passing of the Supplemental Appropriations Act of 2010 (Pub. L. 111-112) public access to the data within FAPIIS was made publicly available for records entered into FAPIIS on or after April 15th 2011.  </a:t>
            </a:r>
            <a:br>
              <a:rPr lang="en-US" dirty="0"/>
            </a:br>
            <a:r>
              <a:rPr lang="en-US" dirty="0"/>
              <a:t/>
            </a: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FAPIIS Public Access Home Page</a:t>
            </a:r>
            <a:r>
              <a:rPr lang="en-US" sz="1500" dirty="0" smtClean="0"/>
              <a:t/>
            </a:r>
            <a:br>
              <a:rPr lang="en-US" sz="1500" dirty="0" smtClean="0"/>
            </a:br>
            <a:r>
              <a:rPr lang="en-US" sz="1500" dirty="0" smtClean="0">
                <a:hlinkClick r:id="rId2"/>
              </a:rPr>
              <a:t>https://www.fapiis.gov/fapiis/index.jsp</a:t>
            </a:r>
            <a:r>
              <a:rPr lang="en-US" sz="1500" dirty="0" smtClean="0"/>
              <a:t> </a:t>
            </a:r>
            <a:endParaRPr lang="en-US" sz="15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43000" y="1318526"/>
            <a:ext cx="7156560" cy="531087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Public Search</a:t>
            </a:r>
            <a:r>
              <a:rPr lang="en-US" dirty="0" smtClean="0"/>
              <a:t/>
            </a:r>
            <a:br>
              <a:rPr lang="en-US" dirty="0" smtClean="0"/>
            </a:br>
            <a:r>
              <a:rPr lang="en-US" sz="1700" dirty="0" smtClean="0"/>
              <a:t>https://www.fapiis.gov/fapiis/govt/search.jsp</a:t>
            </a:r>
            <a:endParaRPr lang="en-US" sz="17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95400" y="1397154"/>
            <a:ext cx="7010400" cy="527615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000" dirty="0" smtClean="0"/>
              <a:t>FAPIIS Help</a:t>
            </a:r>
            <a:r>
              <a:rPr lang="en-US" dirty="0" smtClean="0"/>
              <a:t/>
            </a:r>
            <a:br>
              <a:rPr lang="en-US" dirty="0" smtClean="0"/>
            </a:br>
            <a:r>
              <a:rPr lang="en-US" sz="1700" dirty="0" smtClean="0"/>
              <a:t>https://www.fapiis.gov/fapiis/help.jsp</a:t>
            </a:r>
            <a:endParaRPr lang="en-US" sz="17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219200"/>
            <a:ext cx="6876007" cy="536598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560277" y="2286000"/>
            <a:ext cx="4583723" cy="1295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FAPIIS Policy</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533400" y="1414622"/>
            <a:ext cx="8077200" cy="489711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SAM</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Government Users:</a:t>
            </a:r>
            <a:r>
              <a:rPr lang="en-US" dirty="0"/>
              <a:t> </a:t>
            </a:r>
            <a:r>
              <a:rPr lang="en-US" dirty="0" smtClean="0"/>
              <a:t>Government users logged in with a SAM user account will have access to Entity Management - For Official Use Only (FOUO) information, which includes the ability to view TIN information as well as view entities that have opted out of the Public search and those government entities which are registered for IGTs.</a:t>
            </a:r>
          </a:p>
          <a:p>
            <a:endParaRPr lang="en-US" dirty="0" smtClean="0"/>
          </a:p>
          <a:p>
            <a:r>
              <a:rPr lang="en-US" b="1" dirty="0" smtClean="0"/>
              <a:t>Entities:</a:t>
            </a:r>
            <a:r>
              <a:rPr lang="en-US" dirty="0" smtClean="0"/>
              <a:t> All entity records from CCR/</a:t>
            </a:r>
            <a:r>
              <a:rPr lang="en-US" dirty="0" err="1" smtClean="0"/>
              <a:t>FedReg</a:t>
            </a:r>
            <a:r>
              <a:rPr lang="en-US" dirty="0" smtClean="0"/>
              <a:t> and ORCA and exclusion records from EPLS, active or expired, were moved to SAM. Entities can search for records and create new ones in SAM. </a:t>
            </a:r>
          </a:p>
          <a:p>
            <a:endParaRPr lang="en-US" dirty="0" smtClean="0"/>
          </a:p>
          <a:p>
            <a:r>
              <a:rPr lang="en-US" b="1" dirty="0" smtClean="0"/>
              <a:t>Public Access: </a:t>
            </a:r>
            <a:r>
              <a:rPr lang="en-US" dirty="0" smtClean="0"/>
              <a:t>SAM records are public, including all active exclusion records entered by the Federal government identifying those parties excluded from receiving Federal contracts, certain subcontracts, and certain types of Federal financial and non-financial assistance and benefits.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000" dirty="0" smtClean="0"/>
              <a:t>SAM Home Page</a:t>
            </a:r>
            <a:endParaRPr lang="en-US" sz="3000" dirty="0"/>
          </a:p>
        </p:txBody>
      </p:sp>
      <p:pic>
        <p:nvPicPr>
          <p:cNvPr id="5122" name="Picture 2"/>
          <p:cNvPicPr>
            <a:picLocks noChangeAspect="1" noChangeArrowheads="1"/>
          </p:cNvPicPr>
          <p:nvPr/>
        </p:nvPicPr>
        <p:blipFill>
          <a:blip r:embed="rId2" cstate="print"/>
          <a:srcRect l="630" t="12500" r="35736" b="25000"/>
          <a:stretch>
            <a:fillRect/>
          </a:stretch>
        </p:blipFill>
        <p:spPr bwMode="auto">
          <a:xfrm>
            <a:off x="990600" y="1676400"/>
            <a:ext cx="7696200" cy="4724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76270" y="914400"/>
            <a:ext cx="8791530" cy="55483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305</Words>
  <Application>Microsoft Office PowerPoint</Application>
  <PresentationFormat>On-screen Show (4:3)</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FAPIIS and SAM System Screen Shots </vt:lpstr>
      <vt:lpstr>Paperwork Reduction Act Statement</vt:lpstr>
      <vt:lpstr>Access to FAPIIS</vt:lpstr>
      <vt:lpstr>FAPIIS Public Access Home Page https://www.fapiis.gov/fapiis/index.jsp </vt:lpstr>
      <vt:lpstr>Public Search https://www.fapiis.gov/fapiis/govt/search.jsp</vt:lpstr>
      <vt:lpstr>FAPIIS Help https://www.fapiis.gov/fapiis/help.jsp</vt:lpstr>
      <vt:lpstr>FAPIIS Policy</vt:lpstr>
      <vt:lpstr>Access to SAM</vt:lpstr>
      <vt:lpstr>SAM Home Page</vt:lpstr>
      <vt:lpstr>SAM Public Search</vt:lpstr>
      <vt:lpstr>SAM Proceedings Entity Entry</vt:lpstr>
      <vt:lpstr>SAM Help</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and Use of Information Concerning Integrity and Performance of Recipients of Grants and Cooperative Agreements </dc:title>
  <dc:creator>MeredithMWhitehead</dc:creator>
  <cp:lastModifiedBy>HadaNFlowers</cp:lastModifiedBy>
  <cp:revision>20</cp:revision>
  <dcterms:created xsi:type="dcterms:W3CDTF">2011-06-16T13:36:36Z</dcterms:created>
  <dcterms:modified xsi:type="dcterms:W3CDTF">2015-01-13T16:12:53Z</dcterms:modified>
</cp:coreProperties>
</file>