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43891200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C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646" autoAdjust="0"/>
    <p:restoredTop sz="99683" autoAdjust="0"/>
  </p:normalViewPr>
  <p:slideViewPr>
    <p:cSldViewPr snapToObjects="1">
      <p:cViewPr>
        <p:scale>
          <a:sx n="62" d="100"/>
          <a:sy n="62" d="100"/>
        </p:scale>
        <p:origin x="2664" y="6653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13635038"/>
            <a:ext cx="27981275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24871363"/>
            <a:ext cx="23044150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AB7A9-68AF-4EAB-8668-3E92AB7FD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D082-6282-4E42-9EFC-D44375CEA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1757363"/>
            <a:ext cx="7405688" cy="37450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1757363"/>
            <a:ext cx="22067837" cy="37450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CA93F-B9D6-4615-865D-6EE8AD41D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31692-8892-4E69-A4E1-96C7C0EA84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28203525"/>
            <a:ext cx="27981275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18602325"/>
            <a:ext cx="27981275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9EF8D-BD25-4DA7-A491-FCCDF3D22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10240963"/>
            <a:ext cx="14736762" cy="28967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10240963"/>
            <a:ext cx="14736763" cy="28967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6AFE4-A74E-4682-9EF0-4AFE0D67C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9825038"/>
            <a:ext cx="14544675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13919200"/>
            <a:ext cx="14544675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9825038"/>
            <a:ext cx="14549438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13919200"/>
            <a:ext cx="14549438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28A33-B660-420A-9FCF-7BE4971BB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8D830-98BF-4E6F-9382-0BFCE59D5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D694D-6E37-4E33-9FC4-21F02F29B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1747838"/>
            <a:ext cx="10829925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1747838"/>
            <a:ext cx="184023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9185275"/>
            <a:ext cx="10829925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28766-5360-489C-9866-786CB1D87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30724475"/>
            <a:ext cx="19751675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3921125"/>
            <a:ext cx="19751675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34350325"/>
            <a:ext cx="19751675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C7C55-2F1F-4382-9013-4C8CCB8A7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1757363"/>
            <a:ext cx="29625925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10240963"/>
            <a:ext cx="29625925" cy="2896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39970075"/>
            <a:ext cx="76803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39970075"/>
            <a:ext cx="104235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algn="ctr"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39970075"/>
            <a:ext cx="76803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algn="r">
              <a:defRPr sz="6700"/>
            </a:lvl1pPr>
          </a:lstStyle>
          <a:p>
            <a:pPr>
              <a:defRPr/>
            </a:pPr>
            <a:fld id="{D0B0EB91-4236-4C2B-81E9-C53B95CB95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  <a:cs typeface="+mn-cs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cs typeface="+mn-cs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cs typeface="+mn-cs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cs typeface="+mn-cs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cs typeface="+mn-cs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cs typeface="+mn-cs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cs typeface="+mn-cs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914400" y="457200"/>
            <a:ext cx="914400" cy="431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1Q2013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2Q2013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3Q2013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4Q2013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1Q2014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2Q2014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3Q2014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4Q2014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1Q2015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2Q2015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3Q2015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4Q2015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1Q2016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2Q2016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3Q2016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4Q2016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1Q2017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2Q2017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3Q2017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4Q2017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1Q2018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2Q2018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3Q2018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4Q2018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1Q2019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2Q2019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3Q2019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4Q2019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1Q2020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2Q2020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3Q2020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4Q2020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1Q2021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2Q2021</a:t>
            </a: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3Q2021</a:t>
            </a:r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endParaRPr lang="en-US" sz="1200" dirty="0" smtClean="0"/>
          </a:p>
          <a:p>
            <a:pPr defTabSz="4389438">
              <a:spcBef>
                <a:spcPct val="50000"/>
              </a:spcBef>
            </a:pPr>
            <a:endParaRPr lang="en-US" sz="1200" dirty="0"/>
          </a:p>
          <a:p>
            <a:pPr defTabSz="4389438">
              <a:spcBef>
                <a:spcPct val="50000"/>
              </a:spcBef>
            </a:pPr>
            <a:r>
              <a:rPr lang="en-US" sz="1200" dirty="0" smtClean="0"/>
              <a:t>4Q2021</a:t>
            </a:r>
            <a:endParaRPr lang="en-US" sz="1200" dirty="0"/>
          </a:p>
        </p:txBody>
      </p:sp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7315200" y="914400"/>
            <a:ext cx="2743200" cy="1338828"/>
          </a:xfrm>
          <a:prstGeom prst="rect">
            <a:avLst/>
          </a:prstGeom>
          <a:solidFill>
            <a:srgbClr val="ECC7B2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10CFR50.46c  Proposed Rule          </a:t>
            </a:r>
            <a:r>
              <a:rPr lang="en-US" sz="2000" b="1" dirty="0" smtClean="0">
                <a:latin typeface="Times New Roman" pitchFamily="18" charset="0"/>
              </a:rPr>
              <a:t>SECY-12-0034</a:t>
            </a:r>
            <a:endParaRPr lang="en-US" sz="2000" b="1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Completed</a:t>
            </a:r>
            <a:r>
              <a:rPr lang="en-US" sz="1400" dirty="0">
                <a:latin typeface="Times New Roman" pitchFamily="18" charset="0"/>
              </a:rPr>
              <a:t>: 1Q2012</a:t>
            </a:r>
          </a:p>
        </p:txBody>
      </p:sp>
      <p:sp>
        <p:nvSpPr>
          <p:cNvPr id="13315" name="Text Box 10"/>
          <p:cNvSpPr txBox="1">
            <a:spLocks noChangeArrowheads="1"/>
          </p:cNvSpPr>
          <p:nvPr/>
        </p:nvSpPr>
        <p:spPr bwMode="auto">
          <a:xfrm>
            <a:off x="24688800" y="20539144"/>
            <a:ext cx="2743200" cy="4047262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Cladding Hydrogen Uptake Models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Collect hot-cell hydrogen measurements.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Develop alloy-specific hydrogen uptake models.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Approx. 8 models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4</a:t>
            </a:r>
            <a:r>
              <a:rPr lang="en-US" sz="1400" dirty="0" smtClean="0">
                <a:latin typeface="Times New Roman" pitchFamily="18" charset="0"/>
              </a:rPr>
              <a:t>Q2017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16" name="Text Box 17"/>
          <p:cNvSpPr txBox="1">
            <a:spLocks noChangeArrowheads="1"/>
          </p:cNvSpPr>
          <p:nvPr/>
        </p:nvSpPr>
        <p:spPr bwMode="auto">
          <a:xfrm>
            <a:off x="24688800" y="25036463"/>
            <a:ext cx="2743200" cy="384720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NRC Review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Review vendors alloy-specific hydrogen models.</a:t>
            </a: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4</a:t>
            </a:r>
            <a:r>
              <a:rPr lang="en-US" sz="1400" dirty="0" smtClean="0">
                <a:latin typeface="Times New Roman" pitchFamily="18" charset="0"/>
              </a:rPr>
              <a:t>Q2018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18" name="Line 19"/>
          <p:cNvSpPr>
            <a:spLocks noChangeShapeType="1"/>
          </p:cNvSpPr>
          <p:nvPr/>
        </p:nvSpPr>
        <p:spPr bwMode="auto">
          <a:xfrm>
            <a:off x="12801600" y="2285999"/>
            <a:ext cx="0" cy="7026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Text Box 29"/>
          <p:cNvSpPr txBox="1">
            <a:spLocks noChangeArrowheads="1"/>
          </p:cNvSpPr>
          <p:nvPr/>
        </p:nvSpPr>
        <p:spPr bwMode="auto">
          <a:xfrm>
            <a:off x="28346400" y="20574000"/>
            <a:ext cx="2743200" cy="3847207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LOCA Model Updates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Vendors update LOCA models and methods.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Approx. 12 models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 </a:t>
            </a:r>
            <a:r>
              <a:rPr lang="en-US" sz="1400" dirty="0" smtClean="0">
                <a:latin typeface="Times New Roman" pitchFamily="18" charset="0"/>
              </a:rPr>
              <a:t>4Q2017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22" name="Text Box 71"/>
          <p:cNvSpPr txBox="1">
            <a:spLocks noChangeArrowheads="1"/>
          </p:cNvSpPr>
          <p:nvPr/>
        </p:nvSpPr>
        <p:spPr bwMode="auto">
          <a:xfrm>
            <a:off x="20574000" y="914400"/>
            <a:ext cx="2743200" cy="834074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Research Fuel Fragmentation &amp; Dispersal</a:t>
            </a:r>
            <a:endParaRPr lang="en-US" sz="2000" b="1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 smtClean="0">
                <a:latin typeface="Times New Roman" pitchFamily="18" charset="0"/>
              </a:rPr>
              <a:t>Compile research data on fuel fragmentation and dispersal.</a:t>
            </a:r>
          </a:p>
          <a:p>
            <a:pPr marL="342900" indent="-34290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 smtClean="0">
                <a:latin typeface="Times New Roman" pitchFamily="18" charset="0"/>
              </a:rPr>
              <a:t>Assess safety significance..</a:t>
            </a:r>
          </a:p>
          <a:p>
            <a:pPr marL="342900" indent="-34290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 smtClean="0">
                <a:latin typeface="Times New Roman" pitchFamily="18" charset="0"/>
              </a:rPr>
              <a:t>Document technical basis.</a:t>
            </a: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342900" indent="-3429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 </a:t>
            </a:r>
            <a:r>
              <a:rPr lang="en-US" sz="1400" dirty="0" smtClean="0">
                <a:latin typeface="Times New Roman" pitchFamily="18" charset="0"/>
              </a:rPr>
              <a:t>1Q2014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23" name="Text Box 75"/>
          <p:cNvSpPr txBox="1">
            <a:spLocks noChangeArrowheads="1"/>
          </p:cNvSpPr>
          <p:nvPr/>
        </p:nvSpPr>
        <p:spPr bwMode="auto">
          <a:xfrm>
            <a:off x="3200400" y="914400"/>
            <a:ext cx="2743200" cy="101566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NEI/Owners Group ECCS Margin    Assessment  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24" name="Text Box 76"/>
          <p:cNvSpPr txBox="1">
            <a:spLocks noChangeArrowheads="1"/>
          </p:cNvSpPr>
          <p:nvPr/>
        </p:nvSpPr>
        <p:spPr bwMode="auto">
          <a:xfrm>
            <a:off x="11430000" y="914400"/>
            <a:ext cx="2743200" cy="1354217"/>
          </a:xfrm>
          <a:prstGeom prst="rect">
            <a:avLst/>
          </a:prstGeom>
          <a:solidFill>
            <a:srgbClr val="ECC7B2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Draft RG       Analytical </a:t>
            </a:r>
            <a:r>
              <a:rPr lang="en-US" sz="2000" b="1" dirty="0" smtClean="0">
                <a:latin typeface="Times New Roman" pitchFamily="18" charset="0"/>
              </a:rPr>
              <a:t>Limits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25" name="Text Box 78"/>
          <p:cNvSpPr txBox="1">
            <a:spLocks noChangeArrowheads="1"/>
          </p:cNvSpPr>
          <p:nvPr/>
        </p:nvSpPr>
        <p:spPr bwMode="auto">
          <a:xfrm>
            <a:off x="7315200" y="9346079"/>
            <a:ext cx="2743200" cy="1354217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Public Comment Period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120 day comment period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Ends: 2</a:t>
            </a:r>
            <a:r>
              <a:rPr lang="en-US" sz="1400" dirty="0" smtClean="0">
                <a:latin typeface="Times New Roman" pitchFamily="18" charset="0"/>
              </a:rPr>
              <a:t>Q2014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26" name="Text Box 83"/>
          <p:cNvSpPr txBox="1">
            <a:spLocks noChangeArrowheads="1"/>
          </p:cNvSpPr>
          <p:nvPr/>
        </p:nvSpPr>
        <p:spPr bwMode="auto">
          <a:xfrm>
            <a:off x="3200400" y="2397030"/>
            <a:ext cx="2743200" cy="1031051"/>
          </a:xfrm>
          <a:prstGeom prst="rect">
            <a:avLst/>
          </a:prstGeom>
          <a:solidFill>
            <a:srgbClr val="ECC7B2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50.46c Safety Assessment</a:t>
            </a: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Completed: 3Q2011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27" name="Line 84"/>
          <p:cNvSpPr>
            <a:spLocks noChangeShapeType="1"/>
          </p:cNvSpPr>
          <p:nvPr/>
        </p:nvSpPr>
        <p:spPr bwMode="auto">
          <a:xfrm>
            <a:off x="4572000" y="193006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85"/>
          <p:cNvSpPr>
            <a:spLocks noChangeShapeType="1"/>
          </p:cNvSpPr>
          <p:nvPr/>
        </p:nvSpPr>
        <p:spPr bwMode="auto">
          <a:xfrm>
            <a:off x="8696325" y="10700296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Text Box 88"/>
          <p:cNvSpPr txBox="1">
            <a:spLocks noChangeArrowheads="1"/>
          </p:cNvSpPr>
          <p:nvPr/>
        </p:nvSpPr>
        <p:spPr bwMode="auto">
          <a:xfrm>
            <a:off x="11430000" y="11201400"/>
            <a:ext cx="2743200" cy="36317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Prepare RG</a:t>
            </a: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2Q2015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30" name="Text Box 90"/>
          <p:cNvSpPr txBox="1">
            <a:spLocks noChangeArrowheads="1"/>
          </p:cNvSpPr>
          <p:nvPr/>
        </p:nvSpPr>
        <p:spPr bwMode="auto">
          <a:xfrm>
            <a:off x="15544800" y="914400"/>
            <a:ext cx="2743200" cy="1354217"/>
          </a:xfrm>
          <a:prstGeom prst="rect">
            <a:avLst/>
          </a:prstGeom>
          <a:solidFill>
            <a:srgbClr val="ECC7B2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Draft RGs                Test Procedures</a:t>
            </a: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31" name="Line 92"/>
          <p:cNvSpPr>
            <a:spLocks noChangeShapeType="1"/>
          </p:cNvSpPr>
          <p:nvPr/>
        </p:nvSpPr>
        <p:spPr bwMode="auto">
          <a:xfrm>
            <a:off x="16916400" y="2286000"/>
            <a:ext cx="0" cy="702627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Text Box 95"/>
          <p:cNvSpPr txBox="1">
            <a:spLocks noChangeArrowheads="1"/>
          </p:cNvSpPr>
          <p:nvPr/>
        </p:nvSpPr>
        <p:spPr bwMode="auto">
          <a:xfrm>
            <a:off x="18745200" y="4572000"/>
            <a:ext cx="1371600" cy="474027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Round</a:t>
            </a: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Robin</a:t>
            </a: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>
              <a:latin typeface="Times New Roman" pitchFamily="18" charset="0"/>
            </a:endParaRPr>
          </a:p>
        </p:txBody>
      </p:sp>
      <p:sp>
        <p:nvSpPr>
          <p:cNvPr id="13333" name="Line 96"/>
          <p:cNvSpPr>
            <a:spLocks noChangeShapeType="1"/>
          </p:cNvSpPr>
          <p:nvPr/>
        </p:nvSpPr>
        <p:spPr bwMode="auto">
          <a:xfrm flipV="1">
            <a:off x="18288000" y="1351312"/>
            <a:ext cx="1159532" cy="20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98"/>
          <p:cNvSpPr>
            <a:spLocks noChangeShapeType="1"/>
          </p:cNvSpPr>
          <p:nvPr/>
        </p:nvSpPr>
        <p:spPr bwMode="auto">
          <a:xfrm>
            <a:off x="19447532" y="1351312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99"/>
          <p:cNvSpPr>
            <a:spLocks noChangeShapeType="1"/>
          </p:cNvSpPr>
          <p:nvPr/>
        </p:nvSpPr>
        <p:spPr bwMode="auto">
          <a:xfrm flipH="1">
            <a:off x="18288000" y="100584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101"/>
          <p:cNvSpPr>
            <a:spLocks noChangeShapeType="1"/>
          </p:cNvSpPr>
          <p:nvPr/>
        </p:nvSpPr>
        <p:spPr bwMode="auto">
          <a:xfrm flipV="1">
            <a:off x="19447532" y="9308196"/>
            <a:ext cx="0" cy="74612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Text Box 104"/>
          <p:cNvSpPr txBox="1">
            <a:spLocks noChangeArrowheads="1"/>
          </p:cNvSpPr>
          <p:nvPr/>
        </p:nvSpPr>
        <p:spPr bwMode="auto">
          <a:xfrm>
            <a:off x="7315200" y="11201400"/>
            <a:ext cx="2743200" cy="686341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Prepare Final Rule</a:t>
            </a: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1Q2016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40" name="Line 105"/>
          <p:cNvSpPr>
            <a:spLocks noChangeShapeType="1"/>
          </p:cNvSpPr>
          <p:nvPr/>
        </p:nvSpPr>
        <p:spPr bwMode="auto">
          <a:xfrm>
            <a:off x="8686800" y="2286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42" name="Text Box 107"/>
          <p:cNvSpPr txBox="1">
            <a:spLocks noChangeArrowheads="1"/>
          </p:cNvSpPr>
          <p:nvPr/>
        </p:nvSpPr>
        <p:spPr bwMode="auto">
          <a:xfrm>
            <a:off x="28346400" y="25036463"/>
            <a:ext cx="2743200" cy="384720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NRC Review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Review LOCA models and methods.</a:t>
            </a:r>
          </a:p>
          <a:p>
            <a:pPr marL="177800" indent="-177800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4Q2018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45" name="Text Box 110"/>
          <p:cNvSpPr txBox="1">
            <a:spLocks noChangeArrowheads="1"/>
          </p:cNvSpPr>
          <p:nvPr/>
        </p:nvSpPr>
        <p:spPr bwMode="auto">
          <a:xfrm>
            <a:off x="3234871" y="22894698"/>
            <a:ext cx="2743200" cy="643253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Track #1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66 plants which require no new models nor new LOCA calculations.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Document compliance, revise UFSAR, and submit letter report to NRC.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Approx. 50 AORs.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Completion: 4</a:t>
            </a:r>
            <a:r>
              <a:rPr lang="en-US" sz="1400" dirty="0" smtClean="0">
                <a:latin typeface="Times New Roman" pitchFamily="18" charset="0"/>
              </a:rPr>
              <a:t>Q2018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46" name="Text Box 111"/>
          <p:cNvSpPr txBox="1">
            <a:spLocks noChangeArrowheads="1"/>
          </p:cNvSpPr>
          <p:nvPr/>
        </p:nvSpPr>
        <p:spPr bwMode="auto">
          <a:xfrm>
            <a:off x="7315200" y="18584068"/>
            <a:ext cx="2743200" cy="133882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10CFR50.46c         Final Rule         Issued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Issued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4Q2016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47" name="Line 112"/>
          <p:cNvSpPr>
            <a:spLocks noChangeShapeType="1"/>
          </p:cNvSpPr>
          <p:nvPr/>
        </p:nvSpPr>
        <p:spPr bwMode="auto">
          <a:xfrm>
            <a:off x="8696325" y="8888879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48" name="Line 113"/>
          <p:cNvSpPr>
            <a:spLocks noChangeShapeType="1"/>
          </p:cNvSpPr>
          <p:nvPr/>
        </p:nvSpPr>
        <p:spPr bwMode="auto">
          <a:xfrm flipV="1">
            <a:off x="24003000" y="29444530"/>
            <a:ext cx="5705476" cy="1133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0" name="Line 117"/>
          <p:cNvSpPr>
            <a:spLocks noChangeShapeType="1"/>
          </p:cNvSpPr>
          <p:nvPr/>
        </p:nvSpPr>
        <p:spPr bwMode="auto">
          <a:xfrm>
            <a:off x="4562475" y="2149475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53" name="Text Box 120"/>
          <p:cNvSpPr txBox="1">
            <a:spLocks noChangeArrowheads="1"/>
          </p:cNvSpPr>
          <p:nvPr/>
        </p:nvSpPr>
        <p:spPr bwMode="auto">
          <a:xfrm>
            <a:off x="7319961" y="28448609"/>
            <a:ext cx="2743200" cy="10202793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Track #2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14 PWR plants currently using realistic models and require new analysis.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2 BWR/2 plants.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Prepare LAR.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Approx. 13 AORs.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Completion: </a:t>
            </a:r>
            <a:r>
              <a:rPr lang="en-US" sz="1400" dirty="0" smtClean="0">
                <a:latin typeface="Times New Roman" pitchFamily="18" charset="0"/>
              </a:rPr>
              <a:t>4Q2020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54" name="Text Box 121"/>
          <p:cNvSpPr txBox="1">
            <a:spLocks noChangeArrowheads="1"/>
          </p:cNvSpPr>
          <p:nvPr/>
        </p:nvSpPr>
        <p:spPr bwMode="auto">
          <a:xfrm>
            <a:off x="7324725" y="39128645"/>
            <a:ext cx="2743200" cy="395492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NRC Review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Review Track #2 LARs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4Q2022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57" name="Text Box 124"/>
          <p:cNvSpPr txBox="1">
            <a:spLocks noChangeArrowheads="1"/>
          </p:cNvSpPr>
          <p:nvPr/>
        </p:nvSpPr>
        <p:spPr bwMode="auto">
          <a:xfrm>
            <a:off x="11481707" y="42359917"/>
            <a:ext cx="2743200" cy="104644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NRC Review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Review Track #3 LARs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Completed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4Q2024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58" name="Text Box 125"/>
          <p:cNvSpPr txBox="1">
            <a:spLocks noChangeArrowheads="1"/>
          </p:cNvSpPr>
          <p:nvPr/>
        </p:nvSpPr>
        <p:spPr bwMode="auto">
          <a:xfrm>
            <a:off x="11481707" y="34592768"/>
            <a:ext cx="2743200" cy="729430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Track #3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16 PWR plants currently using Appendix K and require new analysis.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6 BWR/3 plants.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Approx. 14 AORs.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Completion: </a:t>
            </a:r>
            <a:r>
              <a:rPr lang="en-US" sz="1400" dirty="0" smtClean="0">
                <a:latin typeface="Times New Roman" pitchFamily="18" charset="0"/>
              </a:rPr>
              <a:t>4Q2021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59" name="Line 126"/>
          <p:cNvSpPr>
            <a:spLocks noChangeShapeType="1"/>
          </p:cNvSpPr>
          <p:nvPr/>
        </p:nvSpPr>
        <p:spPr bwMode="auto">
          <a:xfrm>
            <a:off x="12801600" y="4190271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60" name="Line 127"/>
          <p:cNvSpPr>
            <a:spLocks noChangeShapeType="1"/>
          </p:cNvSpPr>
          <p:nvPr/>
        </p:nvSpPr>
        <p:spPr bwMode="auto">
          <a:xfrm flipH="1">
            <a:off x="8677274" y="21527869"/>
            <a:ext cx="9525" cy="69207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62" name="AutoShape 133"/>
          <p:cNvSpPr>
            <a:spLocks noChangeArrowheads="1"/>
          </p:cNvSpPr>
          <p:nvPr/>
        </p:nvSpPr>
        <p:spPr bwMode="auto">
          <a:xfrm>
            <a:off x="14173200" y="21037550"/>
            <a:ext cx="9144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5" name="Text Box 138"/>
          <p:cNvSpPr txBox="1">
            <a:spLocks noChangeArrowheads="1"/>
          </p:cNvSpPr>
          <p:nvPr/>
        </p:nvSpPr>
        <p:spPr bwMode="auto">
          <a:xfrm>
            <a:off x="12569371" y="21027684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1200" dirty="0"/>
              <a:t>Employ </a:t>
            </a:r>
            <a:r>
              <a:rPr lang="en-US" sz="1200" dirty="0" err="1"/>
              <a:t>Reg</a:t>
            </a:r>
            <a:r>
              <a:rPr lang="en-US" sz="1200" dirty="0"/>
              <a:t> Guide PQD Analytical Limits</a:t>
            </a:r>
          </a:p>
        </p:txBody>
      </p:sp>
      <p:sp>
        <p:nvSpPr>
          <p:cNvPr id="13366" name="Text Box 139"/>
          <p:cNvSpPr txBox="1">
            <a:spLocks noChangeArrowheads="1"/>
          </p:cNvSpPr>
          <p:nvPr/>
        </p:nvSpPr>
        <p:spPr bwMode="auto">
          <a:xfrm>
            <a:off x="14868525" y="21944012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1200" dirty="0"/>
              <a:t>Elect to Perform PQD Testing</a:t>
            </a:r>
          </a:p>
        </p:txBody>
      </p:sp>
      <p:sp>
        <p:nvSpPr>
          <p:cNvPr id="13367" name="Line 140"/>
          <p:cNvSpPr>
            <a:spLocks noChangeShapeType="1"/>
          </p:cNvSpPr>
          <p:nvPr/>
        </p:nvSpPr>
        <p:spPr bwMode="auto">
          <a:xfrm flipH="1" flipV="1">
            <a:off x="15087599" y="21486811"/>
            <a:ext cx="8924925" cy="793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68" name="Line 141"/>
          <p:cNvSpPr>
            <a:spLocks noChangeShapeType="1"/>
          </p:cNvSpPr>
          <p:nvPr/>
        </p:nvSpPr>
        <p:spPr bwMode="auto">
          <a:xfrm>
            <a:off x="4572000" y="21488400"/>
            <a:ext cx="9601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9" name="Text Box 142"/>
          <p:cNvSpPr txBox="1">
            <a:spLocks noChangeArrowheads="1"/>
          </p:cNvSpPr>
          <p:nvPr/>
        </p:nvSpPr>
        <p:spPr bwMode="auto">
          <a:xfrm>
            <a:off x="15544800" y="22242463"/>
            <a:ext cx="2743200" cy="23368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PQD Tests</a:t>
            </a: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Perform PQD testing.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Develop analytical </a:t>
            </a:r>
            <a:r>
              <a:rPr lang="en-US" sz="1400" dirty="0" smtClean="0">
                <a:latin typeface="Times New Roman" pitchFamily="18" charset="0"/>
              </a:rPr>
              <a:t>limits.</a:t>
            </a: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Completion: </a:t>
            </a:r>
            <a:r>
              <a:rPr lang="en-US" sz="1400" dirty="0" smtClean="0">
                <a:latin typeface="Times New Roman" pitchFamily="18" charset="0"/>
              </a:rPr>
              <a:t>4Q2017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72" name="Line 146"/>
          <p:cNvSpPr>
            <a:spLocks noChangeShapeType="1"/>
          </p:cNvSpPr>
          <p:nvPr/>
        </p:nvSpPr>
        <p:spPr bwMode="auto">
          <a:xfrm>
            <a:off x="21945600" y="24460199"/>
            <a:ext cx="0" cy="5762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73" name="Line 147"/>
          <p:cNvSpPr>
            <a:spLocks noChangeShapeType="1"/>
          </p:cNvSpPr>
          <p:nvPr/>
        </p:nvSpPr>
        <p:spPr bwMode="auto">
          <a:xfrm>
            <a:off x="14557829" y="21980298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74" name="Line 148"/>
          <p:cNvSpPr>
            <a:spLocks noChangeShapeType="1"/>
          </p:cNvSpPr>
          <p:nvPr/>
        </p:nvSpPr>
        <p:spPr bwMode="auto">
          <a:xfrm>
            <a:off x="14620875" y="22872927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76" name="Text Box 150"/>
          <p:cNvSpPr txBox="1">
            <a:spLocks noChangeArrowheads="1"/>
          </p:cNvSpPr>
          <p:nvPr/>
        </p:nvSpPr>
        <p:spPr bwMode="auto">
          <a:xfrm>
            <a:off x="20574000" y="22218650"/>
            <a:ext cx="2743200" cy="223138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Breakaway Tests</a:t>
            </a: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Perform breakaway oxidation testing.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Develop analytical limits.</a:t>
            </a:r>
          </a:p>
          <a:p>
            <a:pPr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Completion: 4</a:t>
            </a:r>
            <a:r>
              <a:rPr lang="en-US" sz="1400" dirty="0" smtClean="0">
                <a:latin typeface="Times New Roman" pitchFamily="18" charset="0"/>
              </a:rPr>
              <a:t>Q2017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78" name="Text Box 152"/>
          <p:cNvSpPr txBox="1">
            <a:spLocks noChangeArrowheads="1"/>
          </p:cNvSpPr>
          <p:nvPr/>
        </p:nvSpPr>
        <p:spPr bwMode="auto">
          <a:xfrm>
            <a:off x="15544800" y="25043606"/>
            <a:ext cx="2743200" cy="395492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NRC Review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Review analytical limits.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4Q2018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82" name="Text Box 156"/>
          <p:cNvSpPr txBox="1">
            <a:spLocks noChangeArrowheads="1"/>
          </p:cNvSpPr>
          <p:nvPr/>
        </p:nvSpPr>
        <p:spPr bwMode="auto">
          <a:xfrm>
            <a:off x="20574000" y="25036463"/>
            <a:ext cx="2743200" cy="395492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NRC Review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Review analytical limits.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4Q2018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383" name="Line 157"/>
          <p:cNvSpPr>
            <a:spLocks noChangeShapeType="1"/>
          </p:cNvSpPr>
          <p:nvPr/>
        </p:nvSpPr>
        <p:spPr bwMode="auto">
          <a:xfrm>
            <a:off x="26060400" y="28883670"/>
            <a:ext cx="14514" cy="5608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88" name="Text Box 162"/>
          <p:cNvSpPr txBox="1">
            <a:spLocks noChangeArrowheads="1"/>
          </p:cNvSpPr>
          <p:nvPr/>
        </p:nvSpPr>
        <p:spPr bwMode="auto">
          <a:xfrm>
            <a:off x="20574000" y="30995937"/>
            <a:ext cx="2743200" cy="72707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Periodic        Breakaway Tests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13389" name="Text Box 163"/>
          <p:cNvSpPr txBox="1">
            <a:spLocks noChangeArrowheads="1"/>
          </p:cNvSpPr>
          <p:nvPr/>
        </p:nvSpPr>
        <p:spPr bwMode="auto">
          <a:xfrm>
            <a:off x="20574000" y="33832800"/>
            <a:ext cx="2743200" cy="72707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Periodic        Breakaway Tests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13391" name="Line 166"/>
          <p:cNvSpPr>
            <a:spLocks noChangeShapeType="1"/>
          </p:cNvSpPr>
          <p:nvPr/>
        </p:nvSpPr>
        <p:spPr bwMode="auto">
          <a:xfrm>
            <a:off x="16916400" y="18288000"/>
            <a:ext cx="47171" cy="228599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92" name="Line 168"/>
          <p:cNvSpPr>
            <a:spLocks noChangeShapeType="1"/>
          </p:cNvSpPr>
          <p:nvPr/>
        </p:nvSpPr>
        <p:spPr bwMode="auto">
          <a:xfrm>
            <a:off x="8677275" y="19926300"/>
            <a:ext cx="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93" name="Line 169"/>
          <p:cNvSpPr>
            <a:spLocks noChangeShapeType="1"/>
          </p:cNvSpPr>
          <p:nvPr/>
        </p:nvSpPr>
        <p:spPr bwMode="auto">
          <a:xfrm>
            <a:off x="29718000" y="24631355"/>
            <a:ext cx="0" cy="40510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97" name="Text Box 83"/>
          <p:cNvSpPr txBox="1">
            <a:spLocks noChangeArrowheads="1"/>
          </p:cNvSpPr>
          <p:nvPr/>
        </p:nvSpPr>
        <p:spPr bwMode="auto">
          <a:xfrm>
            <a:off x="3200400" y="15087600"/>
            <a:ext cx="2743200" cy="103105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Revise SRP              NUREG-0800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</a:p>
        </p:txBody>
      </p:sp>
      <p:sp>
        <p:nvSpPr>
          <p:cNvPr id="13400" name="Text Box 6"/>
          <p:cNvSpPr txBox="1">
            <a:spLocks noChangeArrowheads="1"/>
          </p:cNvSpPr>
          <p:nvPr/>
        </p:nvSpPr>
        <p:spPr bwMode="auto">
          <a:xfrm>
            <a:off x="7324725" y="5272504"/>
            <a:ext cx="2743200" cy="36163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10CFR50.46c  Proposed </a:t>
            </a:r>
            <a:r>
              <a:rPr lang="en-US" sz="2000" b="1" dirty="0" smtClean="0">
                <a:latin typeface="Times New Roman" pitchFamily="18" charset="0"/>
              </a:rPr>
              <a:t>Rule</a:t>
            </a:r>
            <a:endParaRPr lang="en-US" sz="2000" b="1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Issued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1Q2014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401" name="Line 85"/>
          <p:cNvSpPr>
            <a:spLocks noChangeShapeType="1"/>
          </p:cNvSpPr>
          <p:nvPr/>
        </p:nvSpPr>
        <p:spPr bwMode="auto">
          <a:xfrm>
            <a:off x="8686800" y="1806481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02" name="Text Box 78"/>
          <p:cNvSpPr txBox="1">
            <a:spLocks noChangeArrowheads="1"/>
          </p:cNvSpPr>
          <p:nvPr/>
        </p:nvSpPr>
        <p:spPr bwMode="auto">
          <a:xfrm>
            <a:off x="11430000" y="9346078"/>
            <a:ext cx="2743200" cy="1354217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Public Comment Period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120 day comment period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Ends: </a:t>
            </a:r>
            <a:r>
              <a:rPr lang="en-US" sz="1400" dirty="0" smtClean="0">
                <a:latin typeface="Times New Roman" pitchFamily="18" charset="0"/>
              </a:rPr>
              <a:t>2Q2014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403" name="Line 85"/>
          <p:cNvSpPr>
            <a:spLocks noChangeShapeType="1"/>
          </p:cNvSpPr>
          <p:nvPr/>
        </p:nvSpPr>
        <p:spPr bwMode="auto">
          <a:xfrm>
            <a:off x="12801600" y="10700294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04" name="Text Box 111"/>
          <p:cNvSpPr txBox="1">
            <a:spLocks noChangeArrowheads="1"/>
          </p:cNvSpPr>
          <p:nvPr/>
        </p:nvSpPr>
        <p:spPr bwMode="auto">
          <a:xfrm>
            <a:off x="11430000" y="17373600"/>
            <a:ext cx="2743200" cy="7232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RG Issued</a:t>
            </a: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Issued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1Q2016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406" name="Text Box 78"/>
          <p:cNvSpPr txBox="1">
            <a:spLocks noChangeArrowheads="1"/>
          </p:cNvSpPr>
          <p:nvPr/>
        </p:nvSpPr>
        <p:spPr bwMode="auto">
          <a:xfrm>
            <a:off x="15544800" y="9346077"/>
            <a:ext cx="2743200" cy="1354217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Public Comment Period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120 day comment period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Ends: </a:t>
            </a:r>
            <a:r>
              <a:rPr lang="en-US" sz="1400" dirty="0" smtClean="0">
                <a:latin typeface="Times New Roman" pitchFamily="18" charset="0"/>
              </a:rPr>
              <a:t>2Q2014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407" name="Text Box 88"/>
          <p:cNvSpPr txBox="1">
            <a:spLocks noChangeArrowheads="1"/>
          </p:cNvSpPr>
          <p:nvPr/>
        </p:nvSpPr>
        <p:spPr bwMode="auto">
          <a:xfrm>
            <a:off x="15535275" y="11201400"/>
            <a:ext cx="2743200" cy="36317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Prepare </a:t>
            </a:r>
            <a:r>
              <a:rPr lang="en-US" sz="2000" b="1" dirty="0" smtClean="0">
                <a:latin typeface="Times New Roman" pitchFamily="18" charset="0"/>
              </a:rPr>
              <a:t>RG</a:t>
            </a:r>
            <a:endParaRPr lang="en-US" sz="1400" dirty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2Q2015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408" name="Text Box 111"/>
          <p:cNvSpPr txBox="1">
            <a:spLocks noChangeArrowheads="1"/>
          </p:cNvSpPr>
          <p:nvPr/>
        </p:nvSpPr>
        <p:spPr bwMode="auto">
          <a:xfrm>
            <a:off x="15544800" y="17373600"/>
            <a:ext cx="2743200" cy="7232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RG Issued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Issued: </a:t>
            </a:r>
            <a:r>
              <a:rPr lang="en-US" sz="1400" dirty="0" smtClean="0">
                <a:latin typeface="Times New Roman" pitchFamily="18" charset="0"/>
              </a:rPr>
              <a:t>1Q2016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409" name="Line 85"/>
          <p:cNvSpPr>
            <a:spLocks noChangeShapeType="1"/>
          </p:cNvSpPr>
          <p:nvPr/>
        </p:nvSpPr>
        <p:spPr bwMode="auto">
          <a:xfrm>
            <a:off x="16916400" y="14833162"/>
            <a:ext cx="0" cy="25404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10" name="Line 85"/>
          <p:cNvSpPr>
            <a:spLocks noChangeShapeType="1"/>
          </p:cNvSpPr>
          <p:nvPr/>
        </p:nvSpPr>
        <p:spPr bwMode="auto">
          <a:xfrm>
            <a:off x="16906875" y="10700296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13" name="Line 166"/>
          <p:cNvSpPr>
            <a:spLocks noChangeShapeType="1"/>
          </p:cNvSpPr>
          <p:nvPr/>
        </p:nvSpPr>
        <p:spPr bwMode="auto">
          <a:xfrm>
            <a:off x="12787086" y="14859000"/>
            <a:ext cx="14514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14" name="Line 166"/>
          <p:cNvSpPr>
            <a:spLocks noChangeShapeType="1"/>
          </p:cNvSpPr>
          <p:nvPr/>
        </p:nvSpPr>
        <p:spPr bwMode="auto">
          <a:xfrm>
            <a:off x="12801600" y="18288000"/>
            <a:ext cx="16328" cy="228599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16" name="Line 153"/>
          <p:cNvSpPr>
            <a:spLocks noChangeShapeType="1"/>
          </p:cNvSpPr>
          <p:nvPr/>
        </p:nvSpPr>
        <p:spPr bwMode="auto">
          <a:xfrm>
            <a:off x="21945600" y="21486811"/>
            <a:ext cx="0" cy="75565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21" name="Text Box 163"/>
          <p:cNvSpPr txBox="1">
            <a:spLocks noChangeArrowheads="1"/>
          </p:cNvSpPr>
          <p:nvPr/>
        </p:nvSpPr>
        <p:spPr bwMode="auto">
          <a:xfrm>
            <a:off x="20574000" y="36576000"/>
            <a:ext cx="2743200" cy="72707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Periodic        Breakaway Tests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13422" name="Text Box 163"/>
          <p:cNvSpPr txBox="1">
            <a:spLocks noChangeArrowheads="1"/>
          </p:cNvSpPr>
          <p:nvPr/>
        </p:nvSpPr>
        <p:spPr bwMode="auto">
          <a:xfrm>
            <a:off x="20574000" y="39776400"/>
            <a:ext cx="2743200" cy="72707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Periodic        Breakaway Tests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13423" name="Text Box 163"/>
          <p:cNvSpPr txBox="1">
            <a:spLocks noChangeArrowheads="1"/>
          </p:cNvSpPr>
          <p:nvPr/>
        </p:nvSpPr>
        <p:spPr bwMode="auto">
          <a:xfrm>
            <a:off x="20574000" y="42519600"/>
            <a:ext cx="2743200" cy="72707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Periodic        Breakaway Tests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13424" name="Line 113"/>
          <p:cNvSpPr>
            <a:spLocks noChangeShapeType="1"/>
          </p:cNvSpPr>
          <p:nvPr/>
        </p:nvSpPr>
        <p:spPr bwMode="auto">
          <a:xfrm flipV="1">
            <a:off x="18288000" y="26974800"/>
            <a:ext cx="7274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5" name="Line 130"/>
          <p:cNvSpPr>
            <a:spLocks noChangeShapeType="1"/>
          </p:cNvSpPr>
          <p:nvPr/>
        </p:nvSpPr>
        <p:spPr bwMode="auto">
          <a:xfrm flipH="1" flipV="1">
            <a:off x="19879580" y="21484884"/>
            <a:ext cx="0" cy="548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26" name="Line 113"/>
          <p:cNvSpPr>
            <a:spLocks noChangeShapeType="1"/>
          </p:cNvSpPr>
          <p:nvPr/>
        </p:nvSpPr>
        <p:spPr bwMode="auto">
          <a:xfrm>
            <a:off x="19879580" y="26974800"/>
            <a:ext cx="6944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7" name="Line 130"/>
          <p:cNvSpPr>
            <a:spLocks noChangeShapeType="1"/>
          </p:cNvSpPr>
          <p:nvPr/>
        </p:nvSpPr>
        <p:spPr bwMode="auto">
          <a:xfrm flipH="1" flipV="1">
            <a:off x="19015484" y="21484884"/>
            <a:ext cx="0" cy="5480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4" name="Line 18"/>
          <p:cNvSpPr>
            <a:spLocks noChangeShapeType="1"/>
          </p:cNvSpPr>
          <p:nvPr/>
        </p:nvSpPr>
        <p:spPr bwMode="auto">
          <a:xfrm flipH="1">
            <a:off x="10067925" y="13052611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" name="Line 63"/>
          <p:cNvSpPr>
            <a:spLocks noChangeShapeType="1"/>
          </p:cNvSpPr>
          <p:nvPr/>
        </p:nvSpPr>
        <p:spPr bwMode="auto">
          <a:xfrm>
            <a:off x="14352360" y="13052611"/>
            <a:ext cx="1032329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63"/>
          <p:cNvSpPr>
            <a:spLocks noChangeShapeType="1"/>
          </p:cNvSpPr>
          <p:nvPr/>
        </p:nvSpPr>
        <p:spPr bwMode="auto">
          <a:xfrm flipV="1">
            <a:off x="18516600" y="13052612"/>
            <a:ext cx="3429000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Line 84"/>
          <p:cNvSpPr>
            <a:spLocks noChangeShapeType="1"/>
          </p:cNvSpPr>
          <p:nvPr/>
        </p:nvSpPr>
        <p:spPr bwMode="auto">
          <a:xfrm>
            <a:off x="6858000" y="157679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/>
          <p:cNvCxnSpPr>
            <a:stCxn id="13326" idx="3"/>
          </p:cNvCxnSpPr>
          <p:nvPr/>
        </p:nvCxnSpPr>
        <p:spPr bwMode="auto">
          <a:xfrm flipV="1">
            <a:off x="5943600" y="2912555"/>
            <a:ext cx="914400" cy="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>
            <a:endCxn id="98" idx="0"/>
          </p:cNvCxnSpPr>
          <p:nvPr/>
        </p:nvCxnSpPr>
        <p:spPr bwMode="auto">
          <a:xfrm flipV="1">
            <a:off x="6858000" y="1576790"/>
            <a:ext cx="0" cy="1326655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 Box 6"/>
          <p:cNvSpPr txBox="1">
            <a:spLocks noChangeArrowheads="1"/>
          </p:cNvSpPr>
          <p:nvPr/>
        </p:nvSpPr>
        <p:spPr bwMode="auto">
          <a:xfrm>
            <a:off x="7315200" y="2784664"/>
            <a:ext cx="2743200" cy="2015936"/>
          </a:xfrm>
          <a:prstGeom prst="rect">
            <a:avLst/>
          </a:prstGeom>
          <a:solidFill>
            <a:srgbClr val="ECC7B2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SRM-SECY-12-0034</a:t>
            </a:r>
            <a:endParaRPr lang="en-US" sz="1400" dirty="0" smtClean="0">
              <a:latin typeface="Times New Roman" pitchFamily="18" charset="0"/>
            </a:endParaRPr>
          </a:p>
          <a:p>
            <a:pPr marL="171450" indent="-17145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>
                <a:latin typeface="Times New Roman" pitchFamily="18" charset="0"/>
              </a:rPr>
              <a:t>Add alternative for risk-informed approach to debris (GSI-191).</a:t>
            </a:r>
          </a:p>
          <a:p>
            <a:pPr marL="171450" indent="-17145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>
                <a:latin typeface="Times New Roman" pitchFamily="18" charset="0"/>
              </a:rPr>
              <a:t>Complete research on fuel fragmentation and dispersal and identify impacts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Issued: </a:t>
            </a:r>
            <a:r>
              <a:rPr lang="en-US" sz="1400" dirty="0" smtClean="0">
                <a:latin typeface="Times New Roman" pitchFamily="18" charset="0"/>
              </a:rPr>
              <a:t>1Q2013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06" name="Line 105"/>
          <p:cNvSpPr>
            <a:spLocks noChangeShapeType="1"/>
          </p:cNvSpPr>
          <p:nvPr/>
        </p:nvSpPr>
        <p:spPr bwMode="auto">
          <a:xfrm>
            <a:off x="8696325" y="4800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Text Box 78"/>
          <p:cNvSpPr txBox="1">
            <a:spLocks noChangeArrowheads="1"/>
          </p:cNvSpPr>
          <p:nvPr/>
        </p:nvSpPr>
        <p:spPr bwMode="auto">
          <a:xfrm>
            <a:off x="24688800" y="6241002"/>
            <a:ext cx="2743200" cy="1031051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STP Pilot Risk-Informed GSI-191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Submitted: 3Q2013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24688800" y="7765307"/>
            <a:ext cx="2743200" cy="460126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Review STP Pilot</a:t>
            </a:r>
            <a:endParaRPr lang="en-US" sz="2000" b="1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Issued</a:t>
            </a:r>
            <a:r>
              <a:rPr lang="en-US" sz="1400" dirty="0">
                <a:latin typeface="Times New Roman" pitchFamily="18" charset="0"/>
              </a:rPr>
              <a:t>: 4</a:t>
            </a:r>
            <a:r>
              <a:rPr lang="en-US" sz="1400" dirty="0" smtClean="0">
                <a:latin typeface="Times New Roman" pitchFamily="18" charset="0"/>
              </a:rPr>
              <a:t>Q2014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09" name="Line 105"/>
          <p:cNvSpPr>
            <a:spLocks noChangeShapeType="1"/>
          </p:cNvSpPr>
          <p:nvPr/>
        </p:nvSpPr>
        <p:spPr bwMode="auto">
          <a:xfrm>
            <a:off x="26060400" y="726882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Text Box 83"/>
          <p:cNvSpPr txBox="1">
            <a:spLocks noChangeArrowheads="1"/>
          </p:cNvSpPr>
          <p:nvPr/>
        </p:nvSpPr>
        <p:spPr bwMode="auto">
          <a:xfrm>
            <a:off x="3181350" y="16459200"/>
            <a:ext cx="2743200" cy="104644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Revise </a:t>
            </a:r>
            <a:r>
              <a:rPr lang="en-US" sz="2000" b="1" dirty="0" smtClean="0">
                <a:latin typeface="Times New Roman" pitchFamily="18" charset="0"/>
              </a:rPr>
              <a:t>RG 1.157</a:t>
            </a: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Completed: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11" name="Text Box 83"/>
          <p:cNvSpPr txBox="1">
            <a:spLocks noChangeArrowheads="1"/>
          </p:cNvSpPr>
          <p:nvPr/>
        </p:nvSpPr>
        <p:spPr bwMode="auto">
          <a:xfrm>
            <a:off x="24703314" y="17987804"/>
            <a:ext cx="2743200" cy="135421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RG Risk-Informed Alternative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Completed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2Q2016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12" name="Text Box 83"/>
          <p:cNvSpPr txBox="1">
            <a:spLocks noChangeArrowheads="1"/>
          </p:cNvSpPr>
          <p:nvPr/>
        </p:nvSpPr>
        <p:spPr bwMode="auto">
          <a:xfrm>
            <a:off x="24688800" y="12861330"/>
            <a:ext cx="2743200" cy="103105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Draft RG Risk-Informed Alternative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Completed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1Q2015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13" name="Line 85"/>
          <p:cNvSpPr>
            <a:spLocks noChangeShapeType="1"/>
          </p:cNvSpPr>
          <p:nvPr/>
        </p:nvSpPr>
        <p:spPr bwMode="auto">
          <a:xfrm>
            <a:off x="26060400" y="1236656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17" name="Straight Connector 116"/>
          <p:cNvCxnSpPr/>
          <p:nvPr/>
        </p:nvCxnSpPr>
        <p:spPr bwMode="auto">
          <a:xfrm flipV="1">
            <a:off x="5962650" y="15599854"/>
            <a:ext cx="671512" cy="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 flipV="1">
            <a:off x="5962650" y="16982420"/>
            <a:ext cx="671512" cy="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/>
          <p:cNvCxnSpPr/>
          <p:nvPr/>
        </p:nvCxnSpPr>
        <p:spPr bwMode="auto">
          <a:xfrm flipV="1">
            <a:off x="6634162" y="20573998"/>
            <a:ext cx="10329409" cy="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Line 85"/>
          <p:cNvSpPr>
            <a:spLocks noChangeShapeType="1"/>
          </p:cNvSpPr>
          <p:nvPr/>
        </p:nvSpPr>
        <p:spPr bwMode="auto">
          <a:xfrm flipH="1">
            <a:off x="6615112" y="15603124"/>
            <a:ext cx="19050" cy="4970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6" name="Line 63"/>
          <p:cNvSpPr>
            <a:spLocks noChangeShapeType="1"/>
          </p:cNvSpPr>
          <p:nvPr/>
        </p:nvSpPr>
        <p:spPr bwMode="auto">
          <a:xfrm flipH="1" flipV="1">
            <a:off x="21945600" y="12495061"/>
            <a:ext cx="0" cy="5575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" name="Line 85"/>
          <p:cNvSpPr>
            <a:spLocks noChangeShapeType="1"/>
          </p:cNvSpPr>
          <p:nvPr/>
        </p:nvSpPr>
        <p:spPr bwMode="auto">
          <a:xfrm>
            <a:off x="14630400" y="2057399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8" name="Line 153"/>
          <p:cNvSpPr>
            <a:spLocks noChangeShapeType="1"/>
          </p:cNvSpPr>
          <p:nvPr/>
        </p:nvSpPr>
        <p:spPr bwMode="auto">
          <a:xfrm>
            <a:off x="16906875" y="2457926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" name="Line 169"/>
          <p:cNvSpPr>
            <a:spLocks noChangeShapeType="1"/>
          </p:cNvSpPr>
          <p:nvPr/>
        </p:nvSpPr>
        <p:spPr bwMode="auto">
          <a:xfrm>
            <a:off x="26060400" y="24586406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" name="Line 157"/>
          <p:cNvSpPr>
            <a:spLocks noChangeShapeType="1"/>
          </p:cNvSpPr>
          <p:nvPr/>
        </p:nvSpPr>
        <p:spPr bwMode="auto">
          <a:xfrm>
            <a:off x="29718000" y="28883670"/>
            <a:ext cx="0" cy="5608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" name="Line 113"/>
          <p:cNvSpPr>
            <a:spLocks noChangeShapeType="1"/>
          </p:cNvSpPr>
          <p:nvPr/>
        </p:nvSpPr>
        <p:spPr bwMode="auto">
          <a:xfrm flipH="1" flipV="1">
            <a:off x="24003000" y="21494750"/>
            <a:ext cx="9524" cy="794978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" name="Line 126"/>
          <p:cNvSpPr>
            <a:spLocks noChangeShapeType="1"/>
          </p:cNvSpPr>
          <p:nvPr/>
        </p:nvSpPr>
        <p:spPr bwMode="auto">
          <a:xfrm>
            <a:off x="8696325" y="38651402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" name="Line 127"/>
          <p:cNvSpPr>
            <a:spLocks noChangeShapeType="1"/>
          </p:cNvSpPr>
          <p:nvPr/>
        </p:nvSpPr>
        <p:spPr bwMode="auto">
          <a:xfrm flipH="1">
            <a:off x="12765313" y="21527869"/>
            <a:ext cx="21771" cy="1303200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" name="Text Box 78"/>
          <p:cNvSpPr txBox="1">
            <a:spLocks noChangeArrowheads="1"/>
          </p:cNvSpPr>
          <p:nvPr/>
        </p:nvSpPr>
        <p:spPr bwMode="auto">
          <a:xfrm>
            <a:off x="24688800" y="14349581"/>
            <a:ext cx="2743200" cy="1354217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Public Comment Period</a:t>
            </a:r>
          </a:p>
          <a:p>
            <a:pPr marL="177800" indent="-177800" defTabSz="4389438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Times New Roman" pitchFamily="18" charset="0"/>
              </a:rPr>
              <a:t>120 day comment period</a:t>
            </a:r>
            <a:r>
              <a:rPr lang="en-US" sz="1400" dirty="0" smtClean="0">
                <a:latin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Ends: </a:t>
            </a:r>
            <a:r>
              <a:rPr lang="en-US" sz="1400" dirty="0" smtClean="0">
                <a:latin typeface="Times New Roman" pitchFamily="18" charset="0"/>
              </a:rPr>
              <a:t>2Q2015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35" name="Line 85"/>
          <p:cNvSpPr>
            <a:spLocks noChangeShapeType="1"/>
          </p:cNvSpPr>
          <p:nvPr/>
        </p:nvSpPr>
        <p:spPr bwMode="auto">
          <a:xfrm>
            <a:off x="26074914" y="13892381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6" name="Line 63"/>
          <p:cNvSpPr>
            <a:spLocks noChangeShapeType="1"/>
          </p:cNvSpPr>
          <p:nvPr/>
        </p:nvSpPr>
        <p:spPr bwMode="auto">
          <a:xfrm flipV="1">
            <a:off x="18516600" y="13448656"/>
            <a:ext cx="6172200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7" name="Line 63"/>
          <p:cNvSpPr>
            <a:spLocks noChangeShapeType="1"/>
          </p:cNvSpPr>
          <p:nvPr/>
        </p:nvSpPr>
        <p:spPr bwMode="auto">
          <a:xfrm>
            <a:off x="14398171" y="13448657"/>
            <a:ext cx="1032329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8" name="Line 18"/>
          <p:cNvSpPr>
            <a:spLocks noChangeShapeType="1"/>
          </p:cNvSpPr>
          <p:nvPr/>
        </p:nvSpPr>
        <p:spPr bwMode="auto">
          <a:xfrm flipH="1">
            <a:off x="10067925" y="1344865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9" name="Text Box 88"/>
          <p:cNvSpPr txBox="1">
            <a:spLocks noChangeArrowheads="1"/>
          </p:cNvSpPr>
          <p:nvPr/>
        </p:nvSpPr>
        <p:spPr bwMode="auto">
          <a:xfrm>
            <a:off x="24688119" y="16160998"/>
            <a:ext cx="2743200" cy="1369606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Prepare </a:t>
            </a:r>
            <a:r>
              <a:rPr lang="en-US" sz="2000" b="1" dirty="0" smtClean="0">
                <a:latin typeface="Times New Roman" pitchFamily="18" charset="0"/>
              </a:rPr>
              <a:t>RG</a:t>
            </a: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>
                <a:latin typeface="Times New Roman" pitchFamily="18" charset="0"/>
              </a:rPr>
              <a:t>Completed: </a:t>
            </a:r>
            <a:r>
              <a:rPr lang="en-US" sz="1400" dirty="0" smtClean="0">
                <a:latin typeface="Times New Roman" pitchFamily="18" charset="0"/>
              </a:rPr>
              <a:t>1Q2016</a:t>
            </a:r>
            <a:endParaRPr lang="en-US" sz="1400" dirty="0">
              <a:latin typeface="Times New Roman" pitchFamily="18" charset="0"/>
            </a:endParaRPr>
          </a:p>
        </p:txBody>
      </p:sp>
      <p:sp>
        <p:nvSpPr>
          <p:cNvPr id="140" name="Line 85"/>
          <p:cNvSpPr>
            <a:spLocks noChangeShapeType="1"/>
          </p:cNvSpPr>
          <p:nvPr/>
        </p:nvSpPr>
        <p:spPr bwMode="auto">
          <a:xfrm>
            <a:off x="26074914" y="15703798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" name="Line 85"/>
          <p:cNvSpPr>
            <a:spLocks noChangeShapeType="1"/>
          </p:cNvSpPr>
          <p:nvPr/>
        </p:nvSpPr>
        <p:spPr bwMode="auto">
          <a:xfrm>
            <a:off x="26074914" y="17530604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2" name="Line 140"/>
          <p:cNvSpPr>
            <a:spLocks noChangeShapeType="1"/>
          </p:cNvSpPr>
          <p:nvPr/>
        </p:nvSpPr>
        <p:spPr bwMode="auto">
          <a:xfrm flipH="1" flipV="1">
            <a:off x="16963570" y="18685775"/>
            <a:ext cx="773974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Text Box 6"/>
          <p:cNvSpPr txBox="1">
            <a:spLocks noChangeArrowheads="1"/>
          </p:cNvSpPr>
          <p:nvPr/>
        </p:nvSpPr>
        <p:spPr bwMode="auto">
          <a:xfrm>
            <a:off x="20574000" y="9664777"/>
            <a:ext cx="2743200" cy="287771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 algn="ctr" defTabSz="4389438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</a:rPr>
              <a:t>Regulatory Basis</a:t>
            </a:r>
            <a:endParaRPr lang="en-US" sz="2000" b="1" dirty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 smtClean="0">
                <a:latin typeface="Times New Roman" pitchFamily="18" charset="0"/>
              </a:rPr>
              <a:t>Develop regulatory basis for addressing fuel fragmentation and dispersal.</a:t>
            </a:r>
          </a:p>
          <a:p>
            <a:pPr marL="177800" indent="-177800" defTabSz="43894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dirty="0" smtClean="0">
                <a:latin typeface="Times New Roman" pitchFamily="18" charset="0"/>
              </a:rPr>
              <a:t>Identify scope of new regulatory requirements and impacts to 50.46c.</a:t>
            </a:r>
          </a:p>
          <a:p>
            <a:pPr marL="177800" indent="-177800" algn="ctr" defTabSz="4389438">
              <a:spcBef>
                <a:spcPct val="50000"/>
              </a:spcBef>
            </a:pPr>
            <a:endParaRPr lang="en-US" sz="1400" dirty="0" smtClean="0">
              <a:latin typeface="Times New Roman" pitchFamily="18" charset="0"/>
            </a:endParaRPr>
          </a:p>
          <a:p>
            <a:pPr marL="177800" indent="-177800" algn="ctr" defTabSz="4389438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</a:rPr>
              <a:t>Issued</a:t>
            </a:r>
            <a:r>
              <a:rPr lang="en-US" sz="1400" dirty="0">
                <a:latin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</a:rPr>
              <a:t>4Q2014</a:t>
            </a:r>
            <a:endParaRPr lang="en-US" sz="1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509</Words>
  <Application>Microsoft Office PowerPoint</Application>
  <PresentationFormat>Custom</PresentationFormat>
  <Paragraphs>478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USNRC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KEB1</cp:lastModifiedBy>
  <cp:revision>88</cp:revision>
  <cp:lastPrinted>2014-03-25T20:25:36Z</cp:lastPrinted>
  <dcterms:created xsi:type="dcterms:W3CDTF">2010-05-16T19:45:59Z</dcterms:created>
  <dcterms:modified xsi:type="dcterms:W3CDTF">2014-03-25T20:26:03Z</dcterms:modified>
</cp:coreProperties>
</file>