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41" r:id="rId3"/>
    <p:sldId id="328" r:id="rId4"/>
    <p:sldId id="346" r:id="rId5"/>
    <p:sldId id="343" r:id="rId6"/>
    <p:sldId id="348" r:id="rId7"/>
    <p:sldId id="344" r:id="rId8"/>
    <p:sldId id="347" r:id="rId9"/>
    <p:sldId id="34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racye Turner" initials="TT2"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04" autoAdjust="0"/>
    <p:restoredTop sz="95827" autoAdjust="0"/>
  </p:normalViewPr>
  <p:slideViewPr>
    <p:cSldViewPr>
      <p:cViewPr>
        <p:scale>
          <a:sx n="90" d="100"/>
          <a:sy n="90" d="100"/>
        </p:scale>
        <p:origin x="-570" y="702"/>
      </p:cViewPr>
      <p:guideLst>
        <p:guide orient="horz" pos="2160"/>
        <p:guide pos="2880"/>
      </p:guideLst>
    </p:cSldViewPr>
  </p:slideViewPr>
  <p:outlineViewPr>
    <p:cViewPr>
      <p:scale>
        <a:sx n="33" d="100"/>
        <a:sy n="33" d="100"/>
      </p:scale>
      <p:origin x="42" y="9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166FA85-1AE2-4C80-90C4-C173582C9B83}" type="datetimeFigureOut">
              <a:rPr lang="en-US" smtClean="0"/>
              <a:t>4/18/2014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74BA733-BFB6-4A34-8107-277EDE186B86}" type="slidenum">
              <a:rPr lang="en-US" smtClean="0"/>
              <a:t>‹#›</a:t>
            </a:fld>
            <a:endParaRPr lang="en-US" dirty="0"/>
          </a:p>
        </p:txBody>
      </p:sp>
    </p:spTree>
    <p:extLst>
      <p:ext uri="{BB962C8B-B14F-4D97-AF65-F5344CB8AC3E}">
        <p14:creationId xmlns:p14="http://schemas.microsoft.com/office/powerpoint/2010/main" val="381021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4BA733-BFB6-4A34-8107-277EDE186B86}" type="slidenum">
              <a:rPr lang="en-US" smtClean="0"/>
              <a:t>1</a:t>
            </a:fld>
            <a:endParaRPr lang="en-US" dirty="0"/>
          </a:p>
        </p:txBody>
      </p:sp>
    </p:spTree>
    <p:extLst>
      <p:ext uri="{BB962C8B-B14F-4D97-AF65-F5344CB8AC3E}">
        <p14:creationId xmlns:p14="http://schemas.microsoft.com/office/powerpoint/2010/main" val="1109286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2</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3</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4</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5</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6</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7</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8</a:t>
            </a:fld>
            <a:endParaRPr lang="en-US" dirty="0"/>
          </a:p>
        </p:txBody>
      </p:sp>
    </p:spTree>
    <p:extLst>
      <p:ext uri="{BB962C8B-B14F-4D97-AF65-F5344CB8AC3E}">
        <p14:creationId xmlns:p14="http://schemas.microsoft.com/office/powerpoint/2010/main" val="3426893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74BA733-BFB6-4A34-8107-277EDE186B86}" type="slidenum">
              <a:rPr lang="en-US" smtClean="0"/>
              <a:t>9</a:t>
            </a:fld>
            <a:endParaRPr lang="en-US" dirty="0"/>
          </a:p>
        </p:txBody>
      </p:sp>
    </p:spTree>
    <p:extLst>
      <p:ext uri="{BB962C8B-B14F-4D97-AF65-F5344CB8AC3E}">
        <p14:creationId xmlns:p14="http://schemas.microsoft.com/office/powerpoint/2010/main" val="342689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chemeClr val="bg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rgbClr val="26262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lvl1pPr>
              <a:spcAft>
                <a:spcPts val="1200"/>
              </a:spcAft>
              <a:defRPr sz="2600">
                <a:solidFill>
                  <a:schemeClr val="bg1"/>
                </a:solidFill>
              </a:defRPr>
            </a:lvl1pPr>
            <a:lvl2pPr>
              <a:spcAft>
                <a:spcPts val="1200"/>
              </a:spcAft>
              <a:defRPr sz="2200">
                <a:solidFill>
                  <a:schemeClr val="bg1"/>
                </a:solidFill>
              </a:defRPr>
            </a:lvl2pPr>
            <a:lvl3pPr>
              <a:spcAft>
                <a:spcPts val="600"/>
              </a:spcAft>
              <a:defRPr sz="2000">
                <a:solidFill>
                  <a:schemeClr val="bg1"/>
                </a:solidFill>
              </a:defRPr>
            </a:lvl3pPr>
            <a:lvl4pPr>
              <a:spcAft>
                <a:spcPts val="600"/>
              </a:spcAft>
              <a:defRPr sz="2000">
                <a:solidFill>
                  <a:schemeClr val="bg1"/>
                </a:solidFill>
              </a:defRPr>
            </a:lvl4pPr>
            <a:lvl5pPr>
              <a:spcAft>
                <a:spcPts val="600"/>
              </a:spcAft>
              <a:defRPr sz="20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023DF-AF83-439E-BE89-FF97346C3E5B}" type="datetimeFigureOut">
              <a:rPr lang="en-US" smtClean="0"/>
              <a:pPr/>
              <a:t>4/18/2014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275888-B13A-41EC-8AC1-61A2D4AC4E1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023DF-AF83-439E-BE89-FF97346C3E5B}" type="datetimeFigureOut">
              <a:rPr lang="en-US" smtClean="0"/>
              <a:pPr/>
              <a:t>4/18/2014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75888-B13A-41EC-8AC1-61A2D4AC4E10}" type="slidenum">
              <a:rPr lang="en-US" smtClean="0"/>
              <a:pPr/>
              <a:t>‹#›</a:t>
            </a:fld>
            <a:endParaRPr lang="en-US" dirty="0"/>
          </a:p>
        </p:txBody>
      </p:sp>
      <p:pic>
        <p:nvPicPr>
          <p:cNvPr id="8" name="Picture 7" descr="socialmedia_inside.jpg"/>
          <p:cNvPicPr>
            <a:picLocks noChangeAspect="1"/>
          </p:cNvPicPr>
          <p:nvPr userDrawn="1"/>
        </p:nvPicPr>
        <p:blipFill>
          <a:blip r:embed="rId13"/>
          <a:srcRect r="8502"/>
          <a:stretch>
            <a:fillRect/>
          </a:stretch>
        </p:blipFill>
        <p:spPr>
          <a:xfrm>
            <a:off x="0" y="0"/>
            <a:ext cx="9144000" cy="6714470"/>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ocialmedia_cover.jpg"/>
          <p:cNvPicPr>
            <a:picLocks noChangeAspect="1"/>
          </p:cNvPicPr>
          <p:nvPr/>
        </p:nvPicPr>
        <p:blipFill>
          <a:blip r:embed="rId3"/>
          <a:srcRect r="463"/>
          <a:stretch>
            <a:fillRect/>
          </a:stretch>
        </p:blipFill>
        <p:spPr>
          <a:xfrm>
            <a:off x="0" y="0"/>
            <a:ext cx="9144000" cy="6172200"/>
          </a:xfrm>
          <a:prstGeom prst="rect">
            <a:avLst/>
          </a:prstGeom>
        </p:spPr>
      </p:pic>
      <p:sp>
        <p:nvSpPr>
          <p:cNvPr id="2" name="Title 1"/>
          <p:cNvSpPr>
            <a:spLocks noGrp="1"/>
          </p:cNvSpPr>
          <p:nvPr>
            <p:ph type="ctrTitle"/>
          </p:nvPr>
        </p:nvSpPr>
        <p:spPr>
          <a:xfrm>
            <a:off x="152400" y="1371600"/>
            <a:ext cx="8839200" cy="2156936"/>
          </a:xfrm>
        </p:spPr>
        <p:txBody>
          <a:bodyPr>
            <a:normAutofit fontScale="90000"/>
          </a:bodyPr>
          <a:lstStyle/>
          <a:p>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dirty="0" smtClean="0">
                <a:solidFill>
                  <a:schemeClr val="tx1"/>
                </a:solidFill>
                <a:cs typeface="Levenim MT" pitchFamily="2" charset="-79"/>
              </a:rPr>
              <a:t>Summer Meals Participant Characteristics Study</a:t>
            </a: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4900" dirty="0" smtClean="0">
                <a:solidFill>
                  <a:schemeClr val="tx1"/>
                </a:solidFill>
                <a:cs typeface="Levenim MT" pitchFamily="2" charset="-79"/>
              </a:rPr>
              <a:t>Sponsor Webcast</a:t>
            </a:r>
            <a:br>
              <a:rPr lang="en-US" sz="4900" dirty="0" smtClean="0">
                <a:solidFill>
                  <a:schemeClr val="tx1"/>
                </a:solidFill>
                <a:cs typeface="Levenim MT" pitchFamily="2" charset="-79"/>
              </a:rPr>
            </a:br>
            <a:r>
              <a:rPr lang="en-US" dirty="0" smtClean="0">
                <a:solidFill>
                  <a:schemeClr val="tx1"/>
                </a:solidFill>
                <a:cs typeface="Levenim MT" pitchFamily="2" charset="-79"/>
              </a:rPr>
              <a:t>&lt;date&gt; </a:t>
            </a:r>
            <a:r>
              <a:rPr lang="en-US" sz="4900" dirty="0" smtClean="0">
                <a:solidFill>
                  <a:schemeClr val="tx1"/>
                </a:solidFill>
                <a:cs typeface="Levenim MT" pitchFamily="2" charset="-79"/>
              </a:rPr>
              <a:t/>
            </a:r>
            <a:br>
              <a:rPr lang="en-US" sz="4900" dirty="0" smtClean="0">
                <a:solidFill>
                  <a:schemeClr val="tx1"/>
                </a:solidFill>
                <a:cs typeface="Levenim MT" pitchFamily="2" charset="-79"/>
              </a:rPr>
            </a:br>
            <a:r>
              <a:rPr lang="en-US" sz="1667" b="0" dirty="0" smtClean="0">
                <a:solidFill>
                  <a:schemeClr val="tx1"/>
                </a:solidFill>
                <a:cs typeface="Levenim MT" pitchFamily="2" charset="-79"/>
              </a:rPr>
              <a:t/>
            </a:r>
            <a:br>
              <a:rPr lang="en-US" sz="1667" b="0" dirty="0" smtClean="0">
                <a:solidFill>
                  <a:schemeClr val="tx1"/>
                </a:solidFill>
                <a:cs typeface="Levenim MT" pitchFamily="2" charset="-79"/>
              </a:rPr>
            </a:br>
            <a:r>
              <a:rPr lang="en-US" sz="2200" b="0" dirty="0" smtClean="0">
                <a:solidFill>
                  <a:schemeClr val="tx1"/>
                </a:solidFill>
              </a:rPr>
              <a:t/>
            </a:r>
            <a:br>
              <a:rPr lang="en-US" sz="2200" b="0" dirty="0" smtClean="0">
                <a:solidFill>
                  <a:schemeClr val="tx1"/>
                </a:solidFill>
              </a:rPr>
            </a:br>
            <a:endParaRPr lang="en-US" sz="2200" b="0" dirty="0">
              <a:solidFill>
                <a:schemeClr val="tx1"/>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343400"/>
            <a:ext cx="3657600" cy="1164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600200" y="3544"/>
            <a:ext cx="6096000" cy="1754326"/>
          </a:xfrm>
          <a:prstGeom prst="rect">
            <a:avLst/>
          </a:prstGeom>
          <a:noFill/>
        </p:spPr>
        <p:txBody>
          <a:bodyPr wrap="square" rtlCol="0">
            <a:spAutoFit/>
          </a:bodyPr>
          <a:lstStyle/>
          <a:p>
            <a:r>
              <a:rPr lang="en-US" sz="800" dirty="0" smtClean="0">
                <a:solidFill>
                  <a:schemeClr val="tx1">
                    <a:lumMod val="85000"/>
                  </a:schemeClr>
                </a:solidFill>
                <a:latin typeface="Arial Narrow" pitchFamily="34" charset="0"/>
              </a:rPr>
              <a:t>				OMB Control No.:0584-NEW</a:t>
            </a:r>
          </a:p>
          <a:p>
            <a:r>
              <a:rPr lang="en-US" sz="800" dirty="0" smtClean="0">
                <a:solidFill>
                  <a:schemeClr val="tx1">
                    <a:lumMod val="85000"/>
                  </a:schemeClr>
                </a:solidFill>
                <a:latin typeface="Arial Narrow" pitchFamily="34" charset="0"/>
              </a:rPr>
              <a:t>				Expiration Date: xx/xx/</a:t>
            </a:r>
            <a:r>
              <a:rPr lang="en-US" sz="800" dirty="0" err="1" smtClean="0">
                <a:solidFill>
                  <a:schemeClr val="tx1">
                    <a:lumMod val="85000"/>
                  </a:schemeClr>
                </a:solidFill>
                <a:latin typeface="Arial Narrow" pitchFamily="34" charset="0"/>
              </a:rPr>
              <a:t>xxxx</a:t>
            </a:r>
            <a:endParaRPr lang="en-US" sz="800" dirty="0" smtClean="0">
              <a:solidFill>
                <a:schemeClr val="tx1">
                  <a:lumMod val="85000"/>
                </a:schemeClr>
              </a:solidFill>
              <a:latin typeface="Arial Narrow" pitchFamily="34" charset="0"/>
            </a:endParaRPr>
          </a:p>
          <a:p>
            <a:r>
              <a:rPr lang="en-US" sz="800" dirty="0" smtClean="0">
                <a:solidFill>
                  <a:schemeClr val="tx1">
                    <a:lumMod val="85000"/>
                  </a:schemeClr>
                </a:solidFill>
                <a:latin typeface="Arial Narrow" pitchFamily="34" charset="0"/>
              </a:rPr>
              <a:t> </a:t>
            </a:r>
          </a:p>
          <a:p>
            <a:r>
              <a:rPr lang="en-US" sz="800" dirty="0" smtClean="0">
                <a:solidFill>
                  <a:schemeClr val="tx1">
                    <a:lumMod val="85000"/>
                  </a:schemeClr>
                </a:solidFill>
                <a:latin typeface="Arial Narrow" pitchFamily="34" charset="0"/>
              </a:rPr>
              <a:t>Public reporting burden for this collection of information is estimated to average 30 minutes per response, including the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U.S. Department of Agriculture, Food and Nutrition Services, Office of Policy Support, 3101 Park Center Drive, Room 1014, Alexandria, VA 22302 ATTN: PRA (0584-xxxx*).  Do not return the completed form to this address.</a:t>
            </a:r>
          </a:p>
          <a:p>
            <a:endParaRPr lang="en-US" sz="800" dirty="0">
              <a:solidFill>
                <a:schemeClr val="tx1">
                  <a:lumMod val="85000"/>
                </a:schemeClr>
              </a:solidFill>
              <a:latin typeface="Arial Narrow" pitchFamily="34" charset="0"/>
            </a:endParaRPr>
          </a:p>
          <a:p>
            <a:pPr algn="ctr"/>
            <a:r>
              <a:rPr lang="en-US" sz="1000" b="1" dirty="0" smtClean="0">
                <a:solidFill>
                  <a:schemeClr val="tx1">
                    <a:lumMod val="85000"/>
                  </a:schemeClr>
                </a:solidFill>
                <a:latin typeface="Arial Narrow" pitchFamily="34" charset="0"/>
              </a:rPr>
              <a:t>Appendix F6 Sponsor Webinar</a:t>
            </a:r>
          </a:p>
          <a:p>
            <a:endParaRPr lang="en-US" dirty="0">
              <a:solidFill>
                <a:schemeClr val="tx1">
                  <a:lumMod val="85000"/>
                </a:schemeClr>
              </a:solidFill>
            </a:endParaRPr>
          </a:p>
        </p:txBody>
      </p:sp>
      <p:sp>
        <p:nvSpPr>
          <p:cNvPr id="9" name="TextBox 8"/>
          <p:cNvSpPr txBox="1"/>
          <p:nvPr/>
        </p:nvSpPr>
        <p:spPr>
          <a:xfrm>
            <a:off x="7924800" y="6313943"/>
            <a:ext cx="342900" cy="369332"/>
          </a:xfrm>
          <a:prstGeom prst="rect">
            <a:avLst/>
          </a:prstGeom>
          <a:noFill/>
        </p:spPr>
        <p:txBody>
          <a:bodyPr wrap="square" rtlCol="0">
            <a:spAutoFit/>
          </a:bodyPr>
          <a:lstStyle/>
          <a:p>
            <a:r>
              <a:rPr lang="en-US" dirty="0" smtClean="0">
                <a:solidFill>
                  <a:schemeClr val="bg1"/>
                </a:solidFill>
              </a:rPr>
              <a:t>1</a:t>
            </a:r>
            <a:endParaRPr lang="en-US"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447800"/>
          </a:xfrm>
        </p:spPr>
        <p:txBody>
          <a:bodyPr>
            <a:normAutofit/>
          </a:bodyPr>
          <a:lstStyle/>
          <a:p>
            <a:pPr lvl="0">
              <a:defRPr/>
            </a:pPr>
            <a:r>
              <a:rPr lang="en-US" dirty="0" smtClean="0"/>
              <a:t>Study Overview—Optimal Solutions Group</a:t>
            </a:r>
            <a:endParaRPr lang="en-US" dirty="0"/>
          </a:p>
        </p:txBody>
      </p:sp>
      <p:sp>
        <p:nvSpPr>
          <p:cNvPr id="3" name="Content Placeholder 2"/>
          <p:cNvSpPr>
            <a:spLocks noGrp="1"/>
          </p:cNvSpPr>
          <p:nvPr>
            <p:ph idx="1"/>
          </p:nvPr>
        </p:nvSpPr>
        <p:spPr>
          <a:xfrm>
            <a:off x="228600" y="1676401"/>
            <a:ext cx="8458200" cy="4800600"/>
          </a:xfrm>
        </p:spPr>
        <p:txBody>
          <a:bodyPr>
            <a:normAutofit/>
          </a:bodyPr>
          <a:lstStyle/>
          <a:p>
            <a:pPr marL="0" indent="0">
              <a:spcAft>
                <a:spcPts val="0"/>
              </a:spcAft>
              <a:buNone/>
              <a:defRPr/>
            </a:pPr>
            <a:r>
              <a:rPr lang="en-US" sz="2400" b="1" dirty="0" smtClean="0"/>
              <a:t>Optimal Solutions Group (Optimal)</a:t>
            </a:r>
          </a:p>
          <a:p>
            <a:pPr>
              <a:spcBef>
                <a:spcPts val="1200"/>
              </a:spcBef>
              <a:spcAft>
                <a:spcPts val="600"/>
              </a:spcAft>
              <a:defRPr/>
            </a:pPr>
            <a:r>
              <a:rPr lang="en-US" sz="2400" dirty="0" smtClean="0"/>
              <a:t>Policy research firm located in College Park, MD</a:t>
            </a:r>
          </a:p>
          <a:p>
            <a:pPr>
              <a:spcBef>
                <a:spcPts val="1200"/>
              </a:spcBef>
              <a:spcAft>
                <a:spcPts val="600"/>
              </a:spcAft>
              <a:defRPr/>
            </a:pPr>
            <a:r>
              <a:rPr lang="en-US" sz="2400" dirty="0"/>
              <a:t>Specialize in policy research focused on health, education, workforce development, social policy, and housing and economic development</a:t>
            </a:r>
          </a:p>
          <a:p>
            <a:pPr>
              <a:spcBef>
                <a:spcPts val="1200"/>
              </a:spcBef>
              <a:spcAft>
                <a:spcPts val="600"/>
              </a:spcAft>
              <a:defRPr/>
            </a:pPr>
            <a:r>
              <a:rPr lang="en-US" sz="2400" dirty="0" smtClean="0"/>
              <a:t>Contracted by USDA/FNS to conduct evaluation of the Summer Meals Programs’ participant characteristics</a:t>
            </a:r>
          </a:p>
        </p:txBody>
      </p:sp>
      <p:sp>
        <p:nvSpPr>
          <p:cNvPr id="4" name="TextBox 3"/>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2</a:t>
            </a:r>
          </a:p>
        </p:txBody>
      </p:sp>
    </p:spTree>
    <p:extLst>
      <p:ext uri="{BB962C8B-B14F-4D97-AF65-F5344CB8AC3E}">
        <p14:creationId xmlns:p14="http://schemas.microsoft.com/office/powerpoint/2010/main" val="3273076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Study Overview—Research Goals</a:t>
            </a:r>
            <a:endParaRPr lang="en-US" dirty="0"/>
          </a:p>
        </p:txBody>
      </p:sp>
      <p:sp>
        <p:nvSpPr>
          <p:cNvPr id="3" name="Content Placeholder 2"/>
          <p:cNvSpPr>
            <a:spLocks noGrp="1"/>
          </p:cNvSpPr>
          <p:nvPr>
            <p:ph idx="1"/>
          </p:nvPr>
        </p:nvSpPr>
        <p:spPr>
          <a:xfrm>
            <a:off x="304800" y="1676400"/>
            <a:ext cx="8382000" cy="4953000"/>
          </a:xfrm>
        </p:spPr>
        <p:txBody>
          <a:bodyPr>
            <a:normAutofit/>
          </a:bodyPr>
          <a:lstStyle/>
          <a:p>
            <a:pPr marL="0" indent="0">
              <a:spcAft>
                <a:spcPts val="0"/>
              </a:spcAft>
              <a:buNone/>
              <a:defRPr/>
            </a:pPr>
            <a:r>
              <a:rPr lang="en-US" sz="2400" b="1" dirty="0" smtClean="0"/>
              <a:t>Research Goals</a:t>
            </a:r>
          </a:p>
          <a:p>
            <a:pPr>
              <a:spcBef>
                <a:spcPts val="600"/>
              </a:spcBef>
              <a:spcAft>
                <a:spcPts val="600"/>
              </a:spcAft>
              <a:defRPr/>
            </a:pPr>
            <a:r>
              <a:rPr lang="en-US" sz="2000" dirty="0" smtClean="0"/>
              <a:t>Ascertain how the summer meals programs operate at the state, sponsor, and site levels.</a:t>
            </a:r>
          </a:p>
          <a:p>
            <a:pPr>
              <a:spcBef>
                <a:spcPts val="600"/>
              </a:spcBef>
              <a:spcAft>
                <a:spcPts val="600"/>
              </a:spcAft>
              <a:defRPr/>
            </a:pPr>
            <a:r>
              <a:rPr lang="en-US" sz="2000" dirty="0" smtClean="0"/>
              <a:t>Describe participant characteristics and examine the differences and factors that affect participation by sponsors and children across states.</a:t>
            </a:r>
          </a:p>
          <a:p>
            <a:pPr marL="0" indent="0">
              <a:spcAft>
                <a:spcPts val="0"/>
              </a:spcAft>
              <a:buNone/>
              <a:defRPr/>
            </a:pPr>
            <a:r>
              <a:rPr lang="en-US" sz="2400" b="1" dirty="0" smtClean="0"/>
              <a:t>Sponsor </a:t>
            </a:r>
            <a:r>
              <a:rPr lang="en-US" sz="2400" b="1" dirty="0"/>
              <a:t>Survey</a:t>
            </a:r>
          </a:p>
          <a:p>
            <a:pPr>
              <a:spcBef>
                <a:spcPts val="600"/>
              </a:spcBef>
              <a:spcAft>
                <a:spcPts val="600"/>
              </a:spcAft>
              <a:defRPr/>
            </a:pPr>
            <a:r>
              <a:rPr lang="en-US" sz="2000" dirty="0" smtClean="0"/>
              <a:t>Understand the challenges of finding sites, monitoring sites, facilitating outreach efforts, and support from state agencies.</a:t>
            </a:r>
          </a:p>
          <a:p>
            <a:pPr>
              <a:spcBef>
                <a:spcPts val="600"/>
              </a:spcBef>
              <a:spcAft>
                <a:spcPts val="600"/>
              </a:spcAft>
              <a:defRPr/>
            </a:pPr>
            <a:r>
              <a:rPr lang="en-US" sz="2000" dirty="0" smtClean="0"/>
              <a:t>Information will help FNS better serve sponsors agencies in administering summer meals programs.</a:t>
            </a:r>
          </a:p>
          <a:p>
            <a:pPr marL="0" indent="0">
              <a:spcAft>
                <a:spcPts val="0"/>
              </a:spcAft>
              <a:buNone/>
              <a:defRPr/>
            </a:pPr>
            <a:endParaRPr lang="en-US" sz="2000" dirty="0"/>
          </a:p>
        </p:txBody>
      </p:sp>
      <p:sp>
        <p:nvSpPr>
          <p:cNvPr id="4" name="TextBox 3"/>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3</a:t>
            </a:r>
          </a:p>
        </p:txBody>
      </p:sp>
    </p:spTree>
    <p:extLst>
      <p:ext uri="{BB962C8B-B14F-4D97-AF65-F5344CB8AC3E}">
        <p14:creationId xmlns:p14="http://schemas.microsoft.com/office/powerpoint/2010/main" val="1578169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Study Overview—Methodology</a:t>
            </a:r>
            <a:endParaRPr lang="en-US" dirty="0"/>
          </a:p>
        </p:txBody>
      </p:sp>
      <p:sp>
        <p:nvSpPr>
          <p:cNvPr id="3" name="Content Placeholder 2"/>
          <p:cNvSpPr>
            <a:spLocks noGrp="1"/>
          </p:cNvSpPr>
          <p:nvPr>
            <p:ph idx="1"/>
          </p:nvPr>
        </p:nvSpPr>
        <p:spPr>
          <a:xfrm>
            <a:off x="304800" y="1676400"/>
            <a:ext cx="8382000" cy="4953000"/>
          </a:xfrm>
        </p:spPr>
        <p:txBody>
          <a:bodyPr>
            <a:normAutofit/>
          </a:bodyPr>
          <a:lstStyle/>
          <a:p>
            <a:pPr marL="0" indent="0">
              <a:spcAft>
                <a:spcPts val="0"/>
              </a:spcAft>
              <a:buNone/>
              <a:defRPr/>
            </a:pPr>
            <a:r>
              <a:rPr lang="en-US" sz="2400" b="1" dirty="0" smtClean="0"/>
              <a:t>Surveys</a:t>
            </a:r>
          </a:p>
          <a:p>
            <a:pPr>
              <a:spcBef>
                <a:spcPts val="600"/>
              </a:spcBef>
              <a:spcAft>
                <a:spcPts val="600"/>
              </a:spcAft>
              <a:defRPr/>
            </a:pPr>
            <a:r>
              <a:rPr lang="en-US" sz="2000" dirty="0" smtClean="0"/>
              <a:t>State-level</a:t>
            </a:r>
          </a:p>
          <a:p>
            <a:pPr>
              <a:spcBef>
                <a:spcPts val="600"/>
              </a:spcBef>
              <a:spcAft>
                <a:spcPts val="600"/>
              </a:spcAft>
              <a:defRPr/>
            </a:pPr>
            <a:r>
              <a:rPr lang="en-US" sz="2000" dirty="0" smtClean="0"/>
              <a:t>Sponsor-level</a:t>
            </a:r>
          </a:p>
          <a:p>
            <a:pPr>
              <a:spcBef>
                <a:spcPts val="600"/>
              </a:spcBef>
              <a:spcAft>
                <a:spcPts val="600"/>
              </a:spcAft>
              <a:defRPr/>
            </a:pPr>
            <a:r>
              <a:rPr lang="en-US" sz="2000" dirty="0" smtClean="0"/>
              <a:t>Site -level</a:t>
            </a:r>
          </a:p>
          <a:p>
            <a:pPr marL="0" indent="0">
              <a:spcBef>
                <a:spcPts val="600"/>
              </a:spcBef>
              <a:spcAft>
                <a:spcPts val="600"/>
              </a:spcAft>
              <a:buNone/>
              <a:defRPr/>
            </a:pPr>
            <a:r>
              <a:rPr lang="en-US" sz="2400" b="1" dirty="0" smtClean="0"/>
              <a:t>Interviews</a:t>
            </a:r>
            <a:endParaRPr lang="en-US" sz="2400" b="1" dirty="0"/>
          </a:p>
          <a:p>
            <a:pPr>
              <a:spcBef>
                <a:spcPts val="600"/>
              </a:spcBef>
              <a:spcAft>
                <a:spcPts val="600"/>
              </a:spcAft>
              <a:defRPr/>
            </a:pPr>
            <a:r>
              <a:rPr lang="en-US" sz="2000" dirty="0" smtClean="0"/>
              <a:t>Parents/caregivers of summer meals participants</a:t>
            </a:r>
          </a:p>
          <a:p>
            <a:pPr>
              <a:spcBef>
                <a:spcPts val="600"/>
              </a:spcBef>
              <a:spcAft>
                <a:spcPts val="600"/>
              </a:spcAft>
              <a:defRPr/>
            </a:pPr>
            <a:r>
              <a:rPr lang="en-US" sz="2000" dirty="0" smtClean="0"/>
              <a:t>Parents/caregivers of summer meals-eligible non-participants</a:t>
            </a:r>
            <a:endParaRPr lang="en-US" sz="2000" dirty="0"/>
          </a:p>
        </p:txBody>
      </p:sp>
      <p:sp>
        <p:nvSpPr>
          <p:cNvPr id="4" name="TextBox 3"/>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4</a:t>
            </a:r>
          </a:p>
        </p:txBody>
      </p:sp>
    </p:spTree>
    <p:extLst>
      <p:ext uri="{BB962C8B-B14F-4D97-AF65-F5344CB8AC3E}">
        <p14:creationId xmlns:p14="http://schemas.microsoft.com/office/powerpoint/2010/main" val="2489425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371600"/>
          </a:xfrm>
        </p:spPr>
        <p:txBody>
          <a:bodyPr>
            <a:normAutofit/>
          </a:bodyPr>
          <a:lstStyle/>
          <a:p>
            <a:pPr lvl="0">
              <a:defRPr/>
            </a:pPr>
            <a:r>
              <a:rPr lang="en-US" dirty="0" smtClean="0"/>
              <a:t>Sponsor Participation—Site List</a:t>
            </a:r>
            <a:endParaRPr lang="en-US" dirty="0"/>
          </a:p>
        </p:txBody>
      </p:sp>
      <p:sp>
        <p:nvSpPr>
          <p:cNvPr id="3" name="Content Placeholder 2"/>
          <p:cNvSpPr>
            <a:spLocks noGrp="1"/>
          </p:cNvSpPr>
          <p:nvPr>
            <p:ph idx="1"/>
          </p:nvPr>
        </p:nvSpPr>
        <p:spPr>
          <a:xfrm>
            <a:off x="304800" y="1752601"/>
            <a:ext cx="8382000" cy="1447799"/>
          </a:xfrm>
        </p:spPr>
        <p:txBody>
          <a:bodyPr>
            <a:normAutofit/>
          </a:bodyPr>
          <a:lstStyle/>
          <a:p>
            <a:pPr marL="0" indent="0">
              <a:spcAft>
                <a:spcPts val="0"/>
              </a:spcAft>
              <a:buNone/>
              <a:defRPr/>
            </a:pPr>
            <a:r>
              <a:rPr lang="en-US" sz="2400" b="1" dirty="0" smtClean="0"/>
              <a:t>2015 Site List</a:t>
            </a:r>
          </a:p>
          <a:p>
            <a:pPr>
              <a:spcAft>
                <a:spcPts val="0"/>
              </a:spcAft>
              <a:defRPr/>
            </a:pPr>
            <a:r>
              <a:rPr lang="en-US" sz="2400" dirty="0" smtClean="0"/>
              <a:t>Formal request via email</a:t>
            </a:r>
          </a:p>
          <a:p>
            <a:pPr>
              <a:spcAft>
                <a:spcPts val="0"/>
              </a:spcAft>
              <a:defRPr/>
            </a:pPr>
            <a:r>
              <a:rPr lang="en-US" sz="2400" dirty="0" smtClean="0"/>
              <a:t>Items needed include:</a:t>
            </a:r>
          </a:p>
          <a:p>
            <a:pPr>
              <a:spcAft>
                <a:spcPts val="0"/>
              </a:spcAft>
              <a:defRPr/>
            </a:pPr>
            <a:endParaRPr lang="en-US" sz="2400" dirty="0" smtClean="0"/>
          </a:p>
          <a:p>
            <a:pPr marL="457200" lvl="1" indent="0">
              <a:spcAft>
                <a:spcPts val="0"/>
              </a:spcAft>
              <a:buNone/>
              <a:defRPr/>
            </a:pPr>
            <a:endParaRPr lang="en-US" sz="2000" dirty="0" smtClean="0"/>
          </a:p>
          <a:p>
            <a:pPr marL="457200" lvl="1" indent="0">
              <a:spcAft>
                <a:spcPts val="0"/>
              </a:spcAft>
              <a:buNone/>
              <a:defRPr/>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14269026"/>
              </p:ext>
            </p:extLst>
          </p:nvPr>
        </p:nvGraphicFramePr>
        <p:xfrm>
          <a:off x="762000" y="3124200"/>
          <a:ext cx="8001000" cy="1483360"/>
        </p:xfrm>
        <a:graphic>
          <a:graphicData uri="http://schemas.openxmlformats.org/drawingml/2006/table">
            <a:tbl>
              <a:tblPr firstRow="1" bandRow="1">
                <a:tableStyleId>{616DA210-FB5B-4158-B5E0-FEB733F419BA}</a:tableStyleId>
              </a:tblPr>
              <a:tblGrid>
                <a:gridCol w="2534970"/>
                <a:gridCol w="5466030"/>
              </a:tblGrid>
              <a:tr h="370840">
                <a:tc>
                  <a:txBody>
                    <a:bodyPr/>
                    <a:lstStyle/>
                    <a:p>
                      <a:pPr marL="285750" indent="-285750">
                        <a:buFont typeface="Arial" pitchFamily="34" charset="0"/>
                        <a:buChar char="•"/>
                      </a:pPr>
                      <a:r>
                        <a:rPr lang="en-US" sz="1600" b="0" baseline="0" dirty="0" smtClean="0">
                          <a:solidFill>
                            <a:schemeClr val="bg1"/>
                          </a:solidFill>
                        </a:rPr>
                        <a:t>Site Name</a:t>
                      </a:r>
                      <a:endParaRPr lang="en-US" sz="1600" b="0" dirty="0">
                        <a:solidFill>
                          <a:schemeClr val="bg1"/>
                        </a:solidFill>
                      </a:endParaRPr>
                    </a:p>
                  </a:txBody>
                  <a:tcPr/>
                </a:tc>
                <a:tc>
                  <a:txBody>
                    <a:bodyPr/>
                    <a:lstStyle/>
                    <a:p>
                      <a:pPr marL="285750" indent="-285750">
                        <a:buFont typeface="Arial" pitchFamily="34" charset="0"/>
                        <a:buChar char="•"/>
                      </a:pPr>
                      <a:r>
                        <a:rPr lang="en-US" sz="1600" b="0" dirty="0" smtClean="0">
                          <a:solidFill>
                            <a:schemeClr val="bg1"/>
                          </a:solidFill>
                        </a:rPr>
                        <a:t>Meals</a:t>
                      </a:r>
                      <a:r>
                        <a:rPr lang="en-US" sz="1600" b="0" baseline="0" dirty="0" smtClean="0">
                          <a:solidFill>
                            <a:schemeClr val="bg1"/>
                          </a:solidFill>
                        </a:rPr>
                        <a:t> served by Site (breakfast, lunch, snacks)</a:t>
                      </a:r>
                      <a:endParaRPr lang="en-US" sz="1600" b="0" dirty="0">
                        <a:solidFill>
                          <a:schemeClr val="bg1"/>
                        </a:solidFill>
                      </a:endParaRPr>
                    </a:p>
                  </a:txBody>
                  <a:tcPr/>
                </a:tc>
              </a:tr>
              <a:tr h="370840">
                <a:tc>
                  <a:txBody>
                    <a:bodyPr/>
                    <a:lstStyle/>
                    <a:p>
                      <a:pPr marL="285750" indent="-285750">
                        <a:buFont typeface="Arial" pitchFamily="34" charset="0"/>
                        <a:buChar char="•"/>
                      </a:pPr>
                      <a:r>
                        <a:rPr lang="en-US" sz="1600" dirty="0" smtClean="0">
                          <a:solidFill>
                            <a:schemeClr val="bg1"/>
                          </a:solidFill>
                        </a:rPr>
                        <a:t>Site Address (with ZIP)</a:t>
                      </a:r>
                      <a:endParaRPr lang="en-US" sz="1600" dirty="0">
                        <a:solidFill>
                          <a:schemeClr val="bg1"/>
                        </a:solidFill>
                      </a:endParaRPr>
                    </a:p>
                  </a:txBody>
                  <a:tcPr/>
                </a:tc>
                <a:tc>
                  <a:txBody>
                    <a:bodyPr/>
                    <a:lstStyle/>
                    <a:p>
                      <a:pPr marL="285750" indent="-285750">
                        <a:buFont typeface="Arial" pitchFamily="34" charset="0"/>
                        <a:buChar char="•"/>
                      </a:pPr>
                      <a:r>
                        <a:rPr lang="en-US" sz="1600" dirty="0" smtClean="0">
                          <a:solidFill>
                            <a:schemeClr val="bg1"/>
                          </a:solidFill>
                        </a:rPr>
                        <a:t>Site Type (open, enrolled, closed</a:t>
                      </a:r>
                      <a:r>
                        <a:rPr lang="en-US" sz="1600" baseline="0" dirty="0" smtClean="0">
                          <a:solidFill>
                            <a:schemeClr val="bg1"/>
                          </a:solidFill>
                        </a:rPr>
                        <a:t>)</a:t>
                      </a:r>
                      <a:endParaRPr lang="en-US" sz="1600" dirty="0">
                        <a:solidFill>
                          <a:schemeClr val="bg1"/>
                        </a:solidFill>
                      </a:endParaRPr>
                    </a:p>
                  </a:txBody>
                  <a:tcPr/>
                </a:tc>
              </a:tr>
              <a:tr h="370840">
                <a:tc>
                  <a:txBody>
                    <a:bodyPr/>
                    <a:lstStyle/>
                    <a:p>
                      <a:pPr marL="285750" indent="-285750">
                        <a:buFont typeface="Arial" pitchFamily="34" charset="0"/>
                        <a:buChar char="•"/>
                      </a:pPr>
                      <a:r>
                        <a:rPr lang="en-US" sz="1600" dirty="0" smtClean="0">
                          <a:solidFill>
                            <a:schemeClr val="bg1"/>
                          </a:solidFill>
                        </a:rPr>
                        <a:t>Site Dates of Operation</a:t>
                      </a:r>
                      <a:r>
                        <a:rPr lang="en-US" sz="1600" baseline="0" dirty="0" smtClean="0">
                          <a:solidFill>
                            <a:schemeClr val="bg1"/>
                          </a:solidFill>
                        </a:rPr>
                        <a:t> </a:t>
                      </a:r>
                      <a:endParaRPr lang="en-US" sz="1600" dirty="0">
                        <a:solidFill>
                          <a:schemeClr val="bg1"/>
                        </a:solidFill>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bg1"/>
                          </a:solidFill>
                        </a:rPr>
                        <a:t>Meal counts by</a:t>
                      </a:r>
                      <a:r>
                        <a:rPr lang="en-US" sz="1600" baseline="0" dirty="0" smtClean="0">
                          <a:solidFill>
                            <a:schemeClr val="bg1"/>
                          </a:solidFill>
                        </a:rPr>
                        <a:t> Site</a:t>
                      </a:r>
                      <a:endParaRPr lang="en-US" sz="1600" dirty="0" smtClean="0">
                        <a:solidFill>
                          <a:schemeClr val="bg1"/>
                        </a:solidFill>
                      </a:endParaRPr>
                    </a:p>
                  </a:txBody>
                  <a:tcPr/>
                </a:tc>
              </a:tr>
              <a:tr h="370840">
                <a:tc>
                  <a:txBody>
                    <a:bodyPr/>
                    <a:lstStyle/>
                    <a:p>
                      <a:pPr marL="285750" indent="-285750">
                        <a:buFont typeface="Arial" pitchFamily="34" charset="0"/>
                        <a:buChar char="•"/>
                      </a:pPr>
                      <a:r>
                        <a:rPr lang="en-US" sz="1600" baseline="0" dirty="0" smtClean="0">
                          <a:solidFill>
                            <a:schemeClr val="bg1"/>
                          </a:solidFill>
                        </a:rPr>
                        <a:t>Site ADA </a:t>
                      </a:r>
                      <a:endParaRPr lang="en-US" sz="1600" dirty="0">
                        <a:solidFill>
                          <a:schemeClr val="bg1"/>
                        </a:solidFill>
                      </a:endParaRPr>
                    </a:p>
                  </a:txBody>
                  <a:tcPr/>
                </a:tc>
                <a:tc>
                  <a:txBody>
                    <a:bodyPr/>
                    <a:lstStyle/>
                    <a:p>
                      <a:pPr marL="285750" indent="-285750">
                        <a:buFont typeface="Arial" pitchFamily="34" charset="0"/>
                        <a:buChar char="•"/>
                      </a:pPr>
                      <a:r>
                        <a:rPr lang="en-US" sz="1600" dirty="0" smtClean="0">
                          <a:solidFill>
                            <a:schemeClr val="bg1"/>
                          </a:solidFill>
                        </a:rPr>
                        <a:t>Identify</a:t>
                      </a:r>
                      <a:r>
                        <a:rPr lang="en-US" sz="1600" baseline="0" dirty="0" smtClean="0">
                          <a:solidFill>
                            <a:schemeClr val="bg1"/>
                          </a:solidFill>
                        </a:rPr>
                        <a:t> </a:t>
                      </a:r>
                      <a:r>
                        <a:rPr lang="en-US" sz="1600" u="sng" baseline="0" dirty="0" smtClean="0">
                          <a:solidFill>
                            <a:schemeClr val="bg1"/>
                          </a:solidFill>
                        </a:rPr>
                        <a:t>new</a:t>
                      </a:r>
                      <a:r>
                        <a:rPr lang="en-US" sz="1600" u="none" baseline="0" dirty="0" smtClean="0">
                          <a:solidFill>
                            <a:schemeClr val="bg1"/>
                          </a:solidFill>
                        </a:rPr>
                        <a:t> or </a:t>
                      </a:r>
                      <a:r>
                        <a:rPr lang="en-US" sz="1600" u="sng" baseline="0" dirty="0" smtClean="0">
                          <a:solidFill>
                            <a:schemeClr val="bg1"/>
                          </a:solidFill>
                        </a:rPr>
                        <a:t>returning</a:t>
                      </a:r>
                      <a:r>
                        <a:rPr lang="en-US" sz="1600" u="none" baseline="0" dirty="0" smtClean="0">
                          <a:solidFill>
                            <a:schemeClr val="bg1"/>
                          </a:solidFill>
                        </a:rPr>
                        <a:t> site</a:t>
                      </a:r>
                      <a:endParaRPr lang="en-US" sz="1600" dirty="0">
                        <a:solidFill>
                          <a:schemeClr val="bg1"/>
                        </a:solidFill>
                      </a:endParaRPr>
                    </a:p>
                  </a:txBody>
                  <a:tcPr/>
                </a:tc>
              </a:tr>
            </a:tbl>
          </a:graphicData>
        </a:graphic>
      </p:graphicFrame>
      <p:sp>
        <p:nvSpPr>
          <p:cNvPr id="5" name="Content Placeholder 2"/>
          <p:cNvSpPr txBox="1">
            <a:spLocks/>
          </p:cNvSpPr>
          <p:nvPr/>
        </p:nvSpPr>
        <p:spPr>
          <a:xfrm>
            <a:off x="381000" y="4800600"/>
            <a:ext cx="8382000" cy="14477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spcAft>
                <a:spcPts val="1200"/>
              </a:spcAft>
              <a:buFont typeface="Arial" pitchFamily="34" charset="0"/>
              <a:buChar char="•"/>
              <a:defRPr sz="2600" kern="1200">
                <a:solidFill>
                  <a:schemeClr val="bg1"/>
                </a:solidFill>
                <a:latin typeface="+mn-lt"/>
                <a:ea typeface="+mn-ea"/>
                <a:cs typeface="+mn-cs"/>
              </a:defRPr>
            </a:lvl1pPr>
            <a:lvl2pPr marL="742950" indent="-285750" algn="l" defTabSz="914400" rtl="0" eaLnBrk="1" latinLnBrk="0" hangingPunct="1">
              <a:spcBef>
                <a:spcPct val="20000"/>
              </a:spcBef>
              <a:spcAft>
                <a:spcPts val="1200"/>
              </a:spcAft>
              <a:buFont typeface="Arial" pitchFamily="34" charset="0"/>
              <a:buChar char="–"/>
              <a:defRPr sz="2200" kern="1200">
                <a:solidFill>
                  <a:schemeClr val="bg1"/>
                </a:solidFill>
                <a:latin typeface="+mn-lt"/>
                <a:ea typeface="+mn-ea"/>
                <a:cs typeface="+mn-cs"/>
              </a:defRPr>
            </a:lvl2pPr>
            <a:lvl3pPr marL="11430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3pPr>
            <a:lvl4pPr marL="16002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spcAft>
                <a:spcPts val="600"/>
              </a:spcAft>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0"/>
              </a:spcAft>
              <a:defRPr/>
            </a:pPr>
            <a:r>
              <a:rPr lang="en-US" sz="2400" dirty="0" smtClean="0"/>
              <a:t>Time sensitive </a:t>
            </a:r>
            <a:r>
              <a:rPr lang="en-US" sz="2400" b="1" dirty="0" smtClean="0"/>
              <a:t>&lt;date needed by&gt;</a:t>
            </a:r>
          </a:p>
          <a:p>
            <a:pPr>
              <a:spcAft>
                <a:spcPts val="0"/>
              </a:spcAft>
              <a:defRPr/>
            </a:pPr>
            <a:r>
              <a:rPr lang="en-US" sz="2400" dirty="0" smtClean="0"/>
              <a:t>Memorandum of Understanding (MOU)</a:t>
            </a:r>
          </a:p>
          <a:p>
            <a:pPr marL="0" indent="0">
              <a:spcAft>
                <a:spcPts val="0"/>
              </a:spcAft>
              <a:buNone/>
              <a:defRPr/>
            </a:pPr>
            <a:endParaRPr lang="en-US" sz="2400" dirty="0" smtClean="0"/>
          </a:p>
          <a:p>
            <a:pPr marL="457200" lvl="1" indent="0">
              <a:spcAft>
                <a:spcPts val="0"/>
              </a:spcAft>
              <a:buFont typeface="Arial" pitchFamily="34" charset="0"/>
              <a:buNone/>
              <a:defRPr/>
            </a:pPr>
            <a:endParaRPr lang="en-US" sz="2000" dirty="0" smtClean="0"/>
          </a:p>
          <a:p>
            <a:pPr marL="457200" lvl="1" indent="0">
              <a:spcAft>
                <a:spcPts val="0"/>
              </a:spcAft>
              <a:buFont typeface="Arial" pitchFamily="34" charset="0"/>
              <a:buNone/>
              <a:defRPr/>
            </a:pPr>
            <a:endParaRPr lang="en-US" sz="2000" dirty="0"/>
          </a:p>
        </p:txBody>
      </p:sp>
      <p:sp>
        <p:nvSpPr>
          <p:cNvPr id="6" name="TextBox 5"/>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5</a:t>
            </a:r>
          </a:p>
        </p:txBody>
      </p:sp>
    </p:spTree>
    <p:extLst>
      <p:ext uri="{BB962C8B-B14F-4D97-AF65-F5344CB8AC3E}">
        <p14:creationId xmlns:p14="http://schemas.microsoft.com/office/powerpoint/2010/main" val="990844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Arrow Connector 52"/>
          <p:cNvCxnSpPr/>
          <p:nvPr/>
        </p:nvCxnSpPr>
        <p:spPr>
          <a:xfrm>
            <a:off x="5398524" y="4311878"/>
            <a:ext cx="178253"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76200"/>
            <a:ext cx="8763000" cy="1371600"/>
          </a:xfrm>
        </p:spPr>
        <p:txBody>
          <a:bodyPr>
            <a:normAutofit/>
          </a:bodyPr>
          <a:lstStyle/>
          <a:p>
            <a:pPr lvl="0">
              <a:defRPr/>
            </a:pPr>
            <a:r>
              <a:rPr lang="en-US" dirty="0" smtClean="0"/>
              <a:t>Sponsor Participation—Site Recruitment</a:t>
            </a:r>
            <a:endParaRPr lang="en-US" dirty="0"/>
          </a:p>
        </p:txBody>
      </p:sp>
      <p:sp>
        <p:nvSpPr>
          <p:cNvPr id="3" name="Content Placeholder 2"/>
          <p:cNvSpPr>
            <a:spLocks noGrp="1"/>
          </p:cNvSpPr>
          <p:nvPr>
            <p:ph idx="1"/>
          </p:nvPr>
        </p:nvSpPr>
        <p:spPr>
          <a:xfrm>
            <a:off x="304800" y="1752601"/>
            <a:ext cx="8382000" cy="685799"/>
          </a:xfrm>
        </p:spPr>
        <p:txBody>
          <a:bodyPr>
            <a:normAutofit/>
          </a:bodyPr>
          <a:lstStyle/>
          <a:p>
            <a:pPr marL="0" indent="0">
              <a:spcAft>
                <a:spcPts val="0"/>
              </a:spcAft>
              <a:buNone/>
              <a:defRPr/>
            </a:pPr>
            <a:r>
              <a:rPr lang="en-US" sz="2400" b="1" dirty="0" smtClean="0"/>
              <a:t>Sponsor </a:t>
            </a:r>
            <a:r>
              <a:rPr lang="en-US" sz="2400" b="1" dirty="0"/>
              <a:t>involvement in site recruitment is crucial</a:t>
            </a:r>
          </a:p>
          <a:p>
            <a:pPr>
              <a:spcAft>
                <a:spcPts val="0"/>
              </a:spcAft>
              <a:defRPr/>
            </a:pPr>
            <a:endParaRPr lang="en-US" sz="2400" dirty="0" smtClean="0"/>
          </a:p>
          <a:p>
            <a:pPr marL="457200" lvl="1" indent="0">
              <a:spcAft>
                <a:spcPts val="0"/>
              </a:spcAft>
              <a:buNone/>
              <a:defRPr/>
            </a:pPr>
            <a:endParaRPr lang="en-US" sz="2000" dirty="0" smtClean="0"/>
          </a:p>
          <a:p>
            <a:pPr marL="457200" lvl="1" indent="0">
              <a:spcAft>
                <a:spcPts val="0"/>
              </a:spcAft>
              <a:buNone/>
              <a:defRPr/>
            </a:pPr>
            <a:endParaRPr lang="en-US" sz="1600" dirty="0"/>
          </a:p>
        </p:txBody>
      </p:sp>
      <p:sp>
        <p:nvSpPr>
          <p:cNvPr id="40" name="TextBox 39"/>
          <p:cNvSpPr txBox="1"/>
          <p:nvPr/>
        </p:nvSpPr>
        <p:spPr>
          <a:xfrm>
            <a:off x="298376" y="2774721"/>
            <a:ext cx="1961393" cy="738664"/>
          </a:xfrm>
          <a:prstGeom prst="rect">
            <a:avLst/>
          </a:prstGeom>
          <a:noFill/>
          <a:ln>
            <a:solidFill>
              <a:schemeClr val="bg1"/>
            </a:solidFill>
          </a:ln>
        </p:spPr>
        <p:txBody>
          <a:bodyPr wrap="square" rtlCol="0" anchor="ctr">
            <a:spAutoFit/>
          </a:bodyPr>
          <a:lstStyle/>
          <a:p>
            <a:pPr algn="ctr"/>
            <a:r>
              <a:rPr lang="en-US" sz="1400" b="1" dirty="0" smtClean="0">
                <a:solidFill>
                  <a:schemeClr val="bg1"/>
                </a:solidFill>
                <a:latin typeface="Times New Roman" pitchFamily="18" charset="0"/>
                <a:cs typeface="Times New Roman" pitchFamily="18" charset="0"/>
              </a:rPr>
              <a:t>1. Site list email request from Optimal</a:t>
            </a:r>
          </a:p>
          <a:p>
            <a:pPr algn="ctr"/>
            <a:endParaRPr lang="en-US" sz="1400" b="1" dirty="0" smtClean="0">
              <a:solidFill>
                <a:schemeClr val="bg1"/>
              </a:solidFill>
              <a:latin typeface="Times New Roman" pitchFamily="18" charset="0"/>
              <a:cs typeface="Times New Roman" pitchFamily="18" charset="0"/>
            </a:endParaRPr>
          </a:p>
        </p:txBody>
      </p:sp>
      <p:sp>
        <p:nvSpPr>
          <p:cNvPr id="41" name="TextBox 40"/>
          <p:cNvSpPr txBox="1"/>
          <p:nvPr/>
        </p:nvSpPr>
        <p:spPr>
          <a:xfrm>
            <a:off x="2438022" y="2774721"/>
            <a:ext cx="2133978" cy="738664"/>
          </a:xfrm>
          <a:prstGeom prst="rect">
            <a:avLst/>
          </a:prstGeom>
          <a:noFill/>
          <a:ln>
            <a:solidFill>
              <a:schemeClr val="bg1"/>
            </a:solidFill>
          </a:ln>
        </p:spPr>
        <p:txBody>
          <a:bodyPr wrap="square" rtlCol="0" anchor="ctr">
            <a:spAutoFit/>
          </a:bodyPr>
          <a:lstStyle/>
          <a:p>
            <a:pPr algn="ctr"/>
            <a:r>
              <a:rPr lang="en-US" sz="1400" b="1" dirty="0">
                <a:solidFill>
                  <a:schemeClr val="bg1"/>
                </a:solidFill>
                <a:latin typeface="Times New Roman" pitchFamily="18" charset="0"/>
                <a:cs typeface="Times New Roman" pitchFamily="18" charset="0"/>
              </a:rPr>
              <a:t>2</a:t>
            </a:r>
            <a:r>
              <a:rPr lang="en-US" sz="1400" b="1" dirty="0" smtClean="0">
                <a:solidFill>
                  <a:schemeClr val="bg1"/>
                </a:solidFill>
                <a:latin typeface="Times New Roman" pitchFamily="18" charset="0"/>
                <a:cs typeface="Times New Roman" pitchFamily="18" charset="0"/>
              </a:rPr>
              <a:t>. Send site list to Optimal in format outlined in email request</a:t>
            </a:r>
            <a:endParaRPr lang="en-US" sz="1400" b="1" dirty="0">
              <a:solidFill>
                <a:schemeClr val="bg1"/>
              </a:solidFill>
              <a:latin typeface="Times New Roman" pitchFamily="18" charset="0"/>
              <a:cs typeface="Times New Roman" pitchFamily="18" charset="0"/>
            </a:endParaRPr>
          </a:p>
        </p:txBody>
      </p:sp>
      <p:sp>
        <p:nvSpPr>
          <p:cNvPr id="42" name="TextBox 41"/>
          <p:cNvSpPr txBox="1"/>
          <p:nvPr/>
        </p:nvSpPr>
        <p:spPr>
          <a:xfrm>
            <a:off x="4724400" y="2774720"/>
            <a:ext cx="1670954" cy="738664"/>
          </a:xfrm>
          <a:prstGeom prst="rect">
            <a:avLst/>
          </a:prstGeom>
          <a:noFill/>
          <a:ln>
            <a:solidFill>
              <a:schemeClr val="bg1"/>
            </a:solidFill>
          </a:ln>
        </p:spPr>
        <p:txBody>
          <a:bodyPr wrap="square" rtlCol="0" anchor="ctr">
            <a:spAutoFit/>
          </a:bodyPr>
          <a:lstStyle/>
          <a:p>
            <a:pPr algn="ctr"/>
            <a:r>
              <a:rPr lang="en-US" sz="1400" b="1" dirty="0" smtClean="0">
                <a:solidFill>
                  <a:schemeClr val="bg1"/>
                </a:solidFill>
                <a:latin typeface="Times New Roman" pitchFamily="18" charset="0"/>
                <a:cs typeface="Times New Roman" pitchFamily="18" charset="0"/>
              </a:rPr>
              <a:t>3. Optimal selects sites for the study </a:t>
            </a:r>
          </a:p>
          <a:p>
            <a:pPr algn="ctr"/>
            <a:endParaRPr lang="en-US" sz="1400" b="1" dirty="0">
              <a:solidFill>
                <a:schemeClr val="bg1"/>
              </a:solidFill>
              <a:latin typeface="Times New Roman" pitchFamily="18" charset="0"/>
              <a:cs typeface="Times New Roman" pitchFamily="18" charset="0"/>
            </a:endParaRPr>
          </a:p>
        </p:txBody>
      </p:sp>
      <p:sp>
        <p:nvSpPr>
          <p:cNvPr id="43" name="TextBox 42"/>
          <p:cNvSpPr txBox="1"/>
          <p:nvPr/>
        </p:nvSpPr>
        <p:spPr>
          <a:xfrm>
            <a:off x="6553200" y="2774721"/>
            <a:ext cx="2438400" cy="738664"/>
          </a:xfrm>
          <a:prstGeom prst="rect">
            <a:avLst/>
          </a:prstGeom>
          <a:noFill/>
          <a:ln>
            <a:solidFill>
              <a:schemeClr val="bg1"/>
            </a:solidFill>
          </a:ln>
        </p:spPr>
        <p:txBody>
          <a:bodyPr wrap="square" rtlCol="0" anchor="ctr">
            <a:spAutoFit/>
          </a:bodyPr>
          <a:lstStyle/>
          <a:p>
            <a:pPr algn="ctr"/>
            <a:r>
              <a:rPr lang="en-US" sz="1400" b="1" dirty="0" smtClean="0">
                <a:solidFill>
                  <a:schemeClr val="bg1"/>
                </a:solidFill>
                <a:latin typeface="Times New Roman" pitchFamily="18" charset="0"/>
                <a:cs typeface="Times New Roman" pitchFamily="18" charset="0"/>
              </a:rPr>
              <a:t>4. Optimal sends list of selected sites and recruitment letters to sponsors</a:t>
            </a:r>
            <a:endParaRPr lang="en-US" sz="1400" b="1" dirty="0">
              <a:solidFill>
                <a:schemeClr val="bg1"/>
              </a:solidFill>
              <a:latin typeface="Times New Roman" pitchFamily="18" charset="0"/>
              <a:cs typeface="Times New Roman" pitchFamily="18" charset="0"/>
            </a:endParaRPr>
          </a:p>
        </p:txBody>
      </p:sp>
      <p:sp>
        <p:nvSpPr>
          <p:cNvPr id="44" name="TextBox 43"/>
          <p:cNvSpPr txBox="1"/>
          <p:nvPr/>
        </p:nvSpPr>
        <p:spPr>
          <a:xfrm>
            <a:off x="1294293" y="3938221"/>
            <a:ext cx="2134330" cy="738664"/>
          </a:xfrm>
          <a:prstGeom prst="rect">
            <a:avLst/>
          </a:prstGeom>
          <a:noFill/>
          <a:ln>
            <a:solidFill>
              <a:schemeClr val="bg1"/>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5. Sponsors distribute recruitment letter to selected sites</a:t>
            </a:r>
            <a:endParaRPr lang="en-US" sz="1400" b="1" dirty="0">
              <a:solidFill>
                <a:schemeClr val="bg1"/>
              </a:solidFill>
              <a:latin typeface="Times New Roman" pitchFamily="18" charset="0"/>
              <a:cs typeface="Times New Roman" pitchFamily="18" charset="0"/>
            </a:endParaRPr>
          </a:p>
        </p:txBody>
      </p:sp>
      <p:sp>
        <p:nvSpPr>
          <p:cNvPr id="46" name="TextBox 45"/>
          <p:cNvSpPr txBox="1"/>
          <p:nvPr/>
        </p:nvSpPr>
        <p:spPr>
          <a:xfrm>
            <a:off x="5576777" y="3942546"/>
            <a:ext cx="2271823" cy="738664"/>
          </a:xfrm>
          <a:prstGeom prst="rect">
            <a:avLst/>
          </a:prstGeom>
          <a:noFill/>
          <a:ln>
            <a:solidFill>
              <a:schemeClr val="bg1"/>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7. Optimal calls non-responsive sites to conduct survey via telephone</a:t>
            </a:r>
            <a:endParaRPr lang="en-US" sz="1400" b="1" dirty="0">
              <a:solidFill>
                <a:schemeClr val="bg1"/>
              </a:solidFill>
              <a:latin typeface="Times New Roman" pitchFamily="18" charset="0"/>
              <a:cs typeface="Times New Roman" pitchFamily="18" charset="0"/>
            </a:endParaRPr>
          </a:p>
        </p:txBody>
      </p:sp>
      <p:cxnSp>
        <p:nvCxnSpPr>
          <p:cNvPr id="48" name="Straight Arrow Connector 47"/>
          <p:cNvCxnSpPr/>
          <p:nvPr/>
        </p:nvCxnSpPr>
        <p:spPr>
          <a:xfrm>
            <a:off x="2259769" y="3144053"/>
            <a:ext cx="178253"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4572000" y="3155046"/>
            <a:ext cx="178253"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374947" y="3155406"/>
            <a:ext cx="178253"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428623" y="4307553"/>
            <a:ext cx="178253"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600766" y="3938221"/>
            <a:ext cx="1809435" cy="738664"/>
          </a:xfrm>
          <a:prstGeom prst="rect">
            <a:avLst/>
          </a:prstGeom>
          <a:noFill/>
          <a:ln>
            <a:solidFill>
              <a:schemeClr val="bg1"/>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6. Optimal sends reminders to non-responsive sites</a:t>
            </a:r>
            <a:endParaRPr lang="en-US" sz="1400" b="1" dirty="0">
              <a:solidFill>
                <a:schemeClr val="bg1"/>
              </a:solidFill>
              <a:latin typeface="Times New Roman" pitchFamily="18" charset="0"/>
              <a:cs typeface="Times New Roman" pitchFamily="18" charset="0"/>
            </a:endParaRPr>
          </a:p>
        </p:txBody>
      </p:sp>
      <p:cxnSp>
        <p:nvCxnSpPr>
          <p:cNvPr id="56" name="Elbow Connector 55"/>
          <p:cNvCxnSpPr>
            <a:stCxn id="43" idx="2"/>
          </p:cNvCxnSpPr>
          <p:nvPr/>
        </p:nvCxnSpPr>
        <p:spPr>
          <a:xfrm rot="5400000">
            <a:off x="4956722" y="918121"/>
            <a:ext cx="220415" cy="5410942"/>
          </a:xfrm>
          <a:prstGeom prst="bentConnector2">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2361458" y="3733800"/>
            <a:ext cx="0" cy="204421"/>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6</a:t>
            </a:r>
          </a:p>
        </p:txBody>
      </p:sp>
    </p:spTree>
    <p:extLst>
      <p:ext uri="{BB962C8B-B14F-4D97-AF65-F5344CB8AC3E}">
        <p14:creationId xmlns:p14="http://schemas.microsoft.com/office/powerpoint/2010/main" val="65406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Sponsor Participation—Web Survey</a:t>
            </a:r>
            <a:endParaRPr lang="en-US" dirty="0"/>
          </a:p>
        </p:txBody>
      </p:sp>
      <p:sp>
        <p:nvSpPr>
          <p:cNvPr id="3" name="Content Placeholder 2"/>
          <p:cNvSpPr>
            <a:spLocks noGrp="1"/>
          </p:cNvSpPr>
          <p:nvPr>
            <p:ph idx="1"/>
          </p:nvPr>
        </p:nvSpPr>
        <p:spPr>
          <a:xfrm>
            <a:off x="304800" y="1752601"/>
            <a:ext cx="8382000" cy="4724400"/>
          </a:xfrm>
        </p:spPr>
        <p:txBody>
          <a:bodyPr>
            <a:normAutofit/>
          </a:bodyPr>
          <a:lstStyle/>
          <a:p>
            <a:pPr marL="0" indent="0">
              <a:spcAft>
                <a:spcPts val="0"/>
              </a:spcAft>
              <a:buNone/>
              <a:defRPr/>
            </a:pPr>
            <a:r>
              <a:rPr lang="en-US" sz="2400" b="1" dirty="0" smtClean="0"/>
              <a:t>Web Survey</a:t>
            </a:r>
            <a:endParaRPr lang="en-US" sz="2400" b="1" dirty="0"/>
          </a:p>
          <a:p>
            <a:pPr>
              <a:spcAft>
                <a:spcPts val="0"/>
              </a:spcAft>
              <a:defRPr/>
            </a:pPr>
            <a:r>
              <a:rPr lang="en-US" sz="2400" dirty="0"/>
              <a:t>Email invitation with link to survey</a:t>
            </a:r>
          </a:p>
          <a:p>
            <a:pPr>
              <a:spcAft>
                <a:spcPts val="0"/>
              </a:spcAft>
              <a:defRPr/>
            </a:pPr>
            <a:r>
              <a:rPr lang="en-US" sz="2400" dirty="0"/>
              <a:t>User-friendly interface</a:t>
            </a:r>
          </a:p>
          <a:p>
            <a:pPr>
              <a:spcAft>
                <a:spcPts val="0"/>
              </a:spcAft>
              <a:defRPr/>
            </a:pPr>
            <a:r>
              <a:rPr lang="en-US" sz="2400" dirty="0"/>
              <a:t>Responses will—</a:t>
            </a:r>
          </a:p>
          <a:p>
            <a:pPr lvl="1">
              <a:spcAft>
                <a:spcPts val="0"/>
              </a:spcAft>
              <a:defRPr/>
            </a:pPr>
            <a:r>
              <a:rPr lang="en-US" sz="2000" dirty="0"/>
              <a:t>be kept confidential</a:t>
            </a:r>
          </a:p>
          <a:p>
            <a:pPr lvl="1">
              <a:spcAft>
                <a:spcPts val="0"/>
              </a:spcAft>
              <a:defRPr/>
            </a:pPr>
            <a:r>
              <a:rPr lang="en-US" sz="2000" dirty="0"/>
              <a:t>be combined with other states</a:t>
            </a:r>
          </a:p>
          <a:p>
            <a:pPr lvl="1">
              <a:spcAft>
                <a:spcPts val="0"/>
              </a:spcAft>
              <a:defRPr/>
            </a:pPr>
            <a:r>
              <a:rPr lang="en-US" sz="2000" dirty="0"/>
              <a:t>not be reported </a:t>
            </a:r>
            <a:r>
              <a:rPr lang="en-US" sz="2000" dirty="0" smtClean="0"/>
              <a:t>individually</a:t>
            </a:r>
            <a:endParaRPr lang="en-US" sz="2000" dirty="0"/>
          </a:p>
          <a:p>
            <a:pPr>
              <a:spcAft>
                <a:spcPts val="0"/>
              </a:spcAft>
              <a:defRPr/>
            </a:pPr>
            <a:r>
              <a:rPr lang="en-US" sz="2400" dirty="0" smtClean="0"/>
              <a:t>Can save progress and complete later</a:t>
            </a:r>
          </a:p>
          <a:p>
            <a:pPr>
              <a:spcAft>
                <a:spcPts val="0"/>
              </a:spcAft>
              <a:defRPr/>
            </a:pPr>
            <a:r>
              <a:rPr lang="en-US" sz="2400" dirty="0" smtClean="0"/>
              <a:t>Telephone follow-ups</a:t>
            </a:r>
          </a:p>
          <a:p>
            <a:pPr marL="457200" lvl="1" indent="0">
              <a:spcAft>
                <a:spcPts val="0"/>
              </a:spcAft>
              <a:buNone/>
              <a:defRPr/>
            </a:pPr>
            <a:endParaRPr lang="en-US" sz="2000" dirty="0"/>
          </a:p>
        </p:txBody>
      </p:sp>
      <p:sp>
        <p:nvSpPr>
          <p:cNvPr id="4" name="TextBox 3"/>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7</a:t>
            </a:r>
          </a:p>
        </p:txBody>
      </p:sp>
    </p:spTree>
    <p:extLst>
      <p:ext uri="{BB962C8B-B14F-4D97-AF65-F5344CB8AC3E}">
        <p14:creationId xmlns:p14="http://schemas.microsoft.com/office/powerpoint/2010/main" val="1383932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Sponsor Participation—Web Survey</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76400"/>
            <a:ext cx="6896207" cy="48768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978956" y="6313943"/>
            <a:ext cx="342900" cy="369332"/>
          </a:xfrm>
          <a:prstGeom prst="rect">
            <a:avLst/>
          </a:prstGeom>
          <a:noFill/>
        </p:spPr>
        <p:txBody>
          <a:bodyPr wrap="square" rtlCol="0">
            <a:spAutoFit/>
          </a:bodyPr>
          <a:lstStyle/>
          <a:p>
            <a:r>
              <a:rPr lang="en-US" dirty="0">
                <a:solidFill>
                  <a:schemeClr val="bg1"/>
                </a:solidFill>
              </a:rPr>
              <a:t>8</a:t>
            </a:r>
          </a:p>
        </p:txBody>
      </p:sp>
    </p:spTree>
    <p:extLst>
      <p:ext uri="{BB962C8B-B14F-4D97-AF65-F5344CB8AC3E}">
        <p14:creationId xmlns:p14="http://schemas.microsoft.com/office/powerpoint/2010/main" val="990450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dirty="0" smtClean="0"/>
              <a:t>QUESTIONS</a:t>
            </a:r>
            <a:endParaRPr lang="en-US" dirty="0"/>
          </a:p>
        </p:txBody>
      </p:sp>
      <p:sp>
        <p:nvSpPr>
          <p:cNvPr id="3" name="Content Placeholder 2"/>
          <p:cNvSpPr>
            <a:spLocks noGrp="1"/>
          </p:cNvSpPr>
          <p:nvPr>
            <p:ph idx="1"/>
          </p:nvPr>
        </p:nvSpPr>
        <p:spPr>
          <a:xfrm>
            <a:off x="304800" y="1752601"/>
            <a:ext cx="8382000" cy="4724400"/>
          </a:xfrm>
        </p:spPr>
        <p:txBody>
          <a:bodyPr anchor="ctr">
            <a:normAutofit/>
          </a:bodyPr>
          <a:lstStyle/>
          <a:p>
            <a:pPr marL="457200" lvl="1" indent="0" algn="ctr">
              <a:spcAft>
                <a:spcPts val="0"/>
              </a:spcAft>
              <a:buNone/>
              <a:defRPr/>
            </a:pPr>
            <a:r>
              <a:rPr lang="en-US" sz="16600" b="1" dirty="0" smtClean="0"/>
              <a:t>?</a:t>
            </a:r>
            <a:endParaRPr lang="en-US" sz="16600" b="1" dirty="0"/>
          </a:p>
        </p:txBody>
      </p:sp>
      <p:sp>
        <p:nvSpPr>
          <p:cNvPr id="4" name="TextBox 3"/>
          <p:cNvSpPr txBox="1"/>
          <p:nvPr/>
        </p:nvSpPr>
        <p:spPr>
          <a:xfrm>
            <a:off x="7924800" y="6313943"/>
            <a:ext cx="342900" cy="369332"/>
          </a:xfrm>
          <a:prstGeom prst="rect">
            <a:avLst/>
          </a:prstGeom>
          <a:noFill/>
        </p:spPr>
        <p:txBody>
          <a:bodyPr wrap="square" rtlCol="0">
            <a:spAutoFit/>
          </a:bodyPr>
          <a:lstStyle/>
          <a:p>
            <a:r>
              <a:rPr lang="en-US" dirty="0">
                <a:solidFill>
                  <a:schemeClr val="bg1"/>
                </a:solidFill>
              </a:rPr>
              <a:t>9</a:t>
            </a:r>
          </a:p>
        </p:txBody>
      </p:sp>
    </p:spTree>
    <p:extLst>
      <p:ext uri="{BB962C8B-B14F-4D97-AF65-F5344CB8AC3E}">
        <p14:creationId xmlns:p14="http://schemas.microsoft.com/office/powerpoint/2010/main" val="3383672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12199</TotalTime>
  <Words>359</Words>
  <Application>Microsoft Office PowerPoint</Application>
  <PresentationFormat>On-screen Show (4:3)</PresentationFormat>
  <Paragraphs>84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Summer Meals Participant Characteristics Study Sponsor Webcast &lt;date&gt;    </vt:lpstr>
      <vt:lpstr>Study Overview—Optimal Solutions Group</vt:lpstr>
      <vt:lpstr>Study Overview—Research Goals</vt:lpstr>
      <vt:lpstr>Study Overview—Methodology</vt:lpstr>
      <vt:lpstr>Sponsor Participation—Site List</vt:lpstr>
      <vt:lpstr>Sponsor Participation—Site Recruitment</vt:lpstr>
      <vt:lpstr>Sponsor Participation—Web Survey</vt:lpstr>
      <vt:lpstr>Sponsor Participation—Web Survey</vt:lpstr>
      <vt:lpstr>QUESTIONS</vt:lpstr>
    </vt:vector>
  </TitlesOfParts>
  <Company>Optimal Solutions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dc:title>
  <dc:creator>VPoonai</dc:creator>
  <cp:lastModifiedBy>Patrick Mulford</cp:lastModifiedBy>
  <cp:revision>316</cp:revision>
  <cp:lastPrinted>2013-01-17T16:29:01Z</cp:lastPrinted>
  <dcterms:created xsi:type="dcterms:W3CDTF">2012-06-25T05:12:39Z</dcterms:created>
  <dcterms:modified xsi:type="dcterms:W3CDTF">2014-04-18T19:49:35Z</dcterms:modified>
</cp:coreProperties>
</file>