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341" r:id="rId3"/>
    <p:sldId id="328" r:id="rId4"/>
    <p:sldId id="346" r:id="rId5"/>
    <p:sldId id="343" r:id="rId6"/>
    <p:sldId id="344" r:id="rId7"/>
    <p:sldId id="347" r:id="rId8"/>
    <p:sldId id="345"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racye Turner" initials="TT2" lastIdx="17" clrIdx="0"/>
  <p:cmAuthor id="1" name="Windows User" initials="RRG"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004" autoAdjust="0"/>
    <p:restoredTop sz="95827" autoAdjust="0"/>
  </p:normalViewPr>
  <p:slideViewPr>
    <p:cSldViewPr>
      <p:cViewPr>
        <p:scale>
          <a:sx n="70" d="100"/>
          <a:sy n="70" d="100"/>
        </p:scale>
        <p:origin x="-1140" y="-114"/>
      </p:cViewPr>
      <p:guideLst>
        <p:guide orient="horz" pos="2160"/>
        <p:guide pos="2880"/>
      </p:guideLst>
    </p:cSldViewPr>
  </p:slideViewPr>
  <p:outlineViewPr>
    <p:cViewPr>
      <p:scale>
        <a:sx n="33" d="100"/>
        <a:sy n="33" d="100"/>
      </p:scale>
      <p:origin x="42" y="961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32"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166FA85-1AE2-4C80-90C4-C173582C9B83}" type="datetimeFigureOut">
              <a:rPr lang="en-US" smtClean="0"/>
              <a:pPr/>
              <a:t>4/18/2014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74BA733-BFB6-4A34-8107-277EDE186B86}" type="slidenum">
              <a:rPr lang="en-US" smtClean="0"/>
              <a:pPr/>
              <a:t>‹#›</a:t>
            </a:fld>
            <a:endParaRPr lang="en-US" dirty="0"/>
          </a:p>
        </p:txBody>
      </p:sp>
    </p:spTree>
    <p:extLst>
      <p:ext uri="{BB962C8B-B14F-4D97-AF65-F5344CB8AC3E}">
        <p14:creationId xmlns:p14="http://schemas.microsoft.com/office/powerpoint/2010/main" val="38102168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74BA733-BFB6-4A34-8107-277EDE186B86}" type="slidenum">
              <a:rPr lang="en-US" smtClean="0"/>
              <a:pPr/>
              <a:t>1</a:t>
            </a:fld>
            <a:endParaRPr lang="en-US" dirty="0"/>
          </a:p>
        </p:txBody>
      </p:sp>
    </p:spTree>
    <p:extLst>
      <p:ext uri="{BB962C8B-B14F-4D97-AF65-F5344CB8AC3E}">
        <p14:creationId xmlns:p14="http://schemas.microsoft.com/office/powerpoint/2010/main" val="1109286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374BA733-BFB6-4A34-8107-277EDE186B86}" type="slidenum">
              <a:rPr lang="en-US" smtClean="0"/>
              <a:pPr/>
              <a:t>2</a:t>
            </a:fld>
            <a:endParaRPr lang="en-US" dirty="0"/>
          </a:p>
        </p:txBody>
      </p:sp>
    </p:spTree>
    <p:extLst>
      <p:ext uri="{BB962C8B-B14F-4D97-AF65-F5344CB8AC3E}">
        <p14:creationId xmlns:p14="http://schemas.microsoft.com/office/powerpoint/2010/main" val="34268931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374BA733-BFB6-4A34-8107-277EDE186B86}" type="slidenum">
              <a:rPr lang="en-US" smtClean="0"/>
              <a:pPr/>
              <a:t>3</a:t>
            </a:fld>
            <a:endParaRPr lang="en-US" dirty="0"/>
          </a:p>
        </p:txBody>
      </p:sp>
    </p:spTree>
    <p:extLst>
      <p:ext uri="{BB962C8B-B14F-4D97-AF65-F5344CB8AC3E}">
        <p14:creationId xmlns:p14="http://schemas.microsoft.com/office/powerpoint/2010/main" val="34268931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374BA733-BFB6-4A34-8107-277EDE186B86}" type="slidenum">
              <a:rPr lang="en-US" smtClean="0"/>
              <a:pPr/>
              <a:t>4</a:t>
            </a:fld>
            <a:endParaRPr lang="en-US" dirty="0"/>
          </a:p>
        </p:txBody>
      </p:sp>
    </p:spTree>
    <p:extLst>
      <p:ext uri="{BB962C8B-B14F-4D97-AF65-F5344CB8AC3E}">
        <p14:creationId xmlns:p14="http://schemas.microsoft.com/office/powerpoint/2010/main" val="34268931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374BA733-BFB6-4A34-8107-277EDE186B86}" type="slidenum">
              <a:rPr lang="en-US" smtClean="0"/>
              <a:pPr/>
              <a:t>5</a:t>
            </a:fld>
            <a:endParaRPr lang="en-US" dirty="0"/>
          </a:p>
        </p:txBody>
      </p:sp>
    </p:spTree>
    <p:extLst>
      <p:ext uri="{BB962C8B-B14F-4D97-AF65-F5344CB8AC3E}">
        <p14:creationId xmlns:p14="http://schemas.microsoft.com/office/powerpoint/2010/main" val="34268931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374BA733-BFB6-4A34-8107-277EDE186B86}" type="slidenum">
              <a:rPr lang="en-US" smtClean="0"/>
              <a:pPr/>
              <a:t>6</a:t>
            </a:fld>
            <a:endParaRPr lang="en-US" dirty="0"/>
          </a:p>
        </p:txBody>
      </p:sp>
    </p:spTree>
    <p:extLst>
      <p:ext uri="{BB962C8B-B14F-4D97-AF65-F5344CB8AC3E}">
        <p14:creationId xmlns:p14="http://schemas.microsoft.com/office/powerpoint/2010/main" val="34268931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374BA733-BFB6-4A34-8107-277EDE186B86}" type="slidenum">
              <a:rPr lang="en-US" smtClean="0"/>
              <a:pPr/>
              <a:t>7</a:t>
            </a:fld>
            <a:endParaRPr lang="en-US" dirty="0"/>
          </a:p>
        </p:txBody>
      </p:sp>
    </p:spTree>
    <p:extLst>
      <p:ext uri="{BB962C8B-B14F-4D97-AF65-F5344CB8AC3E}">
        <p14:creationId xmlns:p14="http://schemas.microsoft.com/office/powerpoint/2010/main" val="34268931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374BA733-BFB6-4A34-8107-277EDE186B86}" type="slidenum">
              <a:rPr lang="en-US" smtClean="0"/>
              <a:pPr/>
              <a:t>8</a:t>
            </a:fld>
            <a:endParaRPr lang="en-US" dirty="0"/>
          </a:p>
        </p:txBody>
      </p:sp>
    </p:spTree>
    <p:extLst>
      <p:ext uri="{BB962C8B-B14F-4D97-AF65-F5344CB8AC3E}">
        <p14:creationId xmlns:p14="http://schemas.microsoft.com/office/powerpoint/2010/main" val="34268931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rmAutofit/>
          </a:bodyPr>
          <a:lstStyle>
            <a:lvl1pPr>
              <a:defRPr sz="3600" b="1">
                <a:solidFill>
                  <a:schemeClr val="bg1">
                    <a:lumMod val="85000"/>
                    <a:lumOff val="15000"/>
                  </a:schemeClr>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800">
                <a:solidFill>
                  <a:srgbClr val="26262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b="1"/>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normAutofit/>
          </a:bodyPr>
          <a:lstStyle>
            <a:lvl1pPr>
              <a:defRPr sz="2000"/>
            </a:lvl1pPr>
            <a:lvl2pPr>
              <a:defRPr sz="2000"/>
            </a:lvl2pPr>
            <a:lvl3pPr>
              <a:defRPr sz="20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275888-B13A-41EC-8AC1-61A2D4AC4E1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275888-B13A-41EC-8AC1-61A2D4AC4E1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lvl1pPr>
              <a:defRPr sz="3600" b="1"/>
            </a:lvl1pPr>
          </a:lstStyle>
          <a:p>
            <a:r>
              <a:rPr lang="en-US" dirty="0" smtClean="0"/>
              <a:t>Click to edit Master title style</a:t>
            </a:r>
            <a:endParaRPr lang="en-US" dirty="0"/>
          </a:p>
        </p:txBody>
      </p:sp>
      <p:sp>
        <p:nvSpPr>
          <p:cNvPr id="3" name="Content Placeholder 2"/>
          <p:cNvSpPr>
            <a:spLocks noGrp="1"/>
          </p:cNvSpPr>
          <p:nvPr>
            <p:ph idx="1"/>
          </p:nvPr>
        </p:nvSpPr>
        <p:spPr>
          <a:xfrm>
            <a:off x="457200" y="1798637"/>
            <a:ext cx="8229600" cy="4525963"/>
          </a:xfrm>
        </p:spPr>
        <p:txBody>
          <a:bodyPr>
            <a:normAutofit/>
          </a:bodyPr>
          <a:lstStyle>
            <a:lvl1pPr>
              <a:spcAft>
                <a:spcPts val="1200"/>
              </a:spcAft>
              <a:defRPr sz="2600">
                <a:solidFill>
                  <a:schemeClr val="bg1"/>
                </a:solidFill>
              </a:defRPr>
            </a:lvl1pPr>
            <a:lvl2pPr>
              <a:spcAft>
                <a:spcPts val="1200"/>
              </a:spcAft>
              <a:defRPr sz="2200">
                <a:solidFill>
                  <a:schemeClr val="bg1"/>
                </a:solidFill>
              </a:defRPr>
            </a:lvl2pPr>
            <a:lvl3pPr>
              <a:spcAft>
                <a:spcPts val="600"/>
              </a:spcAft>
              <a:defRPr sz="2000">
                <a:solidFill>
                  <a:schemeClr val="bg1"/>
                </a:solidFill>
              </a:defRPr>
            </a:lvl3pPr>
            <a:lvl4pPr>
              <a:spcAft>
                <a:spcPts val="600"/>
              </a:spcAft>
              <a:defRPr sz="2000">
                <a:solidFill>
                  <a:schemeClr val="bg1"/>
                </a:solidFill>
              </a:defRPr>
            </a:lvl4pPr>
            <a:lvl5pPr>
              <a:spcAft>
                <a:spcPts val="600"/>
              </a:spcAft>
              <a:defRPr sz="2000">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275888-B13A-41EC-8AC1-61A2D4AC4E1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275888-B13A-41EC-8AC1-61A2D4AC4E10}"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275888-B13A-41EC-8AC1-61A2D4AC4E1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5275888-B13A-41EC-8AC1-61A2D4AC4E1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5275888-B13A-41EC-8AC1-61A2D4AC4E1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5275888-B13A-41EC-8AC1-61A2D4AC4E1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275888-B13A-41EC-8AC1-61A2D4AC4E1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275888-B13A-41EC-8AC1-61A2D4AC4E1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275888-B13A-41EC-8AC1-61A2D4AC4E10}" type="slidenum">
              <a:rPr lang="en-US" smtClean="0"/>
              <a:pPr/>
              <a:t>‹#›</a:t>
            </a:fld>
            <a:endParaRPr lang="en-US" dirty="0"/>
          </a:p>
        </p:txBody>
      </p:sp>
      <p:pic>
        <p:nvPicPr>
          <p:cNvPr id="8" name="Picture 7" descr="socialmedia_inside.jpg"/>
          <p:cNvPicPr>
            <a:picLocks noChangeAspect="1"/>
          </p:cNvPicPr>
          <p:nvPr userDrawn="1"/>
        </p:nvPicPr>
        <p:blipFill>
          <a:blip r:embed="rId13" cstate="print"/>
          <a:srcRect r="8502"/>
          <a:stretch>
            <a:fillRect/>
          </a:stretch>
        </p:blipFill>
        <p:spPr>
          <a:xfrm>
            <a:off x="0" y="0"/>
            <a:ext cx="9144000" cy="6714470"/>
          </a:xfrm>
          <a:prstGeom prst="rect">
            <a:avLst/>
          </a:prstGeom>
        </p:spPr>
      </p:pic>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ocialmedia_cover.jpg"/>
          <p:cNvPicPr>
            <a:picLocks noChangeAspect="1"/>
          </p:cNvPicPr>
          <p:nvPr/>
        </p:nvPicPr>
        <p:blipFill>
          <a:blip r:embed="rId3" cstate="print"/>
          <a:srcRect r="463"/>
          <a:stretch>
            <a:fillRect/>
          </a:stretch>
        </p:blipFill>
        <p:spPr>
          <a:xfrm>
            <a:off x="0" y="0"/>
            <a:ext cx="9144000" cy="6172200"/>
          </a:xfrm>
          <a:prstGeom prst="rect">
            <a:avLst/>
          </a:prstGeom>
        </p:spPr>
      </p:pic>
      <p:sp>
        <p:nvSpPr>
          <p:cNvPr id="2" name="Title 1"/>
          <p:cNvSpPr>
            <a:spLocks noGrp="1"/>
          </p:cNvSpPr>
          <p:nvPr>
            <p:ph type="ctrTitle"/>
          </p:nvPr>
        </p:nvSpPr>
        <p:spPr>
          <a:xfrm>
            <a:off x="152400" y="533400"/>
            <a:ext cx="8839200" cy="2895600"/>
          </a:xfrm>
        </p:spPr>
        <p:txBody>
          <a:bodyPr>
            <a:normAutofit fontScale="90000"/>
          </a:bodyPr>
          <a:lstStyle/>
          <a:p>
            <a:r>
              <a:rPr lang="en-US" sz="4900" dirty="0" smtClean="0">
                <a:solidFill>
                  <a:schemeClr val="tx1"/>
                </a:solidFill>
                <a:cs typeface="Levenim MT" pitchFamily="2" charset="-79"/>
              </a:rPr>
              <a:t/>
            </a:r>
            <a:br>
              <a:rPr lang="en-US" sz="4900" dirty="0" smtClean="0">
                <a:solidFill>
                  <a:schemeClr val="tx1"/>
                </a:solidFill>
                <a:cs typeface="Levenim MT" pitchFamily="2" charset="-79"/>
              </a:rPr>
            </a:br>
            <a:r>
              <a:rPr lang="en-US" sz="4900" dirty="0" smtClean="0">
                <a:solidFill>
                  <a:schemeClr val="tx1"/>
                </a:solidFill>
                <a:cs typeface="Levenim MT" pitchFamily="2" charset="-79"/>
              </a:rPr>
              <a:t/>
            </a:r>
            <a:br>
              <a:rPr lang="en-US" sz="4900" dirty="0" smtClean="0">
                <a:solidFill>
                  <a:schemeClr val="tx1"/>
                </a:solidFill>
                <a:cs typeface="Levenim MT" pitchFamily="2" charset="-79"/>
              </a:rPr>
            </a:br>
            <a:r>
              <a:rPr lang="en-US" sz="4900" dirty="0" smtClean="0">
                <a:solidFill>
                  <a:schemeClr val="tx1"/>
                </a:solidFill>
                <a:cs typeface="Levenim MT" pitchFamily="2" charset="-79"/>
              </a:rPr>
              <a:t/>
            </a:r>
            <a:br>
              <a:rPr lang="en-US" sz="4900" dirty="0" smtClean="0">
                <a:solidFill>
                  <a:schemeClr val="tx1"/>
                </a:solidFill>
                <a:cs typeface="Levenim MT" pitchFamily="2" charset="-79"/>
              </a:rPr>
            </a:br>
            <a:r>
              <a:rPr lang="en-US" sz="1200" dirty="0" smtClean="0">
                <a:solidFill>
                  <a:schemeClr val="tx1"/>
                </a:solidFill>
                <a:cs typeface="Levenim MT" pitchFamily="2" charset="-79"/>
              </a:rPr>
              <a:t>Appendix E6 State Webinar</a:t>
            </a:r>
            <a:r>
              <a:rPr lang="en-US" sz="4900" dirty="0" smtClean="0">
                <a:solidFill>
                  <a:schemeClr val="tx1"/>
                </a:solidFill>
                <a:cs typeface="Levenim MT" pitchFamily="2" charset="-79"/>
              </a:rPr>
              <a:t/>
            </a:r>
            <a:br>
              <a:rPr lang="en-US" sz="4900" dirty="0" smtClean="0">
                <a:solidFill>
                  <a:schemeClr val="tx1"/>
                </a:solidFill>
                <a:cs typeface="Levenim MT" pitchFamily="2" charset="-79"/>
              </a:rPr>
            </a:br>
            <a:r>
              <a:rPr lang="en-US" dirty="0" smtClean="0">
                <a:solidFill>
                  <a:schemeClr val="tx1"/>
                </a:solidFill>
                <a:cs typeface="Levenim MT" pitchFamily="2" charset="-79"/>
              </a:rPr>
              <a:t>Summer Meals Participant Characteristics Study</a:t>
            </a:r>
            <a:r>
              <a:rPr lang="en-US" sz="4900" dirty="0" smtClean="0">
                <a:solidFill>
                  <a:schemeClr val="tx1"/>
                </a:solidFill>
                <a:cs typeface="Levenim MT" pitchFamily="2" charset="-79"/>
              </a:rPr>
              <a:t/>
            </a:r>
            <a:br>
              <a:rPr lang="en-US" sz="4900" dirty="0" smtClean="0">
                <a:solidFill>
                  <a:schemeClr val="tx1"/>
                </a:solidFill>
                <a:cs typeface="Levenim MT" pitchFamily="2" charset="-79"/>
              </a:rPr>
            </a:br>
            <a:r>
              <a:rPr lang="en-US" sz="4900" dirty="0" smtClean="0">
                <a:solidFill>
                  <a:schemeClr val="tx1"/>
                </a:solidFill>
                <a:cs typeface="Levenim MT" pitchFamily="2" charset="-79"/>
              </a:rPr>
              <a:t>State Webcast</a:t>
            </a:r>
            <a:br>
              <a:rPr lang="en-US" sz="4900" dirty="0" smtClean="0">
                <a:solidFill>
                  <a:schemeClr val="tx1"/>
                </a:solidFill>
                <a:cs typeface="Levenim MT" pitchFamily="2" charset="-79"/>
              </a:rPr>
            </a:br>
            <a:r>
              <a:rPr lang="en-US" dirty="0" smtClean="0">
                <a:solidFill>
                  <a:schemeClr val="tx1"/>
                </a:solidFill>
                <a:cs typeface="Levenim MT" pitchFamily="2" charset="-79"/>
              </a:rPr>
              <a:t>&lt;date&gt; </a:t>
            </a:r>
            <a:r>
              <a:rPr lang="en-US" sz="4900" dirty="0" smtClean="0">
                <a:solidFill>
                  <a:schemeClr val="tx1"/>
                </a:solidFill>
                <a:cs typeface="Levenim MT" pitchFamily="2" charset="-79"/>
              </a:rPr>
              <a:t/>
            </a:r>
            <a:br>
              <a:rPr lang="en-US" sz="4900" dirty="0" smtClean="0">
                <a:solidFill>
                  <a:schemeClr val="tx1"/>
                </a:solidFill>
                <a:cs typeface="Levenim MT" pitchFamily="2" charset="-79"/>
              </a:rPr>
            </a:br>
            <a:r>
              <a:rPr lang="en-US" sz="1667" b="0" dirty="0" smtClean="0">
                <a:solidFill>
                  <a:schemeClr val="tx1"/>
                </a:solidFill>
                <a:cs typeface="Levenim MT" pitchFamily="2" charset="-79"/>
              </a:rPr>
              <a:t/>
            </a:r>
            <a:br>
              <a:rPr lang="en-US" sz="1667" b="0" dirty="0" smtClean="0">
                <a:solidFill>
                  <a:schemeClr val="tx1"/>
                </a:solidFill>
                <a:cs typeface="Levenim MT" pitchFamily="2" charset="-79"/>
              </a:rPr>
            </a:br>
            <a:r>
              <a:rPr lang="en-US" sz="2200" b="0" dirty="0" smtClean="0">
                <a:solidFill>
                  <a:schemeClr val="tx1"/>
                </a:solidFill>
              </a:rPr>
              <a:t/>
            </a:r>
            <a:br>
              <a:rPr lang="en-US" sz="2200" b="0" dirty="0" smtClean="0">
                <a:solidFill>
                  <a:schemeClr val="tx1"/>
                </a:solidFill>
              </a:rPr>
            </a:br>
            <a:endParaRPr lang="en-US" sz="2200" b="0" dirty="0">
              <a:solidFill>
                <a:schemeClr val="tx1"/>
              </a:solidFill>
            </a:endParaRPr>
          </a:p>
        </p:txBody>
      </p:sp>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48000" y="4572000"/>
            <a:ext cx="3657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1828800" y="381000"/>
            <a:ext cx="6096000" cy="1477328"/>
          </a:xfrm>
          <a:prstGeom prst="rect">
            <a:avLst/>
          </a:prstGeom>
          <a:noFill/>
        </p:spPr>
        <p:txBody>
          <a:bodyPr wrap="square" rtlCol="0">
            <a:spAutoFit/>
          </a:bodyPr>
          <a:lstStyle/>
          <a:p>
            <a:r>
              <a:rPr lang="en-US" sz="800" dirty="0" smtClean="0">
                <a:solidFill>
                  <a:schemeClr val="tx1">
                    <a:lumMod val="85000"/>
                  </a:schemeClr>
                </a:solidFill>
                <a:latin typeface="Arial Narrow" pitchFamily="34" charset="0"/>
              </a:rPr>
              <a:t>				OMB Control No.:0584-NEW</a:t>
            </a:r>
          </a:p>
          <a:p>
            <a:r>
              <a:rPr lang="en-US" sz="800" dirty="0" smtClean="0">
                <a:solidFill>
                  <a:schemeClr val="tx1">
                    <a:lumMod val="85000"/>
                  </a:schemeClr>
                </a:solidFill>
                <a:latin typeface="Arial Narrow" pitchFamily="34" charset="0"/>
              </a:rPr>
              <a:t>				Expiration Date: xx/xx/</a:t>
            </a:r>
            <a:r>
              <a:rPr lang="en-US" sz="800" dirty="0" err="1" smtClean="0">
                <a:solidFill>
                  <a:schemeClr val="tx1">
                    <a:lumMod val="85000"/>
                  </a:schemeClr>
                </a:solidFill>
                <a:latin typeface="Arial Narrow" pitchFamily="34" charset="0"/>
              </a:rPr>
              <a:t>xxxx</a:t>
            </a:r>
            <a:endParaRPr lang="en-US" sz="800" dirty="0" smtClean="0">
              <a:solidFill>
                <a:schemeClr val="tx1">
                  <a:lumMod val="85000"/>
                </a:schemeClr>
              </a:solidFill>
              <a:latin typeface="Arial Narrow" pitchFamily="34" charset="0"/>
            </a:endParaRPr>
          </a:p>
          <a:p>
            <a:r>
              <a:rPr lang="en-US" sz="800" dirty="0" smtClean="0">
                <a:solidFill>
                  <a:schemeClr val="tx1">
                    <a:lumMod val="85000"/>
                  </a:schemeClr>
                </a:solidFill>
                <a:latin typeface="Arial Narrow" pitchFamily="34" charset="0"/>
              </a:rPr>
              <a:t> </a:t>
            </a:r>
          </a:p>
          <a:p>
            <a:r>
              <a:rPr lang="en-US" sz="800" dirty="0" smtClean="0">
                <a:solidFill>
                  <a:schemeClr val="tx1">
                    <a:lumMod val="85000"/>
                  </a:schemeClr>
                </a:solidFill>
                <a:latin typeface="Arial Narrow" pitchFamily="34" charset="0"/>
              </a:rPr>
              <a:t>Public reporting burden for this collection of information is estimated to average 30 minutes per response, including the time for reviewing instructions, searching existing data sources, gathering and maintaining the data needed, and completing and reviewing the collection of information.  An agency may not conduct or sponsor, and a person is not required to respond to, a collection of information unless it displays a currently valid OMB control number.  Send comments regarding this burden estimate or any other aspect of this collection of information, including suggestions for reducing this burden, to: U.S. Department of Agriculture, Food and Nutrition Services, Office of Policy Support, 3101 Park Center Drive, Room 1014, Alexandria, VA 22302 ATTN: PRA (0584-xxxx*).  Do not return the completed form to this address.</a:t>
            </a:r>
          </a:p>
          <a:p>
            <a:endParaRPr lang="en-US" dirty="0">
              <a:solidFill>
                <a:schemeClr val="tx1">
                  <a:lumMod val="85000"/>
                </a:schemeClr>
              </a:solidFill>
            </a:endParaRPr>
          </a:p>
        </p:txBody>
      </p:sp>
      <p:sp>
        <p:nvSpPr>
          <p:cNvPr id="3" name="TextBox 2"/>
          <p:cNvSpPr txBox="1"/>
          <p:nvPr/>
        </p:nvSpPr>
        <p:spPr>
          <a:xfrm>
            <a:off x="7924800" y="6313943"/>
            <a:ext cx="342900" cy="369332"/>
          </a:xfrm>
          <a:prstGeom prst="rect">
            <a:avLst/>
          </a:prstGeom>
          <a:noFill/>
        </p:spPr>
        <p:txBody>
          <a:bodyPr wrap="square" rtlCol="0">
            <a:spAutoFit/>
          </a:bodyPr>
          <a:lstStyle/>
          <a:p>
            <a:r>
              <a:rPr lang="en-US" dirty="0" smtClean="0">
                <a:solidFill>
                  <a:schemeClr val="bg1"/>
                </a:solidFill>
              </a:rPr>
              <a:t>1</a:t>
            </a:r>
            <a:endParaRPr lang="en-US"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86800" cy="1447800"/>
          </a:xfrm>
        </p:spPr>
        <p:txBody>
          <a:bodyPr>
            <a:normAutofit/>
          </a:bodyPr>
          <a:lstStyle/>
          <a:p>
            <a:pPr lvl="0">
              <a:defRPr/>
            </a:pPr>
            <a:r>
              <a:rPr lang="en-US" dirty="0" smtClean="0"/>
              <a:t>Study Overview—Optimal Solutions Group</a:t>
            </a:r>
            <a:endParaRPr lang="en-US" dirty="0"/>
          </a:p>
        </p:txBody>
      </p:sp>
      <p:sp>
        <p:nvSpPr>
          <p:cNvPr id="3" name="Content Placeholder 2"/>
          <p:cNvSpPr>
            <a:spLocks noGrp="1"/>
          </p:cNvSpPr>
          <p:nvPr>
            <p:ph idx="1"/>
          </p:nvPr>
        </p:nvSpPr>
        <p:spPr>
          <a:xfrm>
            <a:off x="228600" y="1676401"/>
            <a:ext cx="8458200" cy="4800600"/>
          </a:xfrm>
        </p:spPr>
        <p:txBody>
          <a:bodyPr>
            <a:normAutofit/>
          </a:bodyPr>
          <a:lstStyle/>
          <a:p>
            <a:pPr marL="0" indent="0">
              <a:spcAft>
                <a:spcPts val="0"/>
              </a:spcAft>
              <a:buNone/>
              <a:defRPr/>
            </a:pPr>
            <a:r>
              <a:rPr lang="en-US" sz="2400" b="1" dirty="0" smtClean="0"/>
              <a:t>Optimal Solutions Group (Optimal)</a:t>
            </a:r>
          </a:p>
          <a:p>
            <a:pPr>
              <a:spcBef>
                <a:spcPts val="1200"/>
              </a:spcBef>
              <a:spcAft>
                <a:spcPts val="600"/>
              </a:spcAft>
              <a:defRPr/>
            </a:pPr>
            <a:r>
              <a:rPr lang="en-US" sz="2400" dirty="0" smtClean="0"/>
              <a:t>Policy research firm located in College Park, MD</a:t>
            </a:r>
          </a:p>
          <a:p>
            <a:pPr>
              <a:spcBef>
                <a:spcPts val="1200"/>
              </a:spcBef>
              <a:spcAft>
                <a:spcPts val="600"/>
              </a:spcAft>
              <a:defRPr/>
            </a:pPr>
            <a:r>
              <a:rPr lang="en-US" sz="2400" dirty="0"/>
              <a:t>Specialize in policy research focused on health, education, workforce development, social policy, and housing and economic development</a:t>
            </a:r>
          </a:p>
          <a:p>
            <a:pPr>
              <a:spcBef>
                <a:spcPts val="1200"/>
              </a:spcBef>
              <a:spcAft>
                <a:spcPts val="600"/>
              </a:spcAft>
              <a:defRPr/>
            </a:pPr>
            <a:r>
              <a:rPr lang="en-US" sz="2400" dirty="0" smtClean="0"/>
              <a:t>Contracted by USDA/FNS to conduct evaluation of the Summer Meals Programs’ participant characteristics</a:t>
            </a:r>
          </a:p>
        </p:txBody>
      </p:sp>
      <p:sp>
        <p:nvSpPr>
          <p:cNvPr id="5" name="Slide Number Placeholder 4"/>
          <p:cNvSpPr>
            <a:spLocks noGrp="1"/>
          </p:cNvSpPr>
          <p:nvPr>
            <p:ph type="sldNum" sz="quarter" idx="12"/>
          </p:nvPr>
        </p:nvSpPr>
        <p:spPr/>
        <p:txBody>
          <a:bodyPr/>
          <a:lstStyle/>
          <a:p>
            <a:fld id="{75275888-B13A-41EC-8AC1-61A2D4AC4E10}" type="slidenum">
              <a:rPr lang="en-US" smtClean="0"/>
              <a:pPr/>
              <a:t>2</a:t>
            </a:fld>
            <a:endParaRPr lang="en-US" dirty="0"/>
          </a:p>
        </p:txBody>
      </p:sp>
      <p:sp>
        <p:nvSpPr>
          <p:cNvPr id="6" name="TextBox 5"/>
          <p:cNvSpPr txBox="1"/>
          <p:nvPr/>
        </p:nvSpPr>
        <p:spPr>
          <a:xfrm>
            <a:off x="7924800" y="6313943"/>
            <a:ext cx="342900" cy="369332"/>
          </a:xfrm>
          <a:prstGeom prst="rect">
            <a:avLst/>
          </a:prstGeom>
          <a:noFill/>
        </p:spPr>
        <p:txBody>
          <a:bodyPr wrap="square" rtlCol="0">
            <a:spAutoFit/>
          </a:bodyPr>
          <a:lstStyle/>
          <a:p>
            <a:r>
              <a:rPr lang="en-US" dirty="0">
                <a:solidFill>
                  <a:schemeClr val="bg1"/>
                </a:solidFill>
              </a:rPr>
              <a:t>2</a:t>
            </a:r>
          </a:p>
        </p:txBody>
      </p:sp>
    </p:spTree>
    <p:extLst>
      <p:ext uri="{BB962C8B-B14F-4D97-AF65-F5344CB8AC3E}">
        <p14:creationId xmlns:p14="http://schemas.microsoft.com/office/powerpoint/2010/main" val="32730767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defRPr/>
            </a:pPr>
            <a:r>
              <a:rPr lang="en-US" dirty="0" smtClean="0"/>
              <a:t>Study Overview—Research Goals</a:t>
            </a:r>
            <a:endParaRPr lang="en-US" dirty="0"/>
          </a:p>
        </p:txBody>
      </p:sp>
      <p:sp>
        <p:nvSpPr>
          <p:cNvPr id="3" name="Content Placeholder 2"/>
          <p:cNvSpPr>
            <a:spLocks noGrp="1"/>
          </p:cNvSpPr>
          <p:nvPr>
            <p:ph idx="1"/>
          </p:nvPr>
        </p:nvSpPr>
        <p:spPr>
          <a:xfrm>
            <a:off x="304800" y="1676400"/>
            <a:ext cx="8382000" cy="4953000"/>
          </a:xfrm>
        </p:spPr>
        <p:txBody>
          <a:bodyPr>
            <a:normAutofit/>
          </a:bodyPr>
          <a:lstStyle/>
          <a:p>
            <a:pPr marL="0" indent="0">
              <a:spcAft>
                <a:spcPts val="0"/>
              </a:spcAft>
              <a:buNone/>
              <a:defRPr/>
            </a:pPr>
            <a:r>
              <a:rPr lang="en-US" sz="2400" b="1" dirty="0" smtClean="0"/>
              <a:t>Research Goals</a:t>
            </a:r>
          </a:p>
          <a:p>
            <a:pPr>
              <a:spcBef>
                <a:spcPts val="600"/>
              </a:spcBef>
              <a:spcAft>
                <a:spcPts val="600"/>
              </a:spcAft>
              <a:defRPr/>
            </a:pPr>
            <a:r>
              <a:rPr lang="en-US" sz="2000" dirty="0" smtClean="0"/>
              <a:t>Ascertain how the summer meals programs operate at the state, sponsor, and site levels.</a:t>
            </a:r>
          </a:p>
          <a:p>
            <a:pPr>
              <a:spcBef>
                <a:spcPts val="600"/>
              </a:spcBef>
              <a:spcAft>
                <a:spcPts val="600"/>
              </a:spcAft>
              <a:defRPr/>
            </a:pPr>
            <a:r>
              <a:rPr lang="en-US" sz="2000" dirty="0" smtClean="0"/>
              <a:t>Describe participant characteristics and examine the differences and factors that affect participation by sponsors and children across states.</a:t>
            </a:r>
          </a:p>
          <a:p>
            <a:pPr marL="0" indent="0">
              <a:spcAft>
                <a:spcPts val="0"/>
              </a:spcAft>
              <a:buNone/>
              <a:defRPr/>
            </a:pPr>
            <a:r>
              <a:rPr lang="en-US" sz="2400" b="1" dirty="0"/>
              <a:t>State Survey</a:t>
            </a:r>
          </a:p>
          <a:p>
            <a:pPr>
              <a:spcBef>
                <a:spcPts val="600"/>
              </a:spcBef>
              <a:spcAft>
                <a:spcPts val="600"/>
              </a:spcAft>
              <a:defRPr/>
            </a:pPr>
            <a:r>
              <a:rPr lang="en-US" sz="2000" dirty="0" smtClean="0"/>
              <a:t>Understand the challenges to finding sponsors, administering training, facilitating outreach efforts, etc.</a:t>
            </a:r>
          </a:p>
          <a:p>
            <a:pPr>
              <a:spcBef>
                <a:spcPts val="600"/>
              </a:spcBef>
              <a:spcAft>
                <a:spcPts val="600"/>
              </a:spcAft>
              <a:defRPr/>
            </a:pPr>
            <a:r>
              <a:rPr lang="en-US" sz="2000" dirty="0" smtClean="0"/>
              <a:t>Census of ALL states.</a:t>
            </a:r>
          </a:p>
          <a:p>
            <a:pPr>
              <a:spcBef>
                <a:spcPts val="600"/>
              </a:spcBef>
              <a:spcAft>
                <a:spcPts val="600"/>
              </a:spcAft>
              <a:defRPr/>
            </a:pPr>
            <a:r>
              <a:rPr lang="en-US" sz="2000" dirty="0" smtClean="0"/>
              <a:t>Information will help FNS better serve state agencies in administering summer meals programs.</a:t>
            </a:r>
          </a:p>
          <a:p>
            <a:pPr marL="0" indent="0">
              <a:spcAft>
                <a:spcPts val="0"/>
              </a:spcAft>
              <a:buNone/>
              <a:defRPr/>
            </a:pPr>
            <a:endParaRPr lang="en-US" sz="2000" dirty="0"/>
          </a:p>
        </p:txBody>
      </p:sp>
      <p:sp>
        <p:nvSpPr>
          <p:cNvPr id="4" name="Slide Number Placeholder 3"/>
          <p:cNvSpPr>
            <a:spLocks noGrp="1"/>
          </p:cNvSpPr>
          <p:nvPr>
            <p:ph type="sldNum" sz="quarter" idx="12"/>
          </p:nvPr>
        </p:nvSpPr>
        <p:spPr/>
        <p:txBody>
          <a:bodyPr/>
          <a:lstStyle/>
          <a:p>
            <a:fld id="{75275888-B13A-41EC-8AC1-61A2D4AC4E10}" type="slidenum">
              <a:rPr lang="en-US" smtClean="0"/>
              <a:pPr/>
              <a:t>3</a:t>
            </a:fld>
            <a:endParaRPr lang="en-US" dirty="0"/>
          </a:p>
        </p:txBody>
      </p:sp>
      <p:sp>
        <p:nvSpPr>
          <p:cNvPr id="5" name="TextBox 4"/>
          <p:cNvSpPr txBox="1"/>
          <p:nvPr/>
        </p:nvSpPr>
        <p:spPr>
          <a:xfrm>
            <a:off x="7924800" y="6313943"/>
            <a:ext cx="342900" cy="369332"/>
          </a:xfrm>
          <a:prstGeom prst="rect">
            <a:avLst/>
          </a:prstGeom>
          <a:noFill/>
        </p:spPr>
        <p:txBody>
          <a:bodyPr wrap="square" rtlCol="0">
            <a:spAutoFit/>
          </a:bodyPr>
          <a:lstStyle/>
          <a:p>
            <a:r>
              <a:rPr lang="en-US" dirty="0">
                <a:solidFill>
                  <a:schemeClr val="bg1"/>
                </a:solidFill>
              </a:rPr>
              <a:t>3</a:t>
            </a:r>
          </a:p>
        </p:txBody>
      </p:sp>
    </p:spTree>
    <p:extLst>
      <p:ext uri="{BB962C8B-B14F-4D97-AF65-F5344CB8AC3E}">
        <p14:creationId xmlns:p14="http://schemas.microsoft.com/office/powerpoint/2010/main" val="15781690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defRPr/>
            </a:pPr>
            <a:r>
              <a:rPr lang="en-US" dirty="0" smtClean="0"/>
              <a:t>Study Overview—Methodology</a:t>
            </a:r>
            <a:endParaRPr lang="en-US" dirty="0"/>
          </a:p>
        </p:txBody>
      </p:sp>
      <p:sp>
        <p:nvSpPr>
          <p:cNvPr id="3" name="Content Placeholder 2"/>
          <p:cNvSpPr>
            <a:spLocks noGrp="1"/>
          </p:cNvSpPr>
          <p:nvPr>
            <p:ph idx="1"/>
          </p:nvPr>
        </p:nvSpPr>
        <p:spPr>
          <a:xfrm>
            <a:off x="304800" y="1676400"/>
            <a:ext cx="8382000" cy="4953000"/>
          </a:xfrm>
        </p:spPr>
        <p:txBody>
          <a:bodyPr>
            <a:normAutofit/>
          </a:bodyPr>
          <a:lstStyle/>
          <a:p>
            <a:pPr marL="0" indent="0">
              <a:spcAft>
                <a:spcPts val="0"/>
              </a:spcAft>
              <a:buNone/>
              <a:defRPr/>
            </a:pPr>
            <a:r>
              <a:rPr lang="en-US" sz="2400" b="1" dirty="0" smtClean="0"/>
              <a:t>Surveys</a:t>
            </a:r>
          </a:p>
          <a:p>
            <a:pPr>
              <a:spcBef>
                <a:spcPts val="600"/>
              </a:spcBef>
              <a:spcAft>
                <a:spcPts val="600"/>
              </a:spcAft>
              <a:defRPr/>
            </a:pPr>
            <a:r>
              <a:rPr lang="en-US" sz="2000" dirty="0" smtClean="0"/>
              <a:t>State-level</a:t>
            </a:r>
          </a:p>
          <a:p>
            <a:pPr>
              <a:spcBef>
                <a:spcPts val="600"/>
              </a:spcBef>
              <a:spcAft>
                <a:spcPts val="600"/>
              </a:spcAft>
              <a:defRPr/>
            </a:pPr>
            <a:r>
              <a:rPr lang="en-US" sz="2000" dirty="0" smtClean="0"/>
              <a:t>Sponsor-level</a:t>
            </a:r>
          </a:p>
          <a:p>
            <a:pPr>
              <a:spcBef>
                <a:spcPts val="600"/>
              </a:spcBef>
              <a:spcAft>
                <a:spcPts val="600"/>
              </a:spcAft>
              <a:defRPr/>
            </a:pPr>
            <a:r>
              <a:rPr lang="en-US" sz="2000" dirty="0" smtClean="0"/>
              <a:t>Site -level</a:t>
            </a:r>
          </a:p>
          <a:p>
            <a:pPr marL="0" indent="0">
              <a:spcBef>
                <a:spcPts val="600"/>
              </a:spcBef>
              <a:spcAft>
                <a:spcPts val="600"/>
              </a:spcAft>
              <a:buNone/>
              <a:defRPr/>
            </a:pPr>
            <a:r>
              <a:rPr lang="en-US" sz="2400" b="1" dirty="0" smtClean="0"/>
              <a:t>Interviews</a:t>
            </a:r>
            <a:endParaRPr lang="en-US" sz="2400" b="1" dirty="0"/>
          </a:p>
          <a:p>
            <a:pPr>
              <a:spcBef>
                <a:spcPts val="600"/>
              </a:spcBef>
              <a:spcAft>
                <a:spcPts val="600"/>
              </a:spcAft>
              <a:defRPr/>
            </a:pPr>
            <a:r>
              <a:rPr lang="en-US" sz="2000" dirty="0" smtClean="0"/>
              <a:t>Parents/caregivers of summer meals participants</a:t>
            </a:r>
          </a:p>
          <a:p>
            <a:pPr>
              <a:spcBef>
                <a:spcPts val="600"/>
              </a:spcBef>
              <a:spcAft>
                <a:spcPts val="600"/>
              </a:spcAft>
              <a:defRPr/>
            </a:pPr>
            <a:r>
              <a:rPr lang="en-US" sz="2000" dirty="0" smtClean="0"/>
              <a:t>Parents/caregivers of summer meals-eligible non-participants</a:t>
            </a:r>
            <a:endParaRPr lang="en-US" sz="2000" dirty="0"/>
          </a:p>
        </p:txBody>
      </p:sp>
      <p:sp>
        <p:nvSpPr>
          <p:cNvPr id="4" name="Slide Number Placeholder 3"/>
          <p:cNvSpPr>
            <a:spLocks noGrp="1"/>
          </p:cNvSpPr>
          <p:nvPr>
            <p:ph type="sldNum" sz="quarter" idx="12"/>
          </p:nvPr>
        </p:nvSpPr>
        <p:spPr/>
        <p:txBody>
          <a:bodyPr/>
          <a:lstStyle/>
          <a:p>
            <a:fld id="{75275888-B13A-41EC-8AC1-61A2D4AC4E10}" type="slidenum">
              <a:rPr lang="en-US" smtClean="0"/>
              <a:pPr/>
              <a:t>4</a:t>
            </a:fld>
            <a:endParaRPr lang="en-US" dirty="0"/>
          </a:p>
        </p:txBody>
      </p:sp>
      <p:sp>
        <p:nvSpPr>
          <p:cNvPr id="5" name="TextBox 4"/>
          <p:cNvSpPr txBox="1"/>
          <p:nvPr/>
        </p:nvSpPr>
        <p:spPr>
          <a:xfrm>
            <a:off x="7924800" y="6313943"/>
            <a:ext cx="342900" cy="369332"/>
          </a:xfrm>
          <a:prstGeom prst="rect">
            <a:avLst/>
          </a:prstGeom>
          <a:noFill/>
        </p:spPr>
        <p:txBody>
          <a:bodyPr wrap="square" rtlCol="0">
            <a:spAutoFit/>
          </a:bodyPr>
          <a:lstStyle/>
          <a:p>
            <a:r>
              <a:rPr lang="en-US" dirty="0">
                <a:solidFill>
                  <a:schemeClr val="bg1"/>
                </a:solidFill>
              </a:rPr>
              <a:t>4</a:t>
            </a:r>
          </a:p>
        </p:txBody>
      </p:sp>
    </p:spTree>
    <p:extLst>
      <p:ext uri="{BB962C8B-B14F-4D97-AF65-F5344CB8AC3E}">
        <p14:creationId xmlns:p14="http://schemas.microsoft.com/office/powerpoint/2010/main" val="24894253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63000" cy="1371600"/>
          </a:xfrm>
        </p:spPr>
        <p:txBody>
          <a:bodyPr>
            <a:normAutofit/>
          </a:bodyPr>
          <a:lstStyle/>
          <a:p>
            <a:pPr lvl="0">
              <a:defRPr/>
            </a:pPr>
            <a:r>
              <a:rPr lang="en-US" dirty="0" smtClean="0"/>
              <a:t>State Participation—Sponsor List &amp; Administrative Data</a:t>
            </a:r>
            <a:endParaRPr lang="en-US" dirty="0"/>
          </a:p>
        </p:txBody>
      </p:sp>
      <p:sp>
        <p:nvSpPr>
          <p:cNvPr id="3" name="Content Placeholder 2"/>
          <p:cNvSpPr>
            <a:spLocks noGrp="1"/>
          </p:cNvSpPr>
          <p:nvPr>
            <p:ph idx="1"/>
          </p:nvPr>
        </p:nvSpPr>
        <p:spPr>
          <a:xfrm>
            <a:off x="228600" y="1676400"/>
            <a:ext cx="8382000" cy="1447799"/>
          </a:xfrm>
        </p:spPr>
        <p:txBody>
          <a:bodyPr>
            <a:normAutofit/>
          </a:bodyPr>
          <a:lstStyle/>
          <a:p>
            <a:pPr marL="0" indent="0">
              <a:spcAft>
                <a:spcPts val="0"/>
              </a:spcAft>
              <a:buNone/>
              <a:defRPr/>
            </a:pPr>
            <a:r>
              <a:rPr lang="en-US" sz="2400" b="1" dirty="0" smtClean="0"/>
              <a:t>2015 Sponsor List</a:t>
            </a:r>
          </a:p>
          <a:p>
            <a:pPr>
              <a:spcAft>
                <a:spcPts val="0"/>
              </a:spcAft>
              <a:defRPr/>
            </a:pPr>
            <a:r>
              <a:rPr lang="en-US" sz="2400" dirty="0" smtClean="0"/>
              <a:t>Formal request via email</a:t>
            </a:r>
          </a:p>
          <a:p>
            <a:pPr>
              <a:spcAft>
                <a:spcPts val="0"/>
              </a:spcAft>
              <a:defRPr/>
            </a:pPr>
            <a:r>
              <a:rPr lang="en-US" sz="2400" dirty="0" smtClean="0"/>
              <a:t>Items needed include:</a:t>
            </a:r>
          </a:p>
          <a:p>
            <a:pPr>
              <a:spcAft>
                <a:spcPts val="0"/>
              </a:spcAft>
              <a:defRPr/>
            </a:pPr>
            <a:endParaRPr lang="en-US" sz="2400" dirty="0" smtClean="0"/>
          </a:p>
          <a:p>
            <a:pPr marL="457200" lvl="1" indent="0">
              <a:spcAft>
                <a:spcPts val="0"/>
              </a:spcAft>
              <a:buNone/>
              <a:defRPr/>
            </a:pPr>
            <a:endParaRPr lang="en-US" sz="2000" dirty="0" smtClean="0"/>
          </a:p>
          <a:p>
            <a:pPr marL="457200" lvl="1" indent="0">
              <a:spcAft>
                <a:spcPts val="0"/>
              </a:spcAft>
              <a:buNone/>
              <a:defRPr/>
            </a:pPr>
            <a:endParaRPr lang="en-US" sz="2000" dirty="0"/>
          </a:p>
        </p:txBody>
      </p:sp>
      <p:graphicFrame>
        <p:nvGraphicFramePr>
          <p:cNvPr id="4" name="Table 3"/>
          <p:cNvGraphicFramePr>
            <a:graphicFrameLocks noGrp="1"/>
          </p:cNvGraphicFramePr>
          <p:nvPr>
            <p:extLst>
              <p:ext uri="{D42A27DB-BD31-4B8C-83A1-F6EECF244321}">
                <p14:modId xmlns:p14="http://schemas.microsoft.com/office/powerpoint/2010/main" val="2506404528"/>
              </p:ext>
            </p:extLst>
          </p:nvPr>
        </p:nvGraphicFramePr>
        <p:xfrm>
          <a:off x="685800" y="3017520"/>
          <a:ext cx="8305800" cy="1854200"/>
        </p:xfrm>
        <a:graphic>
          <a:graphicData uri="http://schemas.openxmlformats.org/drawingml/2006/table">
            <a:tbl>
              <a:tblPr firstRow="1" bandRow="1">
                <a:tableStyleId>{616DA210-FB5B-4158-B5E0-FEB733F419BA}</a:tableStyleId>
              </a:tblPr>
              <a:tblGrid>
                <a:gridCol w="3290977"/>
                <a:gridCol w="5014823"/>
              </a:tblGrid>
              <a:tr h="370840">
                <a:tc>
                  <a:txBody>
                    <a:bodyPr/>
                    <a:lstStyle/>
                    <a:p>
                      <a:pPr marL="285750" indent="-285750">
                        <a:buFont typeface="Arial" pitchFamily="34" charset="0"/>
                        <a:buChar char="•"/>
                      </a:pPr>
                      <a:r>
                        <a:rPr lang="en-US" sz="1600" b="0" dirty="0" smtClean="0">
                          <a:solidFill>
                            <a:schemeClr val="bg1"/>
                          </a:solidFill>
                        </a:rPr>
                        <a:t>Sponsor</a:t>
                      </a:r>
                      <a:r>
                        <a:rPr lang="en-US" sz="1600" b="0" baseline="0" dirty="0" smtClean="0">
                          <a:solidFill>
                            <a:schemeClr val="bg1"/>
                          </a:solidFill>
                        </a:rPr>
                        <a:t> Name</a:t>
                      </a:r>
                      <a:endParaRPr lang="en-US" sz="1600" b="0" dirty="0">
                        <a:solidFill>
                          <a:schemeClr val="bg1"/>
                        </a:solidFill>
                      </a:endParaRPr>
                    </a:p>
                  </a:txBody>
                  <a:tcPr/>
                </a:tc>
                <a:tc>
                  <a:txBody>
                    <a:bodyPr/>
                    <a:lstStyle/>
                    <a:p>
                      <a:pPr marL="285750" indent="-285750">
                        <a:buFont typeface="Arial" pitchFamily="34" charset="0"/>
                        <a:buChar char="•"/>
                      </a:pPr>
                      <a:r>
                        <a:rPr lang="en-US" sz="1600" b="0" dirty="0" smtClean="0">
                          <a:solidFill>
                            <a:schemeClr val="bg1"/>
                          </a:solidFill>
                        </a:rPr>
                        <a:t>Number</a:t>
                      </a:r>
                      <a:r>
                        <a:rPr lang="en-US" sz="1600" b="0" baseline="0" dirty="0" smtClean="0">
                          <a:solidFill>
                            <a:schemeClr val="bg1"/>
                          </a:solidFill>
                        </a:rPr>
                        <a:t> </a:t>
                      </a:r>
                      <a:r>
                        <a:rPr lang="en-US" sz="1600" b="0" dirty="0" smtClean="0">
                          <a:solidFill>
                            <a:schemeClr val="bg1"/>
                          </a:solidFill>
                        </a:rPr>
                        <a:t>of Sites Operated</a:t>
                      </a:r>
                      <a:endParaRPr lang="en-US" sz="1600" b="0" dirty="0">
                        <a:solidFill>
                          <a:schemeClr val="bg1"/>
                        </a:solidFill>
                      </a:endParaRPr>
                    </a:p>
                  </a:txBody>
                  <a:tcPr/>
                </a:tc>
              </a:tr>
              <a:tr h="370840">
                <a:tc>
                  <a:txBody>
                    <a:bodyPr/>
                    <a:lstStyle/>
                    <a:p>
                      <a:pPr marL="285750" indent="-285750">
                        <a:buFont typeface="Arial" pitchFamily="34" charset="0"/>
                        <a:buChar char="•"/>
                      </a:pPr>
                      <a:r>
                        <a:rPr lang="en-US" sz="1600" dirty="0" smtClean="0">
                          <a:solidFill>
                            <a:schemeClr val="bg1"/>
                          </a:solidFill>
                        </a:rPr>
                        <a:t>Sponsor Address</a:t>
                      </a:r>
                      <a:endParaRPr lang="en-US" sz="1600" dirty="0">
                        <a:solidFill>
                          <a:schemeClr val="bg1"/>
                        </a:solidFill>
                      </a:endParaRPr>
                    </a:p>
                  </a:txBody>
                  <a:tcPr/>
                </a:tc>
                <a:tc>
                  <a:txBody>
                    <a:bodyPr/>
                    <a:lstStyle/>
                    <a:p>
                      <a:pPr marL="285750" indent="-285750">
                        <a:buFont typeface="Arial" pitchFamily="34" charset="0"/>
                        <a:buChar char="•"/>
                      </a:pPr>
                      <a:r>
                        <a:rPr lang="en-US" sz="1600" dirty="0" smtClean="0">
                          <a:solidFill>
                            <a:schemeClr val="bg1"/>
                          </a:solidFill>
                        </a:rPr>
                        <a:t>Sponsor Type (school, gov’t,</a:t>
                      </a:r>
                      <a:r>
                        <a:rPr lang="en-US" sz="1600" baseline="0" dirty="0" smtClean="0">
                          <a:solidFill>
                            <a:schemeClr val="bg1"/>
                          </a:solidFill>
                        </a:rPr>
                        <a:t> non-profit, NYSP, camp)</a:t>
                      </a:r>
                      <a:endParaRPr lang="en-US" sz="1600" dirty="0">
                        <a:solidFill>
                          <a:schemeClr val="bg1"/>
                        </a:solidFill>
                      </a:endParaRPr>
                    </a:p>
                  </a:txBody>
                  <a:tcPr/>
                </a:tc>
              </a:tr>
              <a:tr h="370840">
                <a:tc>
                  <a:txBody>
                    <a:bodyPr/>
                    <a:lstStyle/>
                    <a:p>
                      <a:pPr marL="285750" indent="-285750">
                        <a:buFont typeface="Arial" pitchFamily="34" charset="0"/>
                        <a:buChar char="•"/>
                      </a:pPr>
                      <a:r>
                        <a:rPr lang="en-US" sz="1600" dirty="0" smtClean="0">
                          <a:solidFill>
                            <a:schemeClr val="bg1"/>
                          </a:solidFill>
                        </a:rPr>
                        <a:t>Sponsor Phone Number</a:t>
                      </a:r>
                      <a:endParaRPr lang="en-US" sz="1600" dirty="0">
                        <a:solidFill>
                          <a:schemeClr val="bg1"/>
                        </a:solidFill>
                      </a:endParaRPr>
                    </a:p>
                  </a:txBody>
                  <a:tcPr/>
                </a:tc>
                <a:tc>
                  <a:txBody>
                    <a:bodyPr/>
                    <a:lstStyle/>
                    <a:p>
                      <a:pPr marL="285750" indent="-285750">
                        <a:buFont typeface="Arial" pitchFamily="34" charset="0"/>
                        <a:buChar char="•"/>
                      </a:pPr>
                      <a:r>
                        <a:rPr lang="en-US" sz="1600" dirty="0" smtClean="0">
                          <a:solidFill>
                            <a:schemeClr val="bg1"/>
                          </a:solidFill>
                        </a:rPr>
                        <a:t>Meals served (breakfast, lunch, snacks)</a:t>
                      </a:r>
                      <a:endParaRPr lang="en-US" sz="1600" dirty="0">
                        <a:solidFill>
                          <a:schemeClr val="bg1"/>
                        </a:solidFill>
                      </a:endParaRPr>
                    </a:p>
                  </a:txBody>
                  <a:tcPr/>
                </a:tc>
              </a:tr>
              <a:tr h="370840">
                <a:tc>
                  <a:txBody>
                    <a:bodyPr/>
                    <a:lstStyle/>
                    <a:p>
                      <a:pPr marL="285750" indent="-285750">
                        <a:buFont typeface="Arial" pitchFamily="34" charset="0"/>
                        <a:buChar char="•"/>
                      </a:pPr>
                      <a:r>
                        <a:rPr lang="en-US" sz="1600" dirty="0" smtClean="0">
                          <a:solidFill>
                            <a:schemeClr val="bg1"/>
                          </a:solidFill>
                        </a:rPr>
                        <a:t>Dates</a:t>
                      </a:r>
                      <a:r>
                        <a:rPr lang="en-US" sz="1600" baseline="0" dirty="0" smtClean="0">
                          <a:solidFill>
                            <a:schemeClr val="bg1"/>
                          </a:solidFill>
                        </a:rPr>
                        <a:t> of Operation </a:t>
                      </a:r>
                    </a:p>
                  </a:txBody>
                  <a:tcPr/>
                </a:tc>
                <a:tc>
                  <a:txBody>
                    <a:bodyPr/>
                    <a:lstStyle/>
                    <a:p>
                      <a:pPr marL="285750" indent="-285750">
                        <a:buFont typeface="Arial" pitchFamily="34" charset="0"/>
                        <a:buChar char="•"/>
                      </a:pPr>
                      <a:r>
                        <a:rPr lang="en-US" sz="1600" dirty="0" smtClean="0">
                          <a:solidFill>
                            <a:schemeClr val="bg1"/>
                          </a:solidFill>
                        </a:rPr>
                        <a:t>Meal counts by sponsor</a:t>
                      </a:r>
                      <a:endParaRPr lang="en-US" sz="1600" dirty="0">
                        <a:solidFill>
                          <a:schemeClr val="bg1"/>
                        </a:solidFill>
                      </a:endParaRPr>
                    </a:p>
                  </a:txBody>
                  <a:tcPr/>
                </a:tc>
              </a:tr>
              <a:tr h="370840">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dirty="0" smtClean="0">
                          <a:solidFill>
                            <a:schemeClr val="bg1"/>
                          </a:solidFill>
                        </a:rPr>
                        <a:t>Identify</a:t>
                      </a:r>
                      <a:r>
                        <a:rPr lang="en-US" sz="1600" baseline="0" dirty="0" smtClean="0">
                          <a:solidFill>
                            <a:schemeClr val="bg1"/>
                          </a:solidFill>
                        </a:rPr>
                        <a:t> </a:t>
                      </a:r>
                      <a:r>
                        <a:rPr lang="en-US" sz="1600" u="sng" baseline="0" dirty="0" smtClean="0">
                          <a:solidFill>
                            <a:schemeClr val="bg1"/>
                          </a:solidFill>
                        </a:rPr>
                        <a:t>new</a:t>
                      </a:r>
                      <a:r>
                        <a:rPr lang="en-US" sz="1600" u="none" baseline="0" dirty="0" smtClean="0">
                          <a:solidFill>
                            <a:schemeClr val="bg1"/>
                          </a:solidFill>
                        </a:rPr>
                        <a:t> or </a:t>
                      </a:r>
                      <a:r>
                        <a:rPr lang="en-US" sz="1600" u="sng" baseline="0" dirty="0" smtClean="0">
                          <a:solidFill>
                            <a:schemeClr val="bg1"/>
                          </a:solidFill>
                        </a:rPr>
                        <a:t>returning</a:t>
                      </a:r>
                      <a:r>
                        <a:rPr lang="en-US" sz="1600" u="none" baseline="0" dirty="0" smtClean="0">
                          <a:solidFill>
                            <a:schemeClr val="bg1"/>
                          </a:solidFill>
                        </a:rPr>
                        <a:t> sponsor</a:t>
                      </a:r>
                      <a:endParaRPr lang="en-US" sz="1600" dirty="0" smtClean="0">
                        <a:solidFill>
                          <a:schemeClr val="bg1"/>
                        </a:solidFill>
                      </a:endParaRPr>
                    </a:p>
                  </a:txBody>
                  <a:tcPr/>
                </a:tc>
                <a:tc>
                  <a:txBody>
                    <a:bodyPr/>
                    <a:lstStyle/>
                    <a:p>
                      <a:pPr marL="285750" indent="-285750">
                        <a:buFont typeface="Arial" pitchFamily="34" charset="0"/>
                        <a:buChar char="•"/>
                      </a:pPr>
                      <a:endParaRPr lang="en-US" sz="1600" dirty="0">
                        <a:solidFill>
                          <a:schemeClr val="bg1"/>
                        </a:solidFill>
                      </a:endParaRPr>
                    </a:p>
                  </a:txBody>
                  <a:tcPr/>
                </a:tc>
              </a:tr>
            </a:tbl>
          </a:graphicData>
        </a:graphic>
      </p:graphicFrame>
      <p:sp>
        <p:nvSpPr>
          <p:cNvPr id="5" name="Content Placeholder 2"/>
          <p:cNvSpPr txBox="1">
            <a:spLocks/>
          </p:cNvSpPr>
          <p:nvPr/>
        </p:nvSpPr>
        <p:spPr>
          <a:xfrm>
            <a:off x="304800" y="5029201"/>
            <a:ext cx="8382000" cy="144779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spcAft>
                <a:spcPts val="1200"/>
              </a:spcAft>
              <a:buFont typeface="Arial" pitchFamily="34" charset="0"/>
              <a:buChar char="•"/>
              <a:defRPr sz="2600" kern="1200">
                <a:solidFill>
                  <a:schemeClr val="bg1"/>
                </a:solidFill>
                <a:latin typeface="+mn-lt"/>
                <a:ea typeface="+mn-ea"/>
                <a:cs typeface="+mn-cs"/>
              </a:defRPr>
            </a:lvl1pPr>
            <a:lvl2pPr marL="742950" indent="-285750" algn="l" defTabSz="914400" rtl="0" eaLnBrk="1" latinLnBrk="0" hangingPunct="1">
              <a:spcBef>
                <a:spcPct val="20000"/>
              </a:spcBef>
              <a:spcAft>
                <a:spcPts val="1200"/>
              </a:spcAft>
              <a:buFont typeface="Arial" pitchFamily="34" charset="0"/>
              <a:buChar char="–"/>
              <a:defRPr sz="2200" kern="1200">
                <a:solidFill>
                  <a:schemeClr val="bg1"/>
                </a:solidFill>
                <a:latin typeface="+mn-lt"/>
                <a:ea typeface="+mn-ea"/>
                <a:cs typeface="+mn-cs"/>
              </a:defRPr>
            </a:lvl2pPr>
            <a:lvl3pPr marL="1143000" indent="-228600" algn="l" defTabSz="914400" rtl="0" eaLnBrk="1" latinLnBrk="0" hangingPunct="1">
              <a:spcBef>
                <a:spcPct val="20000"/>
              </a:spcBef>
              <a:spcAft>
                <a:spcPts val="600"/>
              </a:spcAft>
              <a:buFont typeface="Arial" pitchFamily="34" charset="0"/>
              <a:buChar char="•"/>
              <a:defRPr sz="2000" kern="1200">
                <a:solidFill>
                  <a:schemeClr val="bg1"/>
                </a:solidFill>
                <a:latin typeface="+mn-lt"/>
                <a:ea typeface="+mn-ea"/>
                <a:cs typeface="+mn-cs"/>
              </a:defRPr>
            </a:lvl3pPr>
            <a:lvl4pPr marL="1600200" indent="-228600" algn="l" defTabSz="914400" rtl="0" eaLnBrk="1" latinLnBrk="0" hangingPunct="1">
              <a:spcBef>
                <a:spcPct val="20000"/>
              </a:spcBef>
              <a:spcAft>
                <a:spcPts val="600"/>
              </a:spcAft>
              <a:buFont typeface="Arial" pitchFamily="34" charset="0"/>
              <a:buChar char="–"/>
              <a:defRPr sz="2000" kern="1200">
                <a:solidFill>
                  <a:schemeClr val="bg1"/>
                </a:solidFill>
                <a:latin typeface="+mn-lt"/>
                <a:ea typeface="+mn-ea"/>
                <a:cs typeface="+mn-cs"/>
              </a:defRPr>
            </a:lvl4pPr>
            <a:lvl5pPr marL="2057400" indent="-228600" algn="l" defTabSz="914400" rtl="0" eaLnBrk="1" latinLnBrk="0" hangingPunct="1">
              <a:spcBef>
                <a:spcPct val="20000"/>
              </a:spcBef>
              <a:spcAft>
                <a:spcPts val="600"/>
              </a:spcAft>
              <a:buFont typeface="Arial" pitchFamily="34"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Aft>
                <a:spcPts val="0"/>
              </a:spcAft>
              <a:defRPr/>
            </a:pPr>
            <a:r>
              <a:rPr lang="en-US" sz="2400" dirty="0" smtClean="0"/>
              <a:t>Time sensitive </a:t>
            </a:r>
            <a:r>
              <a:rPr lang="en-US" sz="2400" b="1" dirty="0" smtClean="0"/>
              <a:t>&lt;date needed by&gt;</a:t>
            </a:r>
          </a:p>
          <a:p>
            <a:pPr>
              <a:spcAft>
                <a:spcPts val="0"/>
              </a:spcAft>
              <a:defRPr/>
            </a:pPr>
            <a:r>
              <a:rPr lang="en-US" sz="2400" dirty="0" smtClean="0"/>
              <a:t>Memorandum of Understanding (MOU)</a:t>
            </a:r>
          </a:p>
          <a:p>
            <a:pPr>
              <a:spcAft>
                <a:spcPts val="0"/>
              </a:spcAft>
              <a:defRPr/>
            </a:pPr>
            <a:r>
              <a:rPr lang="en-US" sz="2400" dirty="0" smtClean="0"/>
              <a:t>Site list request from sponsors</a:t>
            </a:r>
          </a:p>
          <a:p>
            <a:pPr>
              <a:spcAft>
                <a:spcPts val="0"/>
              </a:spcAft>
              <a:defRPr/>
            </a:pPr>
            <a:endParaRPr lang="en-US" sz="2400" dirty="0" smtClean="0"/>
          </a:p>
          <a:p>
            <a:pPr marL="457200" lvl="1" indent="0">
              <a:spcAft>
                <a:spcPts val="0"/>
              </a:spcAft>
              <a:buFont typeface="Arial" pitchFamily="34" charset="0"/>
              <a:buNone/>
              <a:defRPr/>
            </a:pPr>
            <a:endParaRPr lang="en-US" sz="2000" dirty="0" smtClean="0"/>
          </a:p>
          <a:p>
            <a:pPr marL="457200" lvl="1" indent="0">
              <a:spcAft>
                <a:spcPts val="0"/>
              </a:spcAft>
              <a:buFont typeface="Arial" pitchFamily="34" charset="0"/>
              <a:buNone/>
              <a:defRPr/>
            </a:pPr>
            <a:endParaRPr lang="en-US" sz="2000" dirty="0"/>
          </a:p>
        </p:txBody>
      </p:sp>
      <p:sp>
        <p:nvSpPr>
          <p:cNvPr id="6" name="Slide Number Placeholder 5"/>
          <p:cNvSpPr>
            <a:spLocks noGrp="1"/>
          </p:cNvSpPr>
          <p:nvPr>
            <p:ph type="sldNum" sz="quarter" idx="12"/>
          </p:nvPr>
        </p:nvSpPr>
        <p:spPr/>
        <p:txBody>
          <a:bodyPr/>
          <a:lstStyle/>
          <a:p>
            <a:fld id="{75275888-B13A-41EC-8AC1-61A2D4AC4E10}" type="slidenum">
              <a:rPr lang="en-US" smtClean="0"/>
              <a:pPr/>
              <a:t>5</a:t>
            </a:fld>
            <a:endParaRPr lang="en-US" dirty="0"/>
          </a:p>
        </p:txBody>
      </p:sp>
      <p:sp>
        <p:nvSpPr>
          <p:cNvPr id="7" name="TextBox 6"/>
          <p:cNvSpPr txBox="1"/>
          <p:nvPr/>
        </p:nvSpPr>
        <p:spPr>
          <a:xfrm>
            <a:off x="7924800" y="6313943"/>
            <a:ext cx="342900" cy="369332"/>
          </a:xfrm>
          <a:prstGeom prst="rect">
            <a:avLst/>
          </a:prstGeom>
          <a:noFill/>
        </p:spPr>
        <p:txBody>
          <a:bodyPr wrap="square" rtlCol="0">
            <a:spAutoFit/>
          </a:bodyPr>
          <a:lstStyle/>
          <a:p>
            <a:r>
              <a:rPr lang="en-US" dirty="0">
                <a:solidFill>
                  <a:schemeClr val="bg1"/>
                </a:solidFill>
              </a:rPr>
              <a:t>5</a:t>
            </a:r>
          </a:p>
        </p:txBody>
      </p:sp>
    </p:spTree>
    <p:extLst>
      <p:ext uri="{BB962C8B-B14F-4D97-AF65-F5344CB8AC3E}">
        <p14:creationId xmlns:p14="http://schemas.microsoft.com/office/powerpoint/2010/main" val="9908448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defRPr/>
            </a:pPr>
            <a:r>
              <a:rPr lang="en-US" dirty="0" smtClean="0"/>
              <a:t>State Participation—Web Survey</a:t>
            </a:r>
            <a:endParaRPr lang="en-US" dirty="0"/>
          </a:p>
        </p:txBody>
      </p:sp>
      <p:sp>
        <p:nvSpPr>
          <p:cNvPr id="3" name="Content Placeholder 2"/>
          <p:cNvSpPr>
            <a:spLocks noGrp="1"/>
          </p:cNvSpPr>
          <p:nvPr>
            <p:ph idx="1"/>
          </p:nvPr>
        </p:nvSpPr>
        <p:spPr>
          <a:xfrm>
            <a:off x="304800" y="1752601"/>
            <a:ext cx="8382000" cy="4724400"/>
          </a:xfrm>
        </p:spPr>
        <p:txBody>
          <a:bodyPr>
            <a:normAutofit/>
          </a:bodyPr>
          <a:lstStyle/>
          <a:p>
            <a:pPr marL="0" indent="0">
              <a:spcAft>
                <a:spcPts val="0"/>
              </a:spcAft>
              <a:buNone/>
              <a:defRPr/>
            </a:pPr>
            <a:r>
              <a:rPr lang="en-US" sz="2400" b="1" dirty="0" smtClean="0"/>
              <a:t>Web Survey</a:t>
            </a:r>
            <a:endParaRPr lang="en-US" sz="2400" b="1" dirty="0"/>
          </a:p>
          <a:p>
            <a:pPr>
              <a:spcAft>
                <a:spcPts val="0"/>
              </a:spcAft>
              <a:defRPr/>
            </a:pPr>
            <a:r>
              <a:rPr lang="en-US" sz="2400" dirty="0" smtClean="0"/>
              <a:t>Email invitation with link to survey</a:t>
            </a:r>
          </a:p>
          <a:p>
            <a:pPr>
              <a:spcAft>
                <a:spcPts val="0"/>
              </a:spcAft>
              <a:defRPr/>
            </a:pPr>
            <a:r>
              <a:rPr lang="en-US" sz="2400" dirty="0" smtClean="0"/>
              <a:t>User-friendly interface</a:t>
            </a:r>
          </a:p>
          <a:p>
            <a:pPr>
              <a:spcAft>
                <a:spcPts val="0"/>
              </a:spcAft>
              <a:defRPr/>
            </a:pPr>
            <a:r>
              <a:rPr lang="en-US" sz="2400" dirty="0"/>
              <a:t>Responses will—</a:t>
            </a:r>
          </a:p>
          <a:p>
            <a:pPr lvl="1">
              <a:spcAft>
                <a:spcPts val="0"/>
              </a:spcAft>
              <a:defRPr/>
            </a:pPr>
            <a:r>
              <a:rPr lang="en-US" sz="2000" dirty="0"/>
              <a:t>be kept confidential</a:t>
            </a:r>
          </a:p>
          <a:p>
            <a:pPr lvl="1">
              <a:spcAft>
                <a:spcPts val="0"/>
              </a:spcAft>
              <a:defRPr/>
            </a:pPr>
            <a:r>
              <a:rPr lang="en-US" sz="2000" dirty="0"/>
              <a:t>be combined with other states</a:t>
            </a:r>
          </a:p>
          <a:p>
            <a:pPr lvl="1">
              <a:spcAft>
                <a:spcPts val="0"/>
              </a:spcAft>
              <a:defRPr/>
            </a:pPr>
            <a:r>
              <a:rPr lang="en-US" sz="2000" dirty="0"/>
              <a:t>not be reported </a:t>
            </a:r>
            <a:r>
              <a:rPr lang="en-US" sz="2000" dirty="0" smtClean="0"/>
              <a:t>individually</a:t>
            </a:r>
            <a:endParaRPr lang="en-US" sz="2000" dirty="0"/>
          </a:p>
          <a:p>
            <a:pPr>
              <a:spcAft>
                <a:spcPts val="0"/>
              </a:spcAft>
              <a:defRPr/>
            </a:pPr>
            <a:r>
              <a:rPr lang="en-US" sz="2400" dirty="0" smtClean="0"/>
              <a:t>Can save progress and complete later</a:t>
            </a:r>
          </a:p>
          <a:p>
            <a:pPr>
              <a:spcAft>
                <a:spcPts val="0"/>
              </a:spcAft>
              <a:defRPr/>
            </a:pPr>
            <a:r>
              <a:rPr lang="en-US" sz="2400" dirty="0" smtClean="0"/>
              <a:t>Telephone follow-ups</a:t>
            </a:r>
          </a:p>
          <a:p>
            <a:pPr marL="457200" lvl="1" indent="0">
              <a:spcAft>
                <a:spcPts val="0"/>
              </a:spcAft>
              <a:buNone/>
              <a:defRPr/>
            </a:pPr>
            <a:endParaRPr lang="en-US" sz="2000" dirty="0"/>
          </a:p>
        </p:txBody>
      </p:sp>
      <p:sp>
        <p:nvSpPr>
          <p:cNvPr id="4" name="Slide Number Placeholder 3"/>
          <p:cNvSpPr>
            <a:spLocks noGrp="1"/>
          </p:cNvSpPr>
          <p:nvPr>
            <p:ph type="sldNum" sz="quarter" idx="12"/>
          </p:nvPr>
        </p:nvSpPr>
        <p:spPr/>
        <p:txBody>
          <a:bodyPr/>
          <a:lstStyle/>
          <a:p>
            <a:fld id="{75275888-B13A-41EC-8AC1-61A2D4AC4E10}" type="slidenum">
              <a:rPr lang="en-US" smtClean="0"/>
              <a:pPr/>
              <a:t>6</a:t>
            </a:fld>
            <a:endParaRPr lang="en-US" dirty="0"/>
          </a:p>
        </p:txBody>
      </p:sp>
      <p:sp>
        <p:nvSpPr>
          <p:cNvPr id="5" name="TextBox 4"/>
          <p:cNvSpPr txBox="1"/>
          <p:nvPr/>
        </p:nvSpPr>
        <p:spPr>
          <a:xfrm>
            <a:off x="7924800" y="6313943"/>
            <a:ext cx="342900" cy="369332"/>
          </a:xfrm>
          <a:prstGeom prst="rect">
            <a:avLst/>
          </a:prstGeom>
          <a:noFill/>
        </p:spPr>
        <p:txBody>
          <a:bodyPr wrap="square" rtlCol="0">
            <a:spAutoFit/>
          </a:bodyPr>
          <a:lstStyle/>
          <a:p>
            <a:r>
              <a:rPr lang="en-US" dirty="0">
                <a:solidFill>
                  <a:schemeClr val="bg1"/>
                </a:solidFill>
              </a:rPr>
              <a:t>6</a:t>
            </a:r>
          </a:p>
        </p:txBody>
      </p:sp>
    </p:spTree>
    <p:extLst>
      <p:ext uri="{BB962C8B-B14F-4D97-AF65-F5344CB8AC3E}">
        <p14:creationId xmlns:p14="http://schemas.microsoft.com/office/powerpoint/2010/main" val="13839326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defRPr/>
            </a:pPr>
            <a:r>
              <a:rPr lang="en-US" dirty="0" smtClean="0"/>
              <a:t>State Participation—Web Survey</a:t>
            </a:r>
            <a:endParaRPr lang="en-US" dirty="0"/>
          </a:p>
        </p:txBody>
      </p:sp>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42999" y="1600200"/>
            <a:ext cx="7010401" cy="5051612"/>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12"/>
          </p:nvPr>
        </p:nvSpPr>
        <p:spPr/>
        <p:txBody>
          <a:bodyPr/>
          <a:lstStyle/>
          <a:p>
            <a:fld id="{75275888-B13A-41EC-8AC1-61A2D4AC4E10}" type="slidenum">
              <a:rPr lang="en-US" smtClean="0"/>
              <a:pPr/>
              <a:t>7</a:t>
            </a:fld>
            <a:endParaRPr lang="en-US" dirty="0"/>
          </a:p>
        </p:txBody>
      </p:sp>
      <p:sp>
        <p:nvSpPr>
          <p:cNvPr id="5" name="TextBox 4"/>
          <p:cNvSpPr txBox="1"/>
          <p:nvPr/>
        </p:nvSpPr>
        <p:spPr>
          <a:xfrm>
            <a:off x="7924800" y="6313943"/>
            <a:ext cx="342900" cy="369332"/>
          </a:xfrm>
          <a:prstGeom prst="rect">
            <a:avLst/>
          </a:prstGeom>
          <a:noFill/>
        </p:spPr>
        <p:txBody>
          <a:bodyPr wrap="square" rtlCol="0">
            <a:spAutoFit/>
          </a:bodyPr>
          <a:lstStyle/>
          <a:p>
            <a:r>
              <a:rPr lang="en-US" dirty="0">
                <a:solidFill>
                  <a:schemeClr val="bg1"/>
                </a:solidFill>
              </a:rPr>
              <a:t>7</a:t>
            </a:r>
          </a:p>
        </p:txBody>
      </p:sp>
    </p:spTree>
    <p:extLst>
      <p:ext uri="{BB962C8B-B14F-4D97-AF65-F5344CB8AC3E}">
        <p14:creationId xmlns:p14="http://schemas.microsoft.com/office/powerpoint/2010/main" val="23357649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defRPr/>
            </a:pPr>
            <a:r>
              <a:rPr lang="en-US" dirty="0" smtClean="0"/>
              <a:t>QUESTIONS</a:t>
            </a:r>
            <a:endParaRPr lang="en-US" dirty="0"/>
          </a:p>
        </p:txBody>
      </p:sp>
      <p:sp>
        <p:nvSpPr>
          <p:cNvPr id="3" name="Content Placeholder 2"/>
          <p:cNvSpPr>
            <a:spLocks noGrp="1"/>
          </p:cNvSpPr>
          <p:nvPr>
            <p:ph idx="1"/>
          </p:nvPr>
        </p:nvSpPr>
        <p:spPr>
          <a:xfrm>
            <a:off x="304800" y="1752601"/>
            <a:ext cx="8382000" cy="4724400"/>
          </a:xfrm>
        </p:spPr>
        <p:txBody>
          <a:bodyPr anchor="ctr">
            <a:normAutofit/>
          </a:bodyPr>
          <a:lstStyle/>
          <a:p>
            <a:pPr marL="457200" lvl="1" indent="0" algn="ctr">
              <a:spcAft>
                <a:spcPts val="0"/>
              </a:spcAft>
              <a:buNone/>
              <a:defRPr/>
            </a:pPr>
            <a:r>
              <a:rPr lang="en-US" sz="16600" b="1" dirty="0" smtClean="0"/>
              <a:t>?</a:t>
            </a:r>
            <a:endParaRPr lang="en-US" sz="16600" b="1" dirty="0"/>
          </a:p>
        </p:txBody>
      </p:sp>
      <p:sp>
        <p:nvSpPr>
          <p:cNvPr id="4" name="Slide Number Placeholder 3"/>
          <p:cNvSpPr>
            <a:spLocks noGrp="1"/>
          </p:cNvSpPr>
          <p:nvPr>
            <p:ph type="sldNum" sz="quarter" idx="12"/>
          </p:nvPr>
        </p:nvSpPr>
        <p:spPr/>
        <p:txBody>
          <a:bodyPr/>
          <a:lstStyle/>
          <a:p>
            <a:fld id="{75275888-B13A-41EC-8AC1-61A2D4AC4E10}" type="slidenum">
              <a:rPr lang="en-US" smtClean="0"/>
              <a:pPr/>
              <a:t>8</a:t>
            </a:fld>
            <a:endParaRPr lang="en-US" dirty="0"/>
          </a:p>
        </p:txBody>
      </p:sp>
      <p:sp>
        <p:nvSpPr>
          <p:cNvPr id="5" name="TextBox 4"/>
          <p:cNvSpPr txBox="1"/>
          <p:nvPr/>
        </p:nvSpPr>
        <p:spPr>
          <a:xfrm>
            <a:off x="7924800" y="6313943"/>
            <a:ext cx="342900" cy="369332"/>
          </a:xfrm>
          <a:prstGeom prst="rect">
            <a:avLst/>
          </a:prstGeom>
          <a:noFill/>
        </p:spPr>
        <p:txBody>
          <a:bodyPr wrap="square" rtlCol="0">
            <a:spAutoFit/>
          </a:bodyPr>
          <a:lstStyle/>
          <a:p>
            <a:r>
              <a:rPr lang="en-US" dirty="0">
                <a:solidFill>
                  <a:schemeClr val="bg1"/>
                </a:solidFill>
              </a:rPr>
              <a:t>8</a:t>
            </a:r>
          </a:p>
        </p:txBody>
      </p:sp>
    </p:spTree>
    <p:extLst>
      <p:ext uri="{BB962C8B-B14F-4D97-AF65-F5344CB8AC3E}">
        <p14:creationId xmlns:p14="http://schemas.microsoft.com/office/powerpoint/2010/main" val="33836723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12234</TotalTime>
  <Words>295</Words>
  <Application>Microsoft Office PowerPoint</Application>
  <PresentationFormat>On-screen Show (4:3)</PresentationFormat>
  <Paragraphs>80</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   Appendix E6 State Webinar Summer Meals Participant Characteristics Study State Webcast &lt;date&gt;    </vt:lpstr>
      <vt:lpstr>Study Overview—Optimal Solutions Group</vt:lpstr>
      <vt:lpstr>Study Overview—Research Goals</vt:lpstr>
      <vt:lpstr>Study Overview—Methodology</vt:lpstr>
      <vt:lpstr>State Participation—Sponsor List &amp; Administrative Data</vt:lpstr>
      <vt:lpstr>State Participation—Web Survey</vt:lpstr>
      <vt:lpstr>State Participation—Web Survey</vt:lpstr>
      <vt:lpstr>QUESTIONS</vt:lpstr>
    </vt:vector>
  </TitlesOfParts>
  <Company>Optimal Solutions Group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Cover</dc:title>
  <dc:creator>VPoonai</dc:creator>
  <cp:lastModifiedBy>Patrick Mulford</cp:lastModifiedBy>
  <cp:revision>314</cp:revision>
  <cp:lastPrinted>2013-01-17T16:29:01Z</cp:lastPrinted>
  <dcterms:created xsi:type="dcterms:W3CDTF">2012-06-25T05:12:39Z</dcterms:created>
  <dcterms:modified xsi:type="dcterms:W3CDTF">2014-04-18T19:50:27Z</dcterms:modified>
</cp:coreProperties>
</file>