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58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317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918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4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4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64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6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71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694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388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8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F3061-FD81-402F-B641-249E200D13BB}" type="datetimeFigureOut">
              <a:rPr lang="en-US" smtClean="0"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68D73-828B-4845-9B25-0B16D16FD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76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92860" y="224917"/>
            <a:ext cx="8763664" cy="6404483"/>
            <a:chOff x="76200" y="160355"/>
            <a:chExt cx="8763664" cy="6404483"/>
          </a:xfrm>
        </p:grpSpPr>
        <p:sp>
          <p:nvSpPr>
            <p:cNvPr id="30" name="Rectangle 29"/>
            <p:cNvSpPr/>
            <p:nvPr/>
          </p:nvSpPr>
          <p:spPr>
            <a:xfrm>
              <a:off x="1129186" y="3821638"/>
              <a:ext cx="3852219" cy="37453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Was there at least </a:t>
              </a:r>
              <a:r>
                <a:rPr lang="en-US" sz="1200" dirty="0" smtClean="0"/>
                <a:t>1 </a:t>
              </a:r>
              <a:r>
                <a:rPr lang="en-US" sz="1200" dirty="0" err="1" smtClean="0"/>
                <a:t>lb</a:t>
              </a:r>
              <a:r>
                <a:rPr lang="en-US" sz="1200" dirty="0" smtClean="0"/>
                <a:t> </a:t>
              </a:r>
              <a:r>
                <a:rPr lang="en-US" sz="1200" dirty="0" smtClean="0"/>
                <a:t>of substance on the NTSIP </a:t>
              </a:r>
              <a:r>
                <a:rPr lang="en-US" sz="1200" dirty="0" smtClean="0"/>
                <a:t>1-lb </a:t>
              </a:r>
              <a:r>
                <a:rPr lang="en-US" sz="1200" dirty="0" smtClean="0"/>
                <a:t>list?</a:t>
              </a:r>
              <a:endParaRPr lang="en-US" sz="1200" dirty="0"/>
            </a:p>
          </p:txBody>
        </p:sp>
        <p:sp>
          <p:nvSpPr>
            <p:cNvPr id="4" name="Rectangle 3"/>
            <p:cNvSpPr/>
            <p:nvPr/>
          </p:nvSpPr>
          <p:spPr>
            <a:xfrm>
              <a:off x="2743200" y="643714"/>
              <a:ext cx="4191000" cy="27068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Is it an acute incident  (lasting &lt; 72 hours)?</a:t>
              </a:r>
              <a:endParaRPr lang="en-US" sz="1200" dirty="0"/>
            </a:p>
          </p:txBody>
        </p:sp>
        <p:sp>
          <p:nvSpPr>
            <p:cNvPr id="5" name="Down Arrow 4"/>
            <p:cNvSpPr/>
            <p:nvPr/>
          </p:nvSpPr>
          <p:spPr>
            <a:xfrm>
              <a:off x="3105603" y="815722"/>
              <a:ext cx="247197" cy="44271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6200" y="545036"/>
              <a:ext cx="914400" cy="6019802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Incident does not qualify</a:t>
              </a:r>
              <a:endParaRPr lang="en-US" sz="120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8044875" y="3204996"/>
              <a:ext cx="794989" cy="3359842"/>
            </a:xfrm>
            <a:prstGeom prst="rect">
              <a:avLst/>
            </a:prstGeom>
            <a:solidFill>
              <a:schemeClr val="accent3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Incident qualifies</a:t>
              </a:r>
              <a:endParaRPr lang="en-US" sz="1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381307" y="1258439"/>
              <a:ext cx="2411806" cy="27789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Did the incident occur in a home?</a:t>
              </a:r>
              <a:endParaRPr lang="en-US" sz="1200" dirty="0"/>
            </a:p>
          </p:txBody>
        </p:sp>
        <p:sp>
          <p:nvSpPr>
            <p:cNvPr id="10" name="Down Arrow 9"/>
            <p:cNvSpPr/>
            <p:nvPr/>
          </p:nvSpPr>
          <p:spPr>
            <a:xfrm>
              <a:off x="2812979" y="1558925"/>
              <a:ext cx="242316" cy="448860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495582" y="2008584"/>
              <a:ext cx="2261615" cy="32244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Was there a public heath action?</a:t>
              </a:r>
              <a:endParaRPr lang="en-US" sz="120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844148" y="3207444"/>
              <a:ext cx="1547251" cy="667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Are any of the chemicals on the NTSIP any quantity list?</a:t>
              </a:r>
              <a:endParaRPr lang="en-US" sz="1200" dirty="0"/>
            </a:p>
          </p:txBody>
        </p:sp>
        <p:sp>
          <p:nvSpPr>
            <p:cNvPr id="14" name="Down Arrow 13"/>
            <p:cNvSpPr/>
            <p:nvPr/>
          </p:nvSpPr>
          <p:spPr>
            <a:xfrm rot="4206305" flipV="1">
              <a:off x="4381270" y="1111024"/>
              <a:ext cx="265342" cy="155390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78060" y="1241164"/>
              <a:ext cx="3690002" cy="2828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Did the incident involve only petroleum or a stack/flare? </a:t>
              </a:r>
              <a:endParaRPr lang="en-US" sz="1200" dirty="0"/>
            </a:p>
          </p:txBody>
        </p:sp>
        <p:sp>
          <p:nvSpPr>
            <p:cNvPr id="19" name="Down Arrow 18"/>
            <p:cNvSpPr/>
            <p:nvPr/>
          </p:nvSpPr>
          <p:spPr>
            <a:xfrm rot="5400000" flipH="1">
              <a:off x="1708430" y="-207727"/>
              <a:ext cx="294138" cy="1928790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724962" y="3124200"/>
              <a:ext cx="1589587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Was there a public heath action or injury?</a:t>
              </a:r>
              <a:endParaRPr lang="en-US" sz="1200" dirty="0"/>
            </a:p>
          </p:txBody>
        </p:sp>
        <p:sp>
          <p:nvSpPr>
            <p:cNvPr id="22" name="Down Arrow 21"/>
            <p:cNvSpPr/>
            <p:nvPr/>
          </p:nvSpPr>
          <p:spPr>
            <a:xfrm rot="5400000" flipH="1">
              <a:off x="1056241" y="1890241"/>
              <a:ext cx="274204" cy="60447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Down Arrow 22"/>
            <p:cNvSpPr/>
            <p:nvPr/>
          </p:nvSpPr>
          <p:spPr>
            <a:xfrm rot="16200000">
              <a:off x="4161510" y="872768"/>
              <a:ext cx="270339" cy="1007134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5" name="Down Arrow 24"/>
            <p:cNvSpPr/>
            <p:nvPr/>
          </p:nvSpPr>
          <p:spPr>
            <a:xfrm rot="5400000" flipH="1">
              <a:off x="2175105" y="1916397"/>
              <a:ext cx="265853" cy="283385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6" name="Down Arrow 25"/>
            <p:cNvSpPr/>
            <p:nvPr/>
          </p:nvSpPr>
          <p:spPr>
            <a:xfrm rot="16200000">
              <a:off x="7627515" y="3230138"/>
              <a:ext cx="289771" cy="761999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7" name="Down Arrow 26"/>
            <p:cNvSpPr/>
            <p:nvPr/>
          </p:nvSpPr>
          <p:spPr>
            <a:xfrm rot="4376926">
              <a:off x="5300550" y="3386048"/>
              <a:ext cx="235165" cy="87090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1" name="Down Arrow 30"/>
            <p:cNvSpPr/>
            <p:nvPr/>
          </p:nvSpPr>
          <p:spPr>
            <a:xfrm rot="16200000">
              <a:off x="6423327" y="2537127"/>
              <a:ext cx="274088" cy="3186058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1573664" y="5434483"/>
              <a:ext cx="5719093" cy="348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For the following </a:t>
              </a:r>
              <a:r>
                <a:rPr lang="en-US" sz="1200" dirty="0" smtClean="0"/>
                <a:t>substances, </a:t>
              </a:r>
              <a:r>
                <a:rPr lang="en-US" sz="1200" dirty="0" smtClean="0"/>
                <a:t>was there at least 100 </a:t>
              </a:r>
              <a:r>
                <a:rPr lang="en-US" sz="1200" dirty="0" err="1" smtClean="0"/>
                <a:t>lb</a:t>
              </a:r>
              <a:r>
                <a:rPr lang="en-US" sz="1200" dirty="0" err="1" smtClean="0"/>
                <a:t>s</a:t>
              </a:r>
              <a:r>
                <a:rPr lang="en-US" sz="1200" dirty="0" smtClean="0"/>
                <a:t> </a:t>
              </a:r>
              <a:r>
                <a:rPr lang="en-US" sz="1200" dirty="0" smtClean="0"/>
                <a:t>of paint, or 10 gallons of </a:t>
              </a:r>
              <a:r>
                <a:rPr lang="en-US" sz="1200" smtClean="0"/>
                <a:t>PCBs </a:t>
              </a:r>
              <a:r>
                <a:rPr lang="en-US" sz="1200" smtClean="0"/>
                <a:t>of &gt;50 </a:t>
              </a:r>
              <a:r>
                <a:rPr lang="en-US" sz="1200" dirty="0" smtClean="0"/>
                <a:t>ppb, or 50 gallons of propylene or ethylene glycol, or 100 gallons of </a:t>
              </a:r>
              <a:r>
                <a:rPr lang="en-US" sz="1200" dirty="0" err="1" smtClean="0"/>
                <a:t>freon</a:t>
              </a:r>
              <a:r>
                <a:rPr lang="en-US" sz="1200" dirty="0" smtClean="0"/>
                <a:t>?</a:t>
              </a:r>
              <a:endParaRPr lang="en-US" sz="1200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314510" y="6261418"/>
              <a:ext cx="4004002" cy="2667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Was there at least 10 pounds or 1 gallon (liquid) </a:t>
              </a:r>
              <a:r>
                <a:rPr lang="en-US" sz="1200" dirty="0" smtClean="0"/>
                <a:t>released?</a:t>
              </a:r>
              <a:endParaRPr lang="en-US" sz="1200" dirty="0"/>
            </a:p>
          </p:txBody>
        </p:sp>
        <p:sp>
          <p:nvSpPr>
            <p:cNvPr id="37" name="Down Arrow 36"/>
            <p:cNvSpPr/>
            <p:nvPr/>
          </p:nvSpPr>
          <p:spPr>
            <a:xfrm rot="5400000" flipH="1">
              <a:off x="1451096" y="5701423"/>
              <a:ext cx="303419" cy="142340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8" name="Down Arrow 37"/>
            <p:cNvSpPr/>
            <p:nvPr/>
          </p:nvSpPr>
          <p:spPr>
            <a:xfrm rot="16200000">
              <a:off x="7580086" y="5199074"/>
              <a:ext cx="285988" cy="86064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9" name="Down Arrow 38"/>
            <p:cNvSpPr/>
            <p:nvPr/>
          </p:nvSpPr>
          <p:spPr>
            <a:xfrm rot="16200000">
              <a:off x="7084246" y="5495683"/>
              <a:ext cx="303421" cy="183488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>
              <a:off x="3336822" y="5801484"/>
              <a:ext cx="1683191" cy="459934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No, </a:t>
              </a:r>
              <a:r>
                <a:rPr lang="en-US" sz="1000" dirty="0" smtClean="0">
                  <a:solidFill>
                    <a:schemeClr val="tx1"/>
                  </a:solidFill>
                </a:rPr>
                <a:t>or not one of those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1265270" y="160355"/>
              <a:ext cx="6781800" cy="2286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Attachment G. NTSIP Event Eligibility Decision Tree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3289245" y="4641001"/>
              <a:ext cx="3243419" cy="2439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Is the substance considered toxic/hazardous?</a:t>
              </a:r>
              <a:endParaRPr lang="en-US" sz="1200" dirty="0"/>
            </a:p>
          </p:txBody>
        </p:sp>
        <p:sp>
          <p:nvSpPr>
            <p:cNvPr id="43" name="Down Arrow 42"/>
            <p:cNvSpPr/>
            <p:nvPr/>
          </p:nvSpPr>
          <p:spPr>
            <a:xfrm>
              <a:off x="3922457" y="4884917"/>
              <a:ext cx="255959" cy="53091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4" name="Down Arrow 43"/>
            <p:cNvSpPr/>
            <p:nvPr/>
          </p:nvSpPr>
          <p:spPr>
            <a:xfrm rot="5400000">
              <a:off x="1947451" y="3591852"/>
              <a:ext cx="285445" cy="239814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4" name="Down Arrow 33"/>
            <p:cNvSpPr/>
            <p:nvPr/>
          </p:nvSpPr>
          <p:spPr>
            <a:xfrm rot="16200000">
              <a:off x="5486697" y="3185651"/>
              <a:ext cx="236875" cy="532226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5343973" y="2102481"/>
              <a:ext cx="1155014" cy="6407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/>
                <a:t>Was petroleum being used to fuel a vehicle</a:t>
              </a:r>
              <a:r>
                <a:rPr lang="en-US" sz="1200" dirty="0"/>
                <a:t>?</a:t>
              </a:r>
            </a:p>
          </p:txBody>
        </p:sp>
        <p:sp>
          <p:nvSpPr>
            <p:cNvPr id="45" name="Down Arrow 44"/>
            <p:cNvSpPr/>
            <p:nvPr/>
          </p:nvSpPr>
          <p:spPr>
            <a:xfrm rot="5400000">
              <a:off x="2982368" y="381596"/>
              <a:ext cx="270339" cy="445286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0" name="Down Arrow 49"/>
            <p:cNvSpPr/>
            <p:nvPr/>
          </p:nvSpPr>
          <p:spPr>
            <a:xfrm>
              <a:off x="5921480" y="1548443"/>
              <a:ext cx="270339" cy="55403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yes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Down Arrow 51"/>
            <p:cNvSpPr/>
            <p:nvPr/>
          </p:nvSpPr>
          <p:spPr>
            <a:xfrm>
              <a:off x="6980344" y="1511505"/>
              <a:ext cx="270339" cy="1693491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Down Arrow 35"/>
            <p:cNvSpPr/>
            <p:nvPr/>
          </p:nvSpPr>
          <p:spPr>
            <a:xfrm rot="3182366">
              <a:off x="5389043" y="2582465"/>
              <a:ext cx="252707" cy="836053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no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9" name="Down Arrow 28"/>
            <p:cNvSpPr/>
            <p:nvPr/>
          </p:nvSpPr>
          <p:spPr>
            <a:xfrm>
              <a:off x="3336823" y="4130155"/>
              <a:ext cx="1441237" cy="510847"/>
            </a:xfrm>
            <a:prstGeom prst="downArrow">
              <a:avLst/>
            </a:prstGeom>
            <a:solidFill>
              <a:schemeClr val="bg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No, </a:t>
              </a:r>
              <a:r>
                <a:rPr lang="en-US" sz="1000" dirty="0" smtClean="0">
                  <a:solidFill>
                    <a:schemeClr val="tx1"/>
                  </a:solidFill>
                </a:rPr>
                <a:t>or not on </a:t>
              </a:r>
              <a:r>
                <a:rPr lang="en-US" sz="1000" dirty="0" smtClean="0">
                  <a:solidFill>
                    <a:schemeClr val="tx1"/>
                  </a:solidFill>
                </a:rPr>
                <a:t>1-lb </a:t>
              </a:r>
              <a:r>
                <a:rPr lang="en-US" sz="1000" dirty="0" smtClean="0">
                  <a:solidFill>
                    <a:schemeClr val="tx1"/>
                  </a:solidFill>
                </a:rPr>
                <a:t>list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376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187</Words>
  <Application>Microsoft Office PowerPoint</Application>
  <PresentationFormat>On-screen Show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OS Reviewer</cp:lastModifiedBy>
  <cp:revision>29</cp:revision>
  <dcterms:created xsi:type="dcterms:W3CDTF">2014-07-23T14:36:39Z</dcterms:created>
  <dcterms:modified xsi:type="dcterms:W3CDTF">2014-07-31T21:52:21Z</dcterms:modified>
</cp:coreProperties>
</file>