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308" r:id="rId3"/>
    <p:sldId id="309" r:id="rId4"/>
    <p:sldId id="257" r:id="rId5"/>
    <p:sldId id="260" r:id="rId6"/>
    <p:sldId id="274" r:id="rId7"/>
    <p:sldId id="302" r:id="rId8"/>
    <p:sldId id="312" r:id="rId9"/>
    <p:sldId id="259" r:id="rId10"/>
    <p:sldId id="313" r:id="rId11"/>
    <p:sldId id="314" r:id="rId12"/>
    <p:sldId id="264" r:id="rId13"/>
    <p:sldId id="265" r:id="rId14"/>
    <p:sldId id="306" r:id="rId15"/>
    <p:sldId id="315" r:id="rId16"/>
    <p:sldId id="316" r:id="rId17"/>
    <p:sldId id="307" r:id="rId18"/>
    <p:sldId id="303" r:id="rId19"/>
    <p:sldId id="266" r:id="rId20"/>
    <p:sldId id="267" r:id="rId21"/>
    <p:sldId id="268" r:id="rId22"/>
    <p:sldId id="269" r:id="rId23"/>
    <p:sldId id="270" r:id="rId24"/>
    <p:sldId id="317" r:id="rId25"/>
    <p:sldId id="318" r:id="rId26"/>
    <p:sldId id="271" r:id="rId27"/>
    <p:sldId id="272" r:id="rId28"/>
    <p:sldId id="273" r:id="rId29"/>
    <p:sldId id="31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DB6898-4281-4FC9-B7F1-4FDC0006BA6C}" type="datetimeFigureOut">
              <a:rPr lang="en-US" smtClean="0"/>
              <a:pPr/>
              <a:t>3/13/2013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A683FE-AF2E-4F30-B72D-AF630485B4B7}" type="slidenum">
              <a:rPr lang="en-US" smtClean="0"/>
              <a:pPr/>
              <a:t>‹#›</a:t>
            </a:fld>
            <a:endParaRPr lang="en-US"/>
          </a:p>
        </p:txBody>
      </p:sp>
    </p:spTree>
    <p:extLst>
      <p:ext uri="{BB962C8B-B14F-4D97-AF65-F5344CB8AC3E}">
        <p14:creationId xmlns:p14="http://schemas.microsoft.com/office/powerpoint/2010/main" val="3981736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94AA695-FD31-47C1-85B2-43B8D6F575E9}"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E73C7-448F-48CD-90FA-23839F3596D8}"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FE73C7-448F-48CD-90FA-23839F3596D8}" type="datetimeFigureOut">
              <a:rPr lang="en-US" smtClean="0"/>
              <a:pPr/>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FE73C7-448F-48CD-90FA-23839F3596D8}" type="datetimeFigureOut">
              <a:rPr lang="en-US" smtClean="0"/>
              <a:pPr/>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FE73C7-448F-48CD-90FA-23839F3596D8}" type="datetimeFigureOut">
              <a:rPr lang="en-US" smtClean="0"/>
              <a:pPr/>
              <a:t>3/13/2013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FE73C7-448F-48CD-90FA-23839F3596D8}" type="datetimeFigureOut">
              <a:rPr lang="en-US" smtClean="0"/>
              <a:pPr/>
              <a:t>3/13/2013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FE73C7-448F-48CD-90FA-23839F3596D8}" type="datetimeFigureOut">
              <a:rPr lang="en-US" smtClean="0"/>
              <a:pPr/>
              <a:t>3/13/2013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E73C7-448F-48CD-90FA-23839F3596D8}" type="datetimeFigureOut">
              <a:rPr lang="en-US" smtClean="0"/>
              <a:pPr/>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E73C7-448F-48CD-90FA-23839F3596D8}" type="datetimeFigureOut">
              <a:rPr lang="en-US" smtClean="0"/>
              <a:pPr/>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B3F69C-47AF-416F-94BF-024DFB7B59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E73C7-448F-48CD-90FA-23839F3596D8}" type="datetimeFigureOut">
              <a:rPr lang="en-US" smtClean="0"/>
              <a:pPr/>
              <a:t>3/13/2013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B3F69C-47AF-416F-94BF-024DFB7B59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26.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28.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Autofit/>
          </a:bodyPr>
          <a:lstStyle/>
          <a:p>
            <a:r>
              <a:rPr lang="en-US" sz="6000" dirty="0" smtClean="0">
                <a:solidFill>
                  <a:schemeClr val="bg1"/>
                </a:solidFill>
                <a:latin typeface="Eras Bold ITC" pitchFamily="34" charset="0"/>
                <a:ea typeface="+mn-ea"/>
                <a:cs typeface="+mn-cs"/>
              </a:rPr>
              <a:t>The FEMA Operations Center Presents:</a:t>
            </a:r>
          </a:p>
        </p:txBody>
      </p:sp>
      <p:sp>
        <p:nvSpPr>
          <p:cNvPr id="5" name="Rectangle 4"/>
          <p:cNvSpPr/>
          <p:nvPr/>
        </p:nvSpPr>
        <p:spPr>
          <a:xfrm>
            <a:off x="3200400" y="3886200"/>
            <a:ext cx="2694970" cy="1446550"/>
          </a:xfrm>
          <a:prstGeom prst="rect">
            <a:avLst/>
          </a:prstGeom>
          <a:no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wrap="none" lIns="91440" tIns="45720" rIns="91440" bIns="45720">
            <a:spAutoFit/>
          </a:bodyPr>
          <a:lstStyle/>
          <a:p>
            <a:pPr algn="ctr"/>
            <a:r>
              <a:rPr lang="en-US" sz="88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Eras Demi ITC" pitchFamily="34" charset="0"/>
              </a:rPr>
              <a:t>ENS!</a:t>
            </a:r>
            <a:endParaRPr lang="en-US" sz="88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Eras Demi ITC" pitchFamily="34" charset="0"/>
            </a:endParaRPr>
          </a:p>
        </p:txBody>
      </p:sp>
      <p:sp>
        <p:nvSpPr>
          <p:cNvPr id="8" name="TextBox 7"/>
          <p:cNvSpPr txBox="1"/>
          <p:nvPr/>
        </p:nvSpPr>
        <p:spPr>
          <a:xfrm>
            <a:off x="3124200" y="5867400"/>
            <a:ext cx="2866490" cy="276999"/>
          </a:xfrm>
          <a:prstGeom prst="rect">
            <a:avLst/>
          </a:prstGeom>
          <a:noFill/>
        </p:spPr>
        <p:txBody>
          <a:bodyPr wrap="none" rtlCol="0">
            <a:spAutoFit/>
          </a:bodyPr>
          <a:lstStyle/>
          <a:p>
            <a:r>
              <a:rPr lang="en-US" sz="1200" dirty="0" smtClean="0">
                <a:solidFill>
                  <a:schemeClr val="bg1"/>
                </a:solidFill>
                <a:latin typeface="Eras Bold ITC" pitchFamily="34" charset="0"/>
              </a:rPr>
              <a:t>New </a:t>
            </a:r>
            <a:r>
              <a:rPr lang="en-US" sz="1200" dirty="0" smtClean="0">
                <a:solidFill>
                  <a:schemeClr val="bg1"/>
                </a:solidFill>
                <a:latin typeface="Eras Bold ITC" pitchFamily="34" charset="0"/>
              </a:rPr>
              <a:t>Creator (POC) </a:t>
            </a:r>
            <a:r>
              <a:rPr lang="en-US" sz="1200" dirty="0" smtClean="0">
                <a:solidFill>
                  <a:schemeClr val="bg1"/>
                </a:solidFill>
                <a:latin typeface="Eras Bold ITC" pitchFamily="34" charset="0"/>
              </a:rPr>
              <a:t>training course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Contacts Tab</a:t>
            </a:r>
          </a:p>
        </p:txBody>
      </p:sp>
      <p:sp>
        <p:nvSpPr>
          <p:cNvPr id="5" name="TextBox 4"/>
          <p:cNvSpPr txBox="1"/>
          <p:nvPr/>
        </p:nvSpPr>
        <p:spPr>
          <a:xfrm>
            <a:off x="457200" y="3886200"/>
            <a:ext cx="8229600" cy="923330"/>
          </a:xfrm>
          <a:prstGeom prst="rect">
            <a:avLst/>
          </a:prstGeom>
          <a:noFill/>
        </p:spPr>
        <p:txBody>
          <a:bodyPr wrap="square" rtlCol="0">
            <a:spAutoFit/>
          </a:bodyPr>
          <a:lstStyle/>
          <a:p>
            <a:r>
              <a:rPr lang="en-US" dirty="0" smtClean="0">
                <a:solidFill>
                  <a:schemeClr val="bg1"/>
                </a:solidFill>
                <a:latin typeface="Eras Demi ITC" pitchFamily="34" charset="0"/>
                <a:ea typeface="+mj-ea"/>
                <a:cs typeface="+mj-cs"/>
              </a:rPr>
              <a:t>The contacts tab is where you can find all the contacts that are entered into ENS. As a Creator you will see contacts based on which department you are given rights to manage.</a:t>
            </a:r>
          </a:p>
        </p:txBody>
      </p:sp>
      <p:sp>
        <p:nvSpPr>
          <p:cNvPr id="6" name="TextBox 5"/>
          <p:cNvSpPr txBox="1"/>
          <p:nvPr/>
        </p:nvSpPr>
        <p:spPr>
          <a:xfrm>
            <a:off x="457200" y="5257800"/>
            <a:ext cx="5562599" cy="923330"/>
          </a:xfrm>
          <a:prstGeom prst="rect">
            <a:avLst/>
          </a:prstGeom>
          <a:noFill/>
        </p:spPr>
        <p:txBody>
          <a:bodyPr wrap="square" rtlCol="0">
            <a:spAutoFit/>
          </a:bodyPr>
          <a:lstStyle/>
          <a:p>
            <a:r>
              <a:rPr lang="en-US" dirty="0" smtClean="0">
                <a:solidFill>
                  <a:schemeClr val="bg1"/>
                </a:solidFill>
                <a:latin typeface="Eras Demi ITC" pitchFamily="34" charset="0"/>
              </a:rPr>
              <a:t>Each sub-tab gives different options on how to search for a contact. These are the available options for the “By Name” Sub-tab.</a:t>
            </a:r>
            <a:endParaRPr lang="en-US" dirty="0"/>
          </a:p>
        </p:txBody>
      </p:sp>
      <p:pic>
        <p:nvPicPr>
          <p:cNvPr id="7" name="Picture 6" descr="Contacts search menu.bmp"/>
          <p:cNvPicPr>
            <a:picLocks noChangeAspect="1"/>
          </p:cNvPicPr>
          <p:nvPr/>
        </p:nvPicPr>
        <p:blipFill>
          <a:blip r:embed="rId2" cstate="print"/>
          <a:stretch>
            <a:fillRect/>
          </a:stretch>
        </p:blipFill>
        <p:spPr>
          <a:xfrm>
            <a:off x="7239000" y="5105400"/>
            <a:ext cx="1432560" cy="1066800"/>
          </a:xfrm>
          <a:prstGeom prst="rect">
            <a:avLst/>
          </a:prstGeom>
        </p:spPr>
      </p:pic>
      <p:sp>
        <p:nvSpPr>
          <p:cNvPr id="8" name="Right Arrow 7"/>
          <p:cNvSpPr/>
          <p:nvPr/>
        </p:nvSpPr>
        <p:spPr>
          <a:xfrm>
            <a:off x="5638800" y="5638800"/>
            <a:ext cx="1295400" cy="381000"/>
          </a:xfrm>
          <a:prstGeom prst="rightArrow">
            <a:avLst>
              <a:gd name="adj1" fmla="val 50000"/>
              <a:gd name="adj2" fmla="val 105385"/>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255" y="1828800"/>
            <a:ext cx="8305800" cy="1817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07211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739"/>
            <a:ext cx="8229600" cy="1066800"/>
          </a:xfrm>
        </p:spPr>
        <p:txBody>
          <a:bodyPr>
            <a:normAutofit/>
          </a:bodyPr>
          <a:lstStyle/>
          <a:p>
            <a:pPr>
              <a:buNone/>
            </a:pPr>
            <a:r>
              <a:rPr lang="en-US" sz="2800" dirty="0" smtClean="0">
                <a:solidFill>
                  <a:schemeClr val="bg1"/>
                </a:solidFill>
                <a:latin typeface="Eras Bold ITC" pitchFamily="34" charset="0"/>
                <a:ea typeface="+mj-ea"/>
                <a:cs typeface="+mj-cs"/>
              </a:rPr>
              <a:t>Other search methods are available in ENS, such as:</a:t>
            </a:r>
          </a:p>
        </p:txBody>
      </p:sp>
      <p:pic>
        <p:nvPicPr>
          <p:cNvPr id="4" name="Picture 3" descr="By Static Group.bmp"/>
          <p:cNvPicPr>
            <a:picLocks noChangeAspect="1"/>
          </p:cNvPicPr>
          <p:nvPr/>
        </p:nvPicPr>
        <p:blipFill>
          <a:blip r:embed="rId2" cstate="print"/>
          <a:stretch>
            <a:fillRect/>
          </a:stretch>
        </p:blipFill>
        <p:spPr>
          <a:xfrm>
            <a:off x="4657725" y="2133600"/>
            <a:ext cx="933450" cy="685800"/>
          </a:xfrm>
          <a:prstGeom prst="rect">
            <a:avLst/>
          </a:prstGeom>
        </p:spPr>
      </p:pic>
      <p:pic>
        <p:nvPicPr>
          <p:cNvPr id="5" name="Picture 4" descr="By Address.bmp"/>
          <p:cNvPicPr>
            <a:picLocks noChangeAspect="1"/>
          </p:cNvPicPr>
          <p:nvPr/>
        </p:nvPicPr>
        <p:blipFill>
          <a:blip r:embed="rId3" cstate="print"/>
          <a:stretch>
            <a:fillRect/>
          </a:stretch>
        </p:blipFill>
        <p:spPr>
          <a:xfrm>
            <a:off x="1457325" y="2133600"/>
            <a:ext cx="1038225" cy="1028700"/>
          </a:xfrm>
          <a:prstGeom prst="rect">
            <a:avLst/>
          </a:prstGeom>
        </p:spPr>
      </p:pic>
      <p:pic>
        <p:nvPicPr>
          <p:cNvPr id="6" name="Picture 5" descr="By Custom Field.bmp"/>
          <p:cNvPicPr>
            <a:picLocks noChangeAspect="1"/>
          </p:cNvPicPr>
          <p:nvPr/>
        </p:nvPicPr>
        <p:blipFill>
          <a:blip r:embed="rId4" cstate="print"/>
          <a:stretch>
            <a:fillRect/>
          </a:stretch>
        </p:blipFill>
        <p:spPr>
          <a:xfrm>
            <a:off x="6105525" y="2133600"/>
            <a:ext cx="1504950" cy="3657600"/>
          </a:xfrm>
          <a:prstGeom prst="rect">
            <a:avLst/>
          </a:prstGeom>
        </p:spPr>
      </p:pic>
      <p:pic>
        <p:nvPicPr>
          <p:cNvPr id="7" name="Picture 6" descr="By Department.bmp"/>
          <p:cNvPicPr>
            <a:picLocks noChangeAspect="1"/>
          </p:cNvPicPr>
          <p:nvPr/>
        </p:nvPicPr>
        <p:blipFill>
          <a:blip r:embed="rId5" cstate="print"/>
          <a:stretch>
            <a:fillRect/>
          </a:stretch>
        </p:blipFill>
        <p:spPr>
          <a:xfrm>
            <a:off x="3135486" y="3886200"/>
            <a:ext cx="1257300" cy="571500"/>
          </a:xfrm>
          <a:prstGeom prst="rect">
            <a:avLst/>
          </a:prstGeom>
        </p:spPr>
      </p:pic>
      <p:pic>
        <p:nvPicPr>
          <p:cNvPr id="8" name="Picture 7" descr="By Device.bmp"/>
          <p:cNvPicPr>
            <a:picLocks noChangeAspect="1"/>
          </p:cNvPicPr>
          <p:nvPr/>
        </p:nvPicPr>
        <p:blipFill>
          <a:blip r:embed="rId6" cstate="print"/>
          <a:stretch>
            <a:fillRect/>
          </a:stretch>
        </p:blipFill>
        <p:spPr>
          <a:xfrm>
            <a:off x="3133725" y="2133600"/>
            <a:ext cx="1057275" cy="1143000"/>
          </a:xfrm>
          <a:prstGeom prst="rect">
            <a:avLst/>
          </a:prstGeom>
        </p:spPr>
      </p:pic>
      <p:pic>
        <p:nvPicPr>
          <p:cNvPr id="9" name="Picture 8" descr="By Scenario.bmp"/>
          <p:cNvPicPr>
            <a:picLocks noChangeAspect="1"/>
          </p:cNvPicPr>
          <p:nvPr/>
        </p:nvPicPr>
        <p:blipFill>
          <a:blip r:embed="rId7" cstate="print"/>
          <a:stretch>
            <a:fillRect/>
          </a:stretch>
        </p:blipFill>
        <p:spPr>
          <a:xfrm>
            <a:off x="1382886" y="3886200"/>
            <a:ext cx="1066800" cy="571500"/>
          </a:xfrm>
          <a:prstGeom prst="rect">
            <a:avLst/>
          </a:prstGeom>
        </p:spPr>
      </p:pic>
      <p:sp>
        <p:nvSpPr>
          <p:cNvPr id="10" name="TextBox 9"/>
          <p:cNvSpPr txBox="1"/>
          <p:nvPr/>
        </p:nvSpPr>
        <p:spPr>
          <a:xfrm>
            <a:off x="1304925" y="1676400"/>
            <a:ext cx="1350050"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address:</a:t>
            </a:r>
          </a:p>
        </p:txBody>
      </p:sp>
      <p:sp>
        <p:nvSpPr>
          <p:cNvPr id="11" name="TextBox 10"/>
          <p:cNvSpPr txBox="1"/>
          <p:nvPr/>
        </p:nvSpPr>
        <p:spPr>
          <a:xfrm>
            <a:off x="2981325" y="1676400"/>
            <a:ext cx="1215397"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device:</a:t>
            </a:r>
          </a:p>
        </p:txBody>
      </p:sp>
      <p:sp>
        <p:nvSpPr>
          <p:cNvPr id="12" name="TextBox 11"/>
          <p:cNvSpPr txBox="1"/>
          <p:nvPr/>
        </p:nvSpPr>
        <p:spPr>
          <a:xfrm>
            <a:off x="4505325" y="1676400"/>
            <a:ext cx="1184940"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group:</a:t>
            </a:r>
          </a:p>
        </p:txBody>
      </p:sp>
      <p:sp>
        <p:nvSpPr>
          <p:cNvPr id="13" name="TextBox 12"/>
          <p:cNvSpPr txBox="1"/>
          <p:nvPr/>
        </p:nvSpPr>
        <p:spPr>
          <a:xfrm>
            <a:off x="5953125" y="1676400"/>
            <a:ext cx="1808508"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custom field:</a:t>
            </a:r>
          </a:p>
        </p:txBody>
      </p:sp>
      <p:sp>
        <p:nvSpPr>
          <p:cNvPr id="14" name="TextBox 13"/>
          <p:cNvSpPr txBox="1"/>
          <p:nvPr/>
        </p:nvSpPr>
        <p:spPr>
          <a:xfrm>
            <a:off x="1230486" y="3429000"/>
            <a:ext cx="1418978"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scenario:</a:t>
            </a:r>
          </a:p>
        </p:txBody>
      </p:sp>
      <p:sp>
        <p:nvSpPr>
          <p:cNvPr id="15" name="TextBox 14"/>
          <p:cNvSpPr txBox="1"/>
          <p:nvPr/>
        </p:nvSpPr>
        <p:spPr>
          <a:xfrm>
            <a:off x="2906886" y="3429000"/>
            <a:ext cx="1778051" cy="353943"/>
          </a:xfrm>
          <a:prstGeom prst="rect">
            <a:avLst/>
          </a:prstGeom>
          <a:noFill/>
        </p:spPr>
        <p:txBody>
          <a:bodyPr wrap="none" rtlCol="0">
            <a:spAutoFit/>
          </a:bodyPr>
          <a:lstStyle/>
          <a:p>
            <a:r>
              <a:rPr lang="en-US" sz="1700" dirty="0" smtClean="0">
                <a:solidFill>
                  <a:schemeClr val="bg1"/>
                </a:solidFill>
                <a:latin typeface="Eras Demi ITC" pitchFamily="34" charset="0"/>
                <a:ea typeface="+mj-ea"/>
                <a:cs typeface="+mj-cs"/>
              </a:rPr>
              <a:t>By department:</a:t>
            </a:r>
          </a:p>
        </p:txBody>
      </p:sp>
      <p:sp>
        <p:nvSpPr>
          <p:cNvPr id="16" name="TextBox 15"/>
          <p:cNvSpPr txBox="1"/>
          <p:nvPr/>
        </p:nvSpPr>
        <p:spPr>
          <a:xfrm>
            <a:off x="457201" y="4642247"/>
            <a:ext cx="5421485" cy="61555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Each category has their own unique set of search criteria.</a:t>
            </a:r>
          </a:p>
        </p:txBody>
      </p:sp>
      <p:pic>
        <p:nvPicPr>
          <p:cNvPr id="17" name="Picture 16" descr="Contacts search methods.bmp"/>
          <p:cNvPicPr>
            <a:picLocks noChangeAspect="1"/>
          </p:cNvPicPr>
          <p:nvPr/>
        </p:nvPicPr>
        <p:blipFill>
          <a:blip r:embed="rId8" cstate="print"/>
          <a:stretch>
            <a:fillRect/>
          </a:stretch>
        </p:blipFill>
        <p:spPr>
          <a:xfrm>
            <a:off x="1533525" y="1219200"/>
            <a:ext cx="6010275" cy="238125"/>
          </a:xfrm>
          <a:prstGeom prst="rect">
            <a:avLst/>
          </a:prstGeom>
        </p:spPr>
      </p:pic>
      <p:sp>
        <p:nvSpPr>
          <p:cNvPr id="18" name="TextBox 17"/>
          <p:cNvSpPr txBox="1"/>
          <p:nvPr/>
        </p:nvSpPr>
        <p:spPr>
          <a:xfrm>
            <a:off x="457201" y="5257800"/>
            <a:ext cx="8229600" cy="1138773"/>
          </a:xfrm>
          <a:prstGeom prst="rect">
            <a:avLst/>
          </a:prstGeom>
          <a:noFill/>
        </p:spPr>
        <p:txBody>
          <a:bodyPr wrap="square" rtlCol="0">
            <a:spAutoFit/>
          </a:bodyPr>
          <a:lstStyle/>
          <a:p>
            <a:r>
              <a:rPr lang="en-US" sz="1700" dirty="0">
                <a:solidFill>
                  <a:schemeClr val="bg1"/>
                </a:solidFill>
                <a:latin typeface="Eras Demi ITC" pitchFamily="34" charset="0"/>
                <a:ea typeface="+mj-ea"/>
                <a:cs typeface="+mj-cs"/>
              </a:rPr>
              <a:t>You can also search using wild cards. By adding a % </a:t>
            </a:r>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at the beginning </a:t>
            </a:r>
            <a:r>
              <a:rPr lang="en-US" sz="1700" dirty="0">
                <a:solidFill>
                  <a:schemeClr val="bg1"/>
                </a:solidFill>
                <a:latin typeface="Eras Demi ITC" pitchFamily="34" charset="0"/>
                <a:ea typeface="+mj-ea"/>
                <a:cs typeface="+mj-cs"/>
              </a:rPr>
              <a:t>and end of your search value ENS </a:t>
            </a:r>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will </a:t>
            </a:r>
            <a:r>
              <a:rPr lang="en-US" sz="1700" dirty="0">
                <a:solidFill>
                  <a:schemeClr val="bg1"/>
                </a:solidFill>
                <a:latin typeface="Eras Demi ITC" pitchFamily="34" charset="0"/>
                <a:ea typeface="+mj-ea"/>
                <a:cs typeface="+mj-cs"/>
              </a:rPr>
              <a:t>provide a </a:t>
            </a:r>
            <a:r>
              <a:rPr lang="en-US" sz="1700" dirty="0" smtClean="0">
                <a:solidFill>
                  <a:schemeClr val="bg1"/>
                </a:solidFill>
                <a:latin typeface="Eras Demi ITC" pitchFamily="34" charset="0"/>
                <a:ea typeface="+mj-ea"/>
                <a:cs typeface="+mj-cs"/>
              </a:rPr>
              <a:t>list </a:t>
            </a:r>
            <a:r>
              <a:rPr lang="en-US" sz="1700" dirty="0">
                <a:solidFill>
                  <a:schemeClr val="bg1"/>
                </a:solidFill>
                <a:latin typeface="Eras Demi ITC" pitchFamily="34" charset="0"/>
                <a:ea typeface="+mj-ea"/>
                <a:cs typeface="+mj-cs"/>
              </a:rPr>
              <a:t>of </a:t>
            </a:r>
            <a:r>
              <a:rPr lang="en-US" sz="1700" dirty="0" smtClean="0">
                <a:solidFill>
                  <a:schemeClr val="bg1"/>
                </a:solidFill>
                <a:latin typeface="Eras Demi ITC" pitchFamily="34" charset="0"/>
                <a:ea typeface="+mj-ea"/>
                <a:cs typeface="+mj-cs"/>
              </a:rPr>
              <a:t>contacts </a:t>
            </a:r>
            <a:r>
              <a:rPr lang="en-US" sz="1700" dirty="0">
                <a:solidFill>
                  <a:schemeClr val="bg1"/>
                </a:solidFill>
                <a:latin typeface="Eras Demi ITC" pitchFamily="34" charset="0"/>
                <a:ea typeface="+mj-ea"/>
                <a:cs typeface="+mj-cs"/>
              </a:rPr>
              <a:t>similar to what you’ve searched for</a:t>
            </a:r>
            <a:r>
              <a:rPr lang="en-US" sz="1700" dirty="0" smtClean="0">
                <a:solidFill>
                  <a:schemeClr val="bg1"/>
                </a:solidFill>
                <a:latin typeface="Eras Demi ITC" pitchFamily="34" charset="0"/>
                <a:ea typeface="+mj-ea"/>
                <a:cs typeface="+mj-cs"/>
              </a:rPr>
              <a:t>. These wild cards can be used throughout the search functions in ENS.</a:t>
            </a:r>
            <a:endParaRPr lang="en-US" sz="1700" dirty="0">
              <a:solidFill>
                <a:schemeClr val="bg1"/>
              </a:solidFill>
              <a:latin typeface="Eras Demi ITC" pitchFamily="34" charset="0"/>
              <a:ea typeface="+mj-ea"/>
              <a:cs typeface="+mj-cs"/>
            </a:endParaRPr>
          </a:p>
        </p:txBody>
      </p:sp>
    </p:spTree>
    <p:extLst>
      <p:ext uri="{BB962C8B-B14F-4D97-AF65-F5344CB8AC3E}">
        <p14:creationId xmlns:p14="http://schemas.microsoft.com/office/powerpoint/2010/main" val="36900717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6000" dirty="0" smtClean="0">
                <a:solidFill>
                  <a:schemeClr val="bg1"/>
                </a:solidFill>
                <a:latin typeface="Eras Bold ITC" pitchFamily="34" charset="0"/>
              </a:rPr>
              <a:t>Contact information</a:t>
            </a:r>
          </a:p>
        </p:txBody>
      </p:sp>
      <p:sp>
        <p:nvSpPr>
          <p:cNvPr id="6" name="TextBox 5"/>
          <p:cNvSpPr txBox="1"/>
          <p:nvPr/>
        </p:nvSpPr>
        <p:spPr>
          <a:xfrm>
            <a:off x="6096000" y="1371600"/>
            <a:ext cx="2590800" cy="4016484"/>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This is the basic layout for contact information. The top section is the users general information. The middle section is where the contact devices are maintained. The bottom section is for custom fields, which are associated with dynamic groups, and will be discussed more in the groups section. </a:t>
            </a:r>
          </a:p>
        </p:txBody>
      </p:sp>
      <p:sp>
        <p:nvSpPr>
          <p:cNvPr id="8" name="TextBox 7"/>
          <p:cNvSpPr txBox="1"/>
          <p:nvPr/>
        </p:nvSpPr>
        <p:spPr>
          <a:xfrm>
            <a:off x="457200" y="5715000"/>
            <a:ext cx="8229600" cy="61555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In the following section we will be going over the contact information section in detail.</a:t>
            </a: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4785" y="1295400"/>
            <a:ext cx="5621215" cy="4303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19801" y="381000"/>
            <a:ext cx="2743200" cy="3231654"/>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Users have a set of basic information that must be filled out to be in ENS. </a:t>
            </a:r>
          </a:p>
          <a:p>
            <a:pPr>
              <a:buFont typeface="Arial" pitchFamily="34" charset="0"/>
              <a:buChar char="•"/>
            </a:pPr>
            <a:r>
              <a:rPr lang="en-US" sz="1700" dirty="0" smtClean="0">
                <a:solidFill>
                  <a:schemeClr val="bg1"/>
                </a:solidFill>
                <a:latin typeface="Eras Demi ITC" pitchFamily="34" charset="0"/>
                <a:ea typeface="+mj-ea"/>
                <a:cs typeface="+mj-cs"/>
              </a:rPr>
              <a:t>First Name</a:t>
            </a:r>
          </a:p>
          <a:p>
            <a:pPr>
              <a:buFont typeface="Arial" pitchFamily="34" charset="0"/>
              <a:buChar char="•"/>
            </a:pPr>
            <a:r>
              <a:rPr lang="en-US" sz="1700" dirty="0" smtClean="0">
                <a:solidFill>
                  <a:schemeClr val="bg1"/>
                </a:solidFill>
                <a:latin typeface="Eras Demi ITC" pitchFamily="34" charset="0"/>
                <a:ea typeface="+mj-ea"/>
                <a:cs typeface="+mj-cs"/>
              </a:rPr>
              <a:t>Last Name</a:t>
            </a:r>
          </a:p>
          <a:p>
            <a:pPr>
              <a:buFont typeface="Arial" pitchFamily="34" charset="0"/>
              <a:buChar char="•"/>
            </a:pPr>
            <a:r>
              <a:rPr lang="en-US" sz="1700" dirty="0" smtClean="0">
                <a:solidFill>
                  <a:schemeClr val="bg1"/>
                </a:solidFill>
                <a:latin typeface="Eras Demi ITC" pitchFamily="34" charset="0"/>
                <a:ea typeface="+mj-ea"/>
                <a:cs typeface="+mj-cs"/>
              </a:rPr>
              <a:t>User ID</a:t>
            </a:r>
          </a:p>
          <a:p>
            <a:pPr>
              <a:buFont typeface="Arial" pitchFamily="34" charset="0"/>
              <a:buChar char="•"/>
            </a:pPr>
            <a:r>
              <a:rPr lang="en-US" sz="1700" dirty="0" smtClean="0">
                <a:solidFill>
                  <a:schemeClr val="bg1"/>
                </a:solidFill>
                <a:latin typeface="Eras Demi ITC" pitchFamily="34" charset="0"/>
                <a:ea typeface="+mj-ea"/>
                <a:cs typeface="+mj-cs"/>
              </a:rPr>
              <a:t>Login Name</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User IDs are typically a user’s phone number (Home, Cell, or Work in that order)</a:t>
            </a:r>
          </a:p>
        </p:txBody>
      </p:sp>
      <p:sp>
        <p:nvSpPr>
          <p:cNvPr id="6" name="TextBox 5"/>
          <p:cNvSpPr txBox="1"/>
          <p:nvPr/>
        </p:nvSpPr>
        <p:spPr>
          <a:xfrm>
            <a:off x="457200" y="3962400"/>
            <a:ext cx="8336128" cy="2446824"/>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Login Name is a user’s first name initial followed by the last name, and if that is already taken then a number is added to the end. </a:t>
            </a:r>
            <a:endParaRPr lang="en-US" dirty="0" smtClean="0"/>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Devices are the way in which a user is contacted by ENS during a scenario. Typical devices include:</a:t>
            </a:r>
          </a:p>
          <a:p>
            <a:pPr>
              <a:buFont typeface="Arial" pitchFamily="34" charset="0"/>
              <a:buChar char="•"/>
            </a:pPr>
            <a:r>
              <a:rPr lang="en-US" sz="1700" dirty="0" smtClean="0">
                <a:solidFill>
                  <a:schemeClr val="bg1"/>
                </a:solidFill>
                <a:latin typeface="Eras Demi ITC" pitchFamily="34" charset="0"/>
                <a:ea typeface="+mj-ea"/>
                <a:cs typeface="+mj-cs"/>
              </a:rPr>
              <a:t>Phones (Work, Cell, Home)</a:t>
            </a:r>
          </a:p>
          <a:p>
            <a:pPr>
              <a:buFont typeface="Arial" pitchFamily="34" charset="0"/>
              <a:buChar char="•"/>
            </a:pPr>
            <a:r>
              <a:rPr lang="en-US" sz="1700" dirty="0" smtClean="0">
                <a:solidFill>
                  <a:schemeClr val="bg1"/>
                </a:solidFill>
                <a:latin typeface="Eras Demi ITC" pitchFamily="34" charset="0"/>
                <a:ea typeface="+mj-ea"/>
                <a:cs typeface="+mj-cs"/>
              </a:rPr>
              <a:t>Email</a:t>
            </a:r>
          </a:p>
          <a:p>
            <a:pPr>
              <a:buFont typeface="Arial" pitchFamily="34" charset="0"/>
              <a:buChar char="•"/>
            </a:pPr>
            <a:r>
              <a:rPr lang="en-US" sz="1700" dirty="0" smtClean="0">
                <a:solidFill>
                  <a:schemeClr val="bg1"/>
                </a:solidFill>
                <a:latin typeface="Eras Demi ITC" pitchFamily="34" charset="0"/>
                <a:ea typeface="+mj-ea"/>
                <a:cs typeface="+mj-cs"/>
              </a:rPr>
              <a:t>SMS</a:t>
            </a:r>
          </a:p>
          <a:p>
            <a:pPr>
              <a:buFont typeface="Arial" pitchFamily="34" charset="0"/>
              <a:buChar char="•"/>
            </a:pPr>
            <a:r>
              <a:rPr lang="en-US" sz="1700" dirty="0" smtClean="0">
                <a:solidFill>
                  <a:schemeClr val="bg1"/>
                </a:solidFill>
                <a:latin typeface="Eras Demi ITC" pitchFamily="34" charset="0"/>
                <a:ea typeface="+mj-ea"/>
                <a:cs typeface="+mj-cs"/>
              </a:rPr>
              <a:t>Numeric or Alpha Pagers</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1" y="381000"/>
            <a:ext cx="5600699" cy="33820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1" y="381000"/>
            <a:ext cx="8229600" cy="6109365"/>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From the Devices section of the Contact Information page you will see tabs for each of the devices ENS can contact. By clicking on the tab it will bring up a section to add new device information.</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From here you can select the type of phone device, the phone number and extension if needed, and then add it to your contact information. It will show up below in the Devices once added. </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Email is added in a similar fashion. Simply enter your email address and click Add. </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If you entered any of the information incorrectly you can always change it by clicking the change link to the right of the device.</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After the change has been made, click the save link.</a:t>
            </a:r>
          </a:p>
        </p:txBody>
      </p:sp>
      <p:pic>
        <p:nvPicPr>
          <p:cNvPr id="1028" name="Picture 4"/>
          <p:cNvPicPr>
            <a:picLocks noChangeAspect="1" noChangeArrowheads="1"/>
          </p:cNvPicPr>
          <p:nvPr/>
        </p:nvPicPr>
        <p:blipFill>
          <a:blip r:embed="rId2" cstate="print"/>
          <a:srcRect/>
          <a:stretch>
            <a:fillRect/>
          </a:stretch>
        </p:blipFill>
        <p:spPr bwMode="auto">
          <a:xfrm>
            <a:off x="990600" y="5715000"/>
            <a:ext cx="7085013" cy="209550"/>
          </a:xfrm>
          <a:prstGeom prst="rect">
            <a:avLst/>
          </a:prstGeom>
          <a:noFill/>
          <a:ln w="9525">
            <a:noFill/>
            <a:miter lim="800000"/>
            <a:headEnd/>
            <a:tailEnd/>
          </a:ln>
        </p:spPr>
      </p:pic>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618" y="1298331"/>
            <a:ext cx="7644764"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6423" y="3352800"/>
            <a:ext cx="735115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623887"/>
            <a:ext cx="8229600" cy="4876800"/>
          </a:xfrm>
        </p:spPr>
        <p:txBody>
          <a:bodyPr>
            <a:noAutofit/>
          </a:bodyPr>
          <a:lstStyle/>
          <a:p>
            <a:pPr marL="0" indent="0">
              <a:buNone/>
            </a:pPr>
            <a:r>
              <a:rPr lang="en-US" sz="1700" dirty="0" smtClean="0">
                <a:solidFill>
                  <a:schemeClr val="bg1"/>
                </a:solidFill>
                <a:latin typeface="Eras Demi ITC" pitchFamily="34" charset="0"/>
                <a:ea typeface="+mj-ea"/>
                <a:cs typeface="+mj-cs"/>
              </a:rPr>
              <a:t>SMS </a:t>
            </a:r>
            <a:r>
              <a:rPr lang="en-US" sz="1700" dirty="0">
                <a:solidFill>
                  <a:schemeClr val="bg1"/>
                </a:solidFill>
                <a:latin typeface="Eras Demi ITC" pitchFamily="34" charset="0"/>
                <a:ea typeface="+mj-ea"/>
                <a:cs typeface="+mj-cs"/>
              </a:rPr>
              <a:t>devices </a:t>
            </a:r>
            <a:r>
              <a:rPr lang="en-US" sz="1700" dirty="0" smtClean="0">
                <a:solidFill>
                  <a:schemeClr val="bg1"/>
                </a:solidFill>
                <a:latin typeface="Eras Demi ITC" pitchFamily="34" charset="0"/>
                <a:ea typeface="+mj-ea"/>
                <a:cs typeface="+mj-cs"/>
              </a:rPr>
              <a:t>fall </a:t>
            </a:r>
            <a:r>
              <a:rPr lang="en-US" sz="1700" dirty="0">
                <a:solidFill>
                  <a:schemeClr val="bg1"/>
                </a:solidFill>
                <a:latin typeface="Eras Demi ITC" pitchFamily="34" charset="0"/>
                <a:ea typeface="+mj-ea"/>
                <a:cs typeface="+mj-cs"/>
              </a:rPr>
              <a:t>under the Text tab within a </a:t>
            </a:r>
            <a:r>
              <a:rPr lang="en-US" sz="1700" dirty="0" smtClean="0">
                <a:solidFill>
                  <a:schemeClr val="bg1"/>
                </a:solidFill>
                <a:latin typeface="Eras Demi ITC" pitchFamily="34" charset="0"/>
                <a:ea typeface="+mj-ea"/>
                <a:cs typeface="+mj-cs"/>
              </a:rPr>
              <a:t>contact’s </a:t>
            </a:r>
            <a:r>
              <a:rPr lang="en-US" sz="1700" dirty="0">
                <a:solidFill>
                  <a:schemeClr val="bg1"/>
                </a:solidFill>
                <a:latin typeface="Eras Demi ITC" pitchFamily="34" charset="0"/>
                <a:ea typeface="+mj-ea"/>
                <a:cs typeface="+mj-cs"/>
              </a:rPr>
              <a:t>devices. Adding a new SMS device is simple. Click the Text tab, select the Cassidian SMS Gateway from the drop down, enter the number of the SMS device, and click Add.</a:t>
            </a:r>
          </a:p>
          <a:p>
            <a:pPr marL="0" indent="0">
              <a:buNone/>
            </a:pPr>
            <a:endParaRPr lang="en-US" sz="1700" dirty="0">
              <a:solidFill>
                <a:schemeClr val="bg1"/>
              </a:solidFill>
              <a:latin typeface="Eras Demi ITC" pitchFamily="34" charset="0"/>
              <a:ea typeface="+mj-ea"/>
              <a:cs typeface="+mj-cs"/>
            </a:endParaRPr>
          </a:p>
          <a:p>
            <a:pPr marL="0" indent="0">
              <a:buNone/>
            </a:pPr>
            <a:endParaRPr lang="en-US" sz="1700" dirty="0">
              <a:solidFill>
                <a:schemeClr val="bg1"/>
              </a:solidFill>
              <a:latin typeface="Eras Demi ITC" pitchFamily="34" charset="0"/>
              <a:ea typeface="+mj-ea"/>
              <a:cs typeface="+mj-cs"/>
            </a:endParaRPr>
          </a:p>
          <a:p>
            <a:pPr marL="0" indent="0">
              <a:buNone/>
            </a:pPr>
            <a:endParaRPr lang="en-US" sz="1700" dirty="0">
              <a:solidFill>
                <a:schemeClr val="bg1"/>
              </a:solidFill>
              <a:latin typeface="Eras Demi ITC" pitchFamily="34" charset="0"/>
              <a:ea typeface="+mj-ea"/>
              <a:cs typeface="+mj-cs"/>
            </a:endParaRPr>
          </a:p>
          <a:p>
            <a:pPr marL="0" indent="0">
              <a:buNone/>
            </a:pPr>
            <a:r>
              <a:rPr lang="en-US" sz="1700" dirty="0">
                <a:solidFill>
                  <a:schemeClr val="bg1"/>
                </a:solidFill>
                <a:latin typeface="Eras Demi ITC" pitchFamily="34" charset="0"/>
                <a:ea typeface="+mj-ea"/>
                <a:cs typeface="+mj-cs"/>
              </a:rPr>
              <a:t>Once the device is added you will see something similar to the below image:</a:t>
            </a:r>
          </a:p>
          <a:p>
            <a:pPr marL="0" indent="0">
              <a:buNone/>
            </a:pPr>
            <a:endParaRPr lang="en-US" sz="1700" dirty="0">
              <a:solidFill>
                <a:schemeClr val="bg1"/>
              </a:solidFill>
              <a:latin typeface="Eras Demi ITC" pitchFamily="34" charset="0"/>
              <a:ea typeface="+mj-ea"/>
              <a:cs typeface="+mj-cs"/>
            </a:endParaRPr>
          </a:p>
          <a:p>
            <a:pPr marL="0" indent="0">
              <a:buNone/>
            </a:pPr>
            <a:endParaRPr lang="en-US" sz="1700" dirty="0">
              <a:solidFill>
                <a:schemeClr val="bg1"/>
              </a:solidFill>
              <a:latin typeface="Eras Demi ITC" pitchFamily="34" charset="0"/>
              <a:ea typeface="+mj-ea"/>
              <a:cs typeface="+mj-cs"/>
            </a:endParaRPr>
          </a:p>
          <a:p>
            <a:pPr marL="0" indent="0">
              <a:buNone/>
            </a:pPr>
            <a:r>
              <a:rPr lang="en-US" sz="1700" dirty="0">
                <a:solidFill>
                  <a:schemeClr val="bg1"/>
                </a:solidFill>
                <a:latin typeface="Eras Demi ITC" pitchFamily="34" charset="0"/>
                <a:ea typeface="+mj-ea"/>
                <a:cs typeface="+mj-cs"/>
              </a:rPr>
              <a:t>Note the header “SMS Opt State” marked as NO. This means the SMS device has not gone through the Opt-in Process yet. To Opt-in a new SMS device send a text from the device to 34292 with the message “Join </a:t>
            </a:r>
            <a:r>
              <a:rPr lang="en-US" sz="1700" dirty="0" smtClean="0">
                <a:solidFill>
                  <a:schemeClr val="bg1"/>
                </a:solidFill>
                <a:latin typeface="Eras Demi ITC" pitchFamily="34" charset="0"/>
                <a:ea typeface="+mj-ea"/>
                <a:cs typeface="+mj-cs"/>
              </a:rPr>
              <a:t>FEMASMS”. You </a:t>
            </a:r>
            <a:r>
              <a:rPr lang="en-US" sz="1700" dirty="0">
                <a:solidFill>
                  <a:schemeClr val="bg1"/>
                </a:solidFill>
                <a:latin typeface="Eras Demi ITC" pitchFamily="34" charset="0"/>
                <a:ea typeface="+mj-ea"/>
                <a:cs typeface="+mj-cs"/>
              </a:rPr>
              <a:t>will receive a confirmation </a:t>
            </a:r>
            <a:r>
              <a:rPr lang="en-US" sz="1700" dirty="0" smtClean="0">
                <a:solidFill>
                  <a:schemeClr val="bg1"/>
                </a:solidFill>
                <a:latin typeface="Eras Demi ITC" pitchFamily="34" charset="0"/>
                <a:ea typeface="+mj-ea"/>
                <a:cs typeface="+mj-cs"/>
              </a:rPr>
              <a:t>text which looks like this:</a:t>
            </a:r>
          </a:p>
          <a:p>
            <a:r>
              <a:rPr lang="en-US" sz="1700" dirty="0">
                <a:solidFill>
                  <a:schemeClr val="bg1"/>
                </a:solidFill>
                <a:latin typeface="Eras Demi ITC" pitchFamily="34" charset="0"/>
                <a:ea typeface="+mj-ea"/>
                <a:cs typeface="+mj-cs"/>
              </a:rPr>
              <a:t>“Verify code-URKGHSHOQC (</a:t>
            </a:r>
            <a:r>
              <a:rPr lang="en-US" sz="1700" dirty="0" err="1">
                <a:solidFill>
                  <a:schemeClr val="bg1"/>
                </a:solidFill>
                <a:latin typeface="Eras Demi ITC" pitchFamily="34" charset="0"/>
                <a:ea typeface="+mj-ea"/>
                <a:cs typeface="+mj-cs"/>
              </a:rPr>
              <a:t>StdRate</a:t>
            </a:r>
            <a:r>
              <a:rPr lang="en-US" sz="1700" dirty="0">
                <a:solidFill>
                  <a:schemeClr val="bg1"/>
                </a:solidFill>
                <a:latin typeface="Eras Demi ITC" pitchFamily="34" charset="0"/>
                <a:ea typeface="+mj-ea"/>
                <a:cs typeface="+mj-cs"/>
              </a:rPr>
              <a:t>). Max 30 alerts/month. </a:t>
            </a:r>
            <a:r>
              <a:rPr lang="en-US" sz="1700" dirty="0" err="1">
                <a:solidFill>
                  <a:schemeClr val="bg1"/>
                </a:solidFill>
                <a:latin typeface="Eras Demi ITC" pitchFamily="34" charset="0"/>
                <a:ea typeface="+mj-ea"/>
                <a:cs typeface="+mj-cs"/>
              </a:rPr>
              <a:t>Msg&amp;DataChrgs</a:t>
            </a:r>
            <a:r>
              <a:rPr lang="en-US" sz="1700" dirty="0">
                <a:solidFill>
                  <a:schemeClr val="bg1"/>
                </a:solidFill>
                <a:latin typeface="Eras Demi ITC" pitchFamily="34" charset="0"/>
                <a:ea typeface="+mj-ea"/>
                <a:cs typeface="+mj-cs"/>
              </a:rPr>
              <a:t> may apply. Reply STOP to end, HELP for info. </a:t>
            </a:r>
            <a:r>
              <a:rPr lang="en-US" sz="1700" dirty="0" err="1">
                <a:solidFill>
                  <a:schemeClr val="bg1"/>
                </a:solidFill>
                <a:latin typeface="Eras Demi ITC" pitchFamily="34" charset="0"/>
                <a:ea typeface="+mj-ea"/>
                <a:cs typeface="+mj-cs"/>
              </a:rPr>
              <a:t>T&amp;C:sms.plantcml-eads.com</a:t>
            </a:r>
            <a:r>
              <a:rPr lang="en-US" sz="1700" dirty="0">
                <a:solidFill>
                  <a:schemeClr val="bg1"/>
                </a:solidFill>
                <a:latin typeface="Eras Demi ITC" pitchFamily="34" charset="0"/>
                <a:ea typeface="+mj-ea"/>
                <a:cs typeface="+mj-cs"/>
              </a:rPr>
              <a:t>”.</a:t>
            </a:r>
          </a:p>
          <a:p>
            <a:pPr marL="0" indent="0">
              <a:buNone/>
            </a:pPr>
            <a:r>
              <a:rPr lang="en-US" sz="1700" dirty="0" smtClean="0">
                <a:solidFill>
                  <a:schemeClr val="bg1"/>
                </a:solidFill>
                <a:latin typeface="Eras Demi ITC" pitchFamily="34" charset="0"/>
                <a:ea typeface="+mj-ea"/>
                <a:cs typeface="+mj-cs"/>
              </a:rPr>
              <a:t>Allow </a:t>
            </a:r>
            <a:r>
              <a:rPr lang="en-US" sz="1700" dirty="0">
                <a:solidFill>
                  <a:schemeClr val="bg1"/>
                </a:solidFill>
                <a:latin typeface="Eras Demi ITC" pitchFamily="34" charset="0"/>
                <a:ea typeface="+mj-ea"/>
                <a:cs typeface="+mj-cs"/>
              </a:rPr>
              <a:t>24 hours before Opt-in process completes. To stop or Opt-out, text “Stop” to 34292. Standard texting fees apply.</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6712" y="1524000"/>
            <a:ext cx="7065963" cy="79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4812" y="2785696"/>
            <a:ext cx="705643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36057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877" y="1647994"/>
            <a:ext cx="3419475"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2877" y="1638469"/>
            <a:ext cx="3429000" cy="245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ight Arrow 5"/>
          <p:cNvSpPr/>
          <p:nvPr/>
        </p:nvSpPr>
        <p:spPr>
          <a:xfrm rot="21155224">
            <a:off x="4050353" y="2712877"/>
            <a:ext cx="1181100" cy="457200"/>
          </a:xfrm>
          <a:prstGeom prst="right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dirty="0"/>
          </a:p>
        </p:txBody>
      </p:sp>
      <p:sp>
        <p:nvSpPr>
          <p:cNvPr id="7" name="Rectangle 6"/>
          <p:cNvSpPr/>
          <p:nvPr/>
        </p:nvSpPr>
        <p:spPr>
          <a:xfrm>
            <a:off x="577742" y="454157"/>
            <a:ext cx="8001000" cy="1138773"/>
          </a:xfrm>
          <a:prstGeom prst="rect">
            <a:avLst/>
          </a:prstGeom>
        </p:spPr>
        <p:txBody>
          <a:bodyPr wrap="square">
            <a:spAutoFit/>
          </a:bodyPr>
          <a:lstStyle/>
          <a:p>
            <a:r>
              <a:rPr lang="en-US" sz="1700" dirty="0" smtClean="0">
                <a:solidFill>
                  <a:schemeClr val="bg1"/>
                </a:solidFill>
                <a:latin typeface="Eras Demi ITC" pitchFamily="34" charset="0"/>
                <a:ea typeface="+mj-ea"/>
                <a:cs typeface="+mj-cs"/>
              </a:rPr>
              <a:t>Contacts are </a:t>
            </a:r>
            <a:r>
              <a:rPr lang="en-US" sz="1700" dirty="0">
                <a:solidFill>
                  <a:schemeClr val="bg1"/>
                </a:solidFill>
                <a:latin typeface="Eras Demi ITC" pitchFamily="34" charset="0"/>
                <a:ea typeface="+mj-ea"/>
                <a:cs typeface="+mj-cs"/>
              </a:rPr>
              <a:t>able to change their device order in their contact information page. This allows a contact to determine which phone number or email (or other device type) they wish to be contacted by in the event they have multiple numbers/addresses for the same device. For instance:</a:t>
            </a:r>
          </a:p>
        </p:txBody>
      </p:sp>
      <p:sp>
        <p:nvSpPr>
          <p:cNvPr id="8" name="Rectangle 7"/>
          <p:cNvSpPr/>
          <p:nvPr/>
        </p:nvSpPr>
        <p:spPr>
          <a:xfrm>
            <a:off x="630877" y="4180717"/>
            <a:ext cx="8001000" cy="2185214"/>
          </a:xfrm>
          <a:prstGeom prst="rect">
            <a:avLst/>
          </a:prstGeom>
        </p:spPr>
        <p:txBody>
          <a:bodyPr wrap="square">
            <a:spAutoFit/>
          </a:bodyPr>
          <a:lstStyle/>
          <a:p>
            <a:r>
              <a:rPr lang="en-US" sz="1700" dirty="0">
                <a:solidFill>
                  <a:schemeClr val="bg1"/>
                </a:solidFill>
                <a:latin typeface="Eras Demi ITC" pitchFamily="34" charset="0"/>
                <a:ea typeface="+mj-ea"/>
                <a:cs typeface="+mj-cs"/>
              </a:rPr>
              <a:t>By clicking on the check box next to the device and clicking the Move Up button, that work phone was moved ahead of the others. This means that if a scenario contacts by work phone, the top work phone will be contacted first. This does not change the scenario device order, which is still set up in the scenarios</a:t>
            </a:r>
            <a:r>
              <a:rPr lang="en-US" sz="1700" dirty="0" smtClean="0">
                <a:solidFill>
                  <a:schemeClr val="bg1"/>
                </a:solidFill>
                <a:latin typeface="Eras Demi ITC" pitchFamily="34" charset="0"/>
                <a:ea typeface="+mj-ea"/>
                <a:cs typeface="+mj-cs"/>
              </a:rPr>
              <a:t>. </a:t>
            </a:r>
          </a:p>
          <a:p>
            <a:endParaRPr lang="en-US" sz="1700" dirty="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As a creator in the system you are also able to perform these functions within a contact’s devices.</a:t>
            </a:r>
            <a:endParaRPr lang="en-US" sz="1700" dirty="0">
              <a:solidFill>
                <a:schemeClr val="bg1"/>
              </a:solidFill>
              <a:latin typeface="Eras Demi ITC" pitchFamily="34" charset="0"/>
              <a:ea typeface="+mj-ea"/>
              <a:cs typeface="+mj-cs"/>
            </a:endParaRPr>
          </a:p>
        </p:txBody>
      </p:sp>
    </p:spTree>
    <p:extLst>
      <p:ext uri="{BB962C8B-B14F-4D97-AF65-F5344CB8AC3E}">
        <p14:creationId xmlns:p14="http://schemas.microsoft.com/office/powerpoint/2010/main" val="42800201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381000"/>
            <a:ext cx="8229600" cy="6109365"/>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Mobile Email is an option for sending messages as well. These work a lot like an SMS message. These are simply short messages that are sent out from ENS through email, then changed over to a text message as it arrives at the contacts phone. With that in mind you have restrictions similar to SMS (160 character limit which includes the subject line). </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When  you add a mobile email to your contact information you need to add the correct extension for your service provider. Below is a quick look at a couple of providers and the extensions they use for mobile email.</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rPr>
              <a:t>AT&amp;T:		65587549273@txt.att.net</a:t>
            </a:r>
          </a:p>
          <a:p>
            <a:r>
              <a:rPr lang="en-US" sz="1700" dirty="0" smtClean="0">
                <a:solidFill>
                  <a:schemeClr val="bg1"/>
                </a:solidFill>
                <a:latin typeface="Eras Demi ITC" pitchFamily="34" charset="0"/>
              </a:rPr>
              <a:t>Verizon:		34816759434@vtext.com </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These values are added into ENS just like an email, but they must have the correct extension to work properly. </a:t>
            </a: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Also it is important to note that phones are beginning to pick up on emotion icons, and since the email is converted to a text be sure to avoid using certain combinations of symbols and letters. ( </a:t>
            </a:r>
            <a:r>
              <a:rPr lang="en-US" sz="1700" dirty="0" smtClean="0">
                <a:solidFill>
                  <a:schemeClr val="bg1"/>
                </a:solidFill>
                <a:latin typeface="Eras Demi ITC" pitchFamily="34" charset="0"/>
                <a:ea typeface="+mj-ea"/>
                <a:cs typeface="+mj-cs"/>
                <a:sym typeface="Wingdings" pitchFamily="2" charset="2"/>
              </a:rPr>
              <a:t>:), :(, :P, :D, =D, =P, etc…)</a:t>
            </a:r>
            <a:endParaRPr lang="en-US" sz="1700" dirty="0" smtClean="0">
              <a:solidFill>
                <a:schemeClr val="bg1"/>
              </a:solidFill>
              <a:latin typeface="Eras Demi ITC" pitchFamily="34" charset="0"/>
              <a:ea typeface="+mj-ea"/>
              <a:cs typeface="+mj-cs"/>
            </a:endParaRPr>
          </a:p>
        </p:txBody>
      </p:sp>
      <p:pic>
        <p:nvPicPr>
          <p:cNvPr id="1026" name="Picture 2"/>
          <p:cNvPicPr>
            <a:picLocks noChangeAspect="1" noChangeArrowheads="1"/>
          </p:cNvPicPr>
          <p:nvPr/>
        </p:nvPicPr>
        <p:blipFill>
          <a:blip r:embed="rId2" cstate="print"/>
          <a:srcRect/>
          <a:stretch>
            <a:fillRect/>
          </a:stretch>
        </p:blipFill>
        <p:spPr bwMode="auto">
          <a:xfrm>
            <a:off x="1066800" y="4953000"/>
            <a:ext cx="7065963" cy="400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381000" y="3962400"/>
            <a:ext cx="3590925" cy="2305050"/>
          </a:xfrm>
          <a:prstGeom prst="rect">
            <a:avLst/>
          </a:prstGeom>
          <a:noFill/>
          <a:ln w="9525">
            <a:noFill/>
            <a:miter lim="800000"/>
            <a:headEnd/>
            <a:tailEnd/>
          </a:ln>
        </p:spPr>
      </p:pic>
      <p:sp>
        <p:nvSpPr>
          <p:cNvPr id="5" name="TextBox 4"/>
          <p:cNvSpPr txBox="1"/>
          <p:nvPr/>
        </p:nvSpPr>
        <p:spPr>
          <a:xfrm>
            <a:off x="4267200" y="228600"/>
            <a:ext cx="4414798" cy="6370975"/>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Once a contact has been set up in the system, with an email in their devices, it may take up to 24 hours for them to become a Roster User. These are users that are able to change their own basic contact information in ENS. </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When the system automatically makes a contact a roster user the system will contact them with their login information for the system. The system will automatically create a password for them, and use the login name you gave them.</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As a Creator you are able to change that information as well, but once they become a Roster User you will no longer be able to change their User ID or Login Name. These are issues that will have to get passed up to an Administrator. Also as a Creator you will be unable to change passwords for your contacts, that will have to be done by an Administrator.</a:t>
            </a:r>
          </a:p>
        </p:txBody>
      </p:sp>
      <p:pic>
        <p:nvPicPr>
          <p:cNvPr id="2051" name="Picture 3"/>
          <p:cNvPicPr>
            <a:picLocks noChangeAspect="1" noChangeArrowheads="1"/>
          </p:cNvPicPr>
          <p:nvPr/>
        </p:nvPicPr>
        <p:blipFill>
          <a:blip r:embed="rId3" cstate="print"/>
          <a:srcRect/>
          <a:stretch>
            <a:fillRect/>
          </a:stretch>
        </p:blipFill>
        <p:spPr bwMode="auto">
          <a:xfrm>
            <a:off x="228600" y="304800"/>
            <a:ext cx="3800475" cy="2238375"/>
          </a:xfrm>
          <a:prstGeom prst="rect">
            <a:avLst/>
          </a:prstGeom>
          <a:noFill/>
          <a:ln w="9525">
            <a:noFill/>
            <a:miter lim="800000"/>
            <a:headEnd/>
            <a:tailEnd/>
          </a:ln>
        </p:spPr>
      </p:pic>
      <p:sp>
        <p:nvSpPr>
          <p:cNvPr id="7" name="Down Arrow 6"/>
          <p:cNvSpPr/>
          <p:nvPr/>
        </p:nvSpPr>
        <p:spPr>
          <a:xfrm>
            <a:off x="762000" y="2514600"/>
            <a:ext cx="457200" cy="1524000"/>
          </a:xfrm>
          <a:prstGeom prst="down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8" name="TextBox 7"/>
          <p:cNvSpPr txBox="1"/>
          <p:nvPr/>
        </p:nvSpPr>
        <p:spPr>
          <a:xfrm>
            <a:off x="1371600" y="2590801"/>
            <a:ext cx="2590800" cy="140038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Before becoming a roster user</a:t>
            </a:r>
          </a:p>
          <a:p>
            <a:endParaRPr lang="en-US" sz="1700" dirty="0" smtClean="0">
              <a:solidFill>
                <a:schemeClr val="bg1"/>
              </a:solidFill>
              <a:latin typeface="Eras Demi ITC" pitchFamily="34" charset="0"/>
              <a:ea typeface="+mj-ea"/>
              <a:cs typeface="+mj-cs"/>
            </a:endParaRPr>
          </a:p>
          <a:p>
            <a:r>
              <a:rPr lang="en-US" sz="1700" dirty="0" smtClean="0">
                <a:solidFill>
                  <a:schemeClr val="bg1"/>
                </a:solidFill>
                <a:latin typeface="Eras Demi ITC" pitchFamily="34" charset="0"/>
                <a:ea typeface="+mj-ea"/>
                <a:cs typeface="+mj-cs"/>
              </a:rPr>
              <a:t>After becoming a roster user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ea typeface="+mn-ea"/>
                <a:cs typeface="+mn-cs"/>
              </a:rPr>
              <a:t>Groups tab</a:t>
            </a:r>
          </a:p>
        </p:txBody>
      </p:sp>
      <p:sp>
        <p:nvSpPr>
          <p:cNvPr id="3" name="Content Placeholder 2"/>
          <p:cNvSpPr>
            <a:spLocks noGrp="1"/>
          </p:cNvSpPr>
          <p:nvPr>
            <p:ph idx="1"/>
          </p:nvPr>
        </p:nvSpPr>
        <p:spPr>
          <a:xfrm>
            <a:off x="457200" y="1600200"/>
            <a:ext cx="8229600" cy="1904999"/>
          </a:xfrm>
        </p:spPr>
        <p:txBody>
          <a:bodyPr>
            <a:normAutofit/>
          </a:bodyPr>
          <a:lstStyle/>
          <a:p>
            <a:pPr marL="0">
              <a:buNone/>
            </a:pPr>
            <a:r>
              <a:rPr lang="en-US" sz="1800" dirty="0" smtClean="0">
                <a:solidFill>
                  <a:schemeClr val="bg1"/>
                </a:solidFill>
                <a:latin typeface="Eras Demi ITC" pitchFamily="34" charset="0"/>
                <a:ea typeface="+mj-ea"/>
                <a:cs typeface="+mj-cs"/>
              </a:rPr>
              <a:t>Groups are utilized by ENS to include different contacts in a scenario. The only way a person can be contacted by ENS is by being a member of a group.</a:t>
            </a:r>
          </a:p>
          <a:p>
            <a:pPr marL="0">
              <a:buNone/>
            </a:pPr>
            <a:endParaRPr lang="en-US" sz="1800" dirty="0" smtClean="0">
              <a:solidFill>
                <a:schemeClr val="bg1"/>
              </a:solidFill>
              <a:latin typeface="Eras Demi ITC" pitchFamily="34" charset="0"/>
              <a:ea typeface="+mj-ea"/>
              <a:cs typeface="+mj-cs"/>
            </a:endParaRPr>
          </a:p>
          <a:p>
            <a:pPr marL="0">
              <a:buNone/>
            </a:pPr>
            <a:r>
              <a:rPr lang="en-US" sz="1800" dirty="0" smtClean="0">
                <a:solidFill>
                  <a:schemeClr val="bg1"/>
                </a:solidFill>
                <a:latin typeface="Eras Demi ITC" pitchFamily="34" charset="0"/>
                <a:ea typeface="+mj-ea"/>
                <a:cs typeface="+mj-cs"/>
              </a:rPr>
              <a:t>There are 2 basic types of groups we will be discussing: Static and Dynamic. Below is some basic information on each type.</a:t>
            </a:r>
          </a:p>
        </p:txBody>
      </p:sp>
      <p:sp>
        <p:nvSpPr>
          <p:cNvPr id="4" name="TextBox 3"/>
          <p:cNvSpPr txBox="1"/>
          <p:nvPr/>
        </p:nvSpPr>
        <p:spPr>
          <a:xfrm>
            <a:off x="762000" y="3733800"/>
            <a:ext cx="3276600" cy="2354491"/>
          </a:xfrm>
          <a:prstGeom prst="rect">
            <a:avLst/>
          </a:prstGeom>
          <a:noFill/>
        </p:spPr>
        <p:txBody>
          <a:bodyPr wrap="square" rtlCol="0">
            <a:spAutoFit/>
          </a:bodyPr>
          <a:lstStyle/>
          <a:p>
            <a:r>
              <a:rPr lang="en-US" sz="1700" u="sng" dirty="0" smtClean="0">
                <a:solidFill>
                  <a:schemeClr val="bg1"/>
                </a:solidFill>
                <a:latin typeface="Eras Demi ITC" pitchFamily="34" charset="0"/>
                <a:ea typeface="+mj-ea"/>
                <a:cs typeface="+mj-cs"/>
              </a:rPr>
              <a:t>Static groups:</a:t>
            </a:r>
          </a:p>
          <a:p>
            <a:pPr>
              <a:buFont typeface="Arial" pitchFamily="34" charset="0"/>
              <a:buChar char="•"/>
            </a:pPr>
            <a:r>
              <a:rPr lang="en-US" sz="1600" dirty="0" smtClean="0">
                <a:solidFill>
                  <a:schemeClr val="bg1"/>
                </a:solidFill>
                <a:latin typeface="Eras Demi ITC" pitchFamily="34" charset="0"/>
                <a:ea typeface="+mj-ea"/>
                <a:cs typeface="+mj-cs"/>
              </a:rPr>
              <a:t>Typically used for on the fly activations</a:t>
            </a:r>
          </a:p>
          <a:p>
            <a:pPr>
              <a:buFont typeface="Arial" pitchFamily="34" charset="0"/>
              <a:buChar char="•"/>
            </a:pPr>
            <a:r>
              <a:rPr lang="en-US" sz="1600" dirty="0" smtClean="0">
                <a:solidFill>
                  <a:schemeClr val="bg1"/>
                </a:solidFill>
                <a:latin typeface="Eras Demi ITC" pitchFamily="34" charset="0"/>
                <a:ea typeface="+mj-ea"/>
                <a:cs typeface="+mj-cs"/>
              </a:rPr>
              <a:t>Allows for calling in order of importance, it can call a supervisor before the rest of the contacts</a:t>
            </a:r>
          </a:p>
          <a:p>
            <a:pPr>
              <a:buFont typeface="Arial" pitchFamily="34" charset="0"/>
              <a:buChar char="•"/>
            </a:pPr>
            <a:r>
              <a:rPr lang="en-US" sz="1700" dirty="0" smtClean="0">
                <a:solidFill>
                  <a:schemeClr val="bg1"/>
                </a:solidFill>
                <a:latin typeface="Eras Demi ITC" pitchFamily="34" charset="0"/>
                <a:ea typeface="+mj-ea"/>
                <a:cs typeface="+mj-cs"/>
              </a:rPr>
              <a:t>Very intuitive and easy to add and remove users</a:t>
            </a:r>
          </a:p>
        </p:txBody>
      </p:sp>
      <p:sp>
        <p:nvSpPr>
          <p:cNvPr id="5" name="TextBox 4"/>
          <p:cNvSpPr txBox="1"/>
          <p:nvPr/>
        </p:nvSpPr>
        <p:spPr>
          <a:xfrm>
            <a:off x="4648200" y="3733800"/>
            <a:ext cx="3525727" cy="2323713"/>
          </a:xfrm>
          <a:prstGeom prst="rect">
            <a:avLst/>
          </a:prstGeom>
          <a:noFill/>
        </p:spPr>
        <p:txBody>
          <a:bodyPr wrap="square" rtlCol="0">
            <a:spAutoFit/>
          </a:bodyPr>
          <a:lstStyle/>
          <a:p>
            <a:r>
              <a:rPr lang="en-US" sz="1700" u="sng" dirty="0" smtClean="0">
                <a:solidFill>
                  <a:schemeClr val="bg1"/>
                </a:solidFill>
                <a:latin typeface="Eras Demi ITC" pitchFamily="34" charset="0"/>
                <a:ea typeface="+mj-ea"/>
                <a:cs typeface="+mj-cs"/>
              </a:rPr>
              <a:t>Dynamic groups:</a:t>
            </a:r>
          </a:p>
          <a:p>
            <a:pPr>
              <a:buFont typeface="Arial" pitchFamily="34" charset="0"/>
              <a:buChar char="•"/>
            </a:pPr>
            <a:r>
              <a:rPr lang="en-US" sz="1600" dirty="0" smtClean="0">
                <a:solidFill>
                  <a:schemeClr val="bg1"/>
                </a:solidFill>
                <a:latin typeface="Eras Demi ITC" pitchFamily="34" charset="0"/>
                <a:ea typeface="+mj-ea"/>
                <a:cs typeface="+mj-cs"/>
              </a:rPr>
              <a:t>Great for grouping users with a common value, such as location or shift</a:t>
            </a:r>
          </a:p>
          <a:p>
            <a:pPr>
              <a:buFont typeface="Arial" pitchFamily="34" charset="0"/>
              <a:buChar char="•"/>
            </a:pPr>
            <a:r>
              <a:rPr lang="en-US" sz="1600" dirty="0" smtClean="0">
                <a:solidFill>
                  <a:schemeClr val="bg1"/>
                </a:solidFill>
                <a:latin typeface="Eras Demi ITC" pitchFamily="34" charset="0"/>
                <a:ea typeface="+mj-ea"/>
                <a:cs typeface="+mj-cs"/>
              </a:rPr>
              <a:t>Able to add users quickly during an import of new contacts</a:t>
            </a:r>
          </a:p>
          <a:p>
            <a:pPr>
              <a:buFont typeface="Arial" pitchFamily="34" charset="0"/>
              <a:buChar char="•"/>
            </a:pPr>
            <a:r>
              <a:rPr lang="en-US" sz="1600" dirty="0" smtClean="0">
                <a:solidFill>
                  <a:schemeClr val="bg1"/>
                </a:solidFill>
                <a:latin typeface="Eras Demi ITC" pitchFamily="34" charset="0"/>
                <a:ea typeface="+mj-ea"/>
                <a:cs typeface="+mj-cs"/>
              </a:rPr>
              <a:t>Removal of contacts from the group requires a change to their contact information</a:t>
            </a:r>
          </a:p>
        </p:txBody>
      </p:sp>
      <p:cxnSp>
        <p:nvCxnSpPr>
          <p:cNvPr id="7" name="Straight Connector 6"/>
          <p:cNvCxnSpPr/>
          <p:nvPr/>
        </p:nvCxnSpPr>
        <p:spPr>
          <a:xfrm rot="5400000">
            <a:off x="2895600" y="5181600"/>
            <a:ext cx="2895600" cy="0"/>
          </a:xfrm>
          <a:prstGeom prst="line">
            <a:avLst/>
          </a:prstGeom>
          <a:ln cmpd="sng">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81000"/>
            <a:ext cx="8229600" cy="6186309"/>
          </a:xfrm>
          <a:prstGeom prst="rect">
            <a:avLst/>
          </a:prstGeom>
          <a:noFill/>
        </p:spPr>
        <p:txBody>
          <a:bodyPr wrap="square" rtlCol="0">
            <a:spAutoFit/>
          </a:bodyPr>
          <a:lstStyle/>
          <a:p>
            <a:r>
              <a:rPr lang="en-US" b="1" dirty="0" smtClean="0">
                <a:solidFill>
                  <a:schemeClr val="bg1"/>
                </a:solidFill>
              </a:rPr>
              <a:t>PRIVACY ACT STATEMENT</a:t>
            </a:r>
            <a:endParaRPr lang="en-US" dirty="0" smtClean="0">
              <a:solidFill>
                <a:schemeClr val="bg1"/>
              </a:solidFill>
            </a:endParaRPr>
          </a:p>
          <a:p>
            <a:r>
              <a:rPr lang="en-US" b="1" dirty="0" smtClean="0">
                <a:solidFill>
                  <a:schemeClr val="bg1"/>
                </a:solidFill>
              </a:rPr>
              <a:t> </a:t>
            </a:r>
            <a:endParaRPr lang="en-US" dirty="0" smtClean="0">
              <a:solidFill>
                <a:schemeClr val="bg1"/>
              </a:solidFill>
            </a:endParaRPr>
          </a:p>
          <a:p>
            <a:r>
              <a:rPr lang="en-US" b="1" dirty="0" smtClean="0">
                <a:solidFill>
                  <a:schemeClr val="bg1"/>
                </a:solidFill>
              </a:rPr>
              <a:t>AUTHORITY:</a:t>
            </a:r>
            <a:r>
              <a:rPr lang="en-US" dirty="0" smtClean="0">
                <a:solidFill>
                  <a:schemeClr val="bg1"/>
                </a:solidFill>
              </a:rPr>
              <a:t> The Homeland Security Act of 2002; the Robert T. Stafford Disaster Relief and Emergency Assistance Act as amended, 42 U.S.C. § 5121–5207; National Security Presidential Directive (NSPD)-51/Homeland Security Presidential Directive (HSPD)-20; Federal Continuity Directive (FCD)-1; and FEMA Directive 262-3.</a:t>
            </a:r>
          </a:p>
          <a:p>
            <a:r>
              <a:rPr lang="en-US" dirty="0" smtClean="0">
                <a:solidFill>
                  <a:schemeClr val="bg1"/>
                </a:solidFill>
              </a:rPr>
              <a:t> </a:t>
            </a:r>
          </a:p>
          <a:p>
            <a:r>
              <a:rPr lang="en-US" b="1" dirty="0" smtClean="0">
                <a:solidFill>
                  <a:schemeClr val="bg1"/>
                </a:solidFill>
              </a:rPr>
              <a:t>PURPOSE(S):</a:t>
            </a:r>
            <a:r>
              <a:rPr lang="en-US" dirty="0" smtClean="0">
                <a:solidFill>
                  <a:schemeClr val="bg1"/>
                </a:solidFill>
              </a:rPr>
              <a:t> This information is being collected to enable DHS/FEMA to send notifications, alerts, and/or activations and to relay critical updates and guidance to DHS personnel, other federal departments, and other agencies or non-governmental organizations in response to an emergency scenario or exercise.</a:t>
            </a:r>
          </a:p>
          <a:p>
            <a:r>
              <a:rPr lang="en-US" dirty="0" smtClean="0">
                <a:solidFill>
                  <a:schemeClr val="bg1"/>
                </a:solidFill>
              </a:rPr>
              <a:t> </a:t>
            </a:r>
          </a:p>
          <a:p>
            <a:r>
              <a:rPr lang="en-US" b="1" dirty="0" smtClean="0">
                <a:solidFill>
                  <a:schemeClr val="bg1"/>
                </a:solidFill>
              </a:rPr>
              <a:t>ROUTINE USE(S): </a:t>
            </a:r>
            <a:r>
              <a:rPr lang="en-US" dirty="0" smtClean="0">
                <a:solidFill>
                  <a:schemeClr val="bg1"/>
                </a:solidFill>
              </a:rPr>
              <a:t>The information on this form may be disclosed as generally permitted under 5 U.S.C. § 552a(b) of the Privacy Act of 1974, as amended.  This includes using this information as necessary and authorized by the routine uses published in DHS/ALL-014 - Department of Homeland Security Emergency Personnel Location Records System of Records October 17, 2008, 73 FR 61888.</a:t>
            </a:r>
          </a:p>
          <a:p>
            <a:r>
              <a:rPr lang="en-US" dirty="0" smtClean="0">
                <a:solidFill>
                  <a:schemeClr val="bg1"/>
                </a:solidFill>
              </a:rPr>
              <a:t> </a:t>
            </a:r>
          </a:p>
          <a:p>
            <a:r>
              <a:rPr lang="en-US" b="1" dirty="0" smtClean="0">
                <a:solidFill>
                  <a:schemeClr val="bg1"/>
                </a:solidFill>
              </a:rPr>
              <a:t>DISCLOSURE: </a:t>
            </a:r>
            <a:r>
              <a:rPr lang="en-US" dirty="0" smtClean="0">
                <a:solidFill>
                  <a:schemeClr val="bg1"/>
                </a:solidFill>
              </a:rPr>
              <a:t>The disclosure of information on this form is voluntary; however, failure to provide accurate information may delay or prevent the individual from receiving notifications in the event of an emergency.</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Groups quick menu.bmp"/>
          <p:cNvPicPr>
            <a:picLocks noGrp="1" noChangeAspect="1"/>
          </p:cNvPicPr>
          <p:nvPr>
            <p:ph idx="1"/>
          </p:nvPr>
        </p:nvPicPr>
        <p:blipFill>
          <a:blip r:embed="rId2" cstate="print"/>
          <a:stretch>
            <a:fillRect/>
          </a:stretch>
        </p:blipFill>
        <p:spPr>
          <a:xfrm>
            <a:off x="457200" y="304800"/>
            <a:ext cx="1914525" cy="2276475"/>
          </a:xfrm>
        </p:spPr>
      </p:pic>
      <p:sp>
        <p:nvSpPr>
          <p:cNvPr id="5" name="TextBox 4"/>
          <p:cNvSpPr txBox="1"/>
          <p:nvPr/>
        </p:nvSpPr>
        <p:spPr>
          <a:xfrm>
            <a:off x="2743200" y="304800"/>
            <a:ext cx="5943600" cy="2308324"/>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This is the quick actions menu that you will find on the left hand side of the groups tab. Here you can select the different options available to you when working with groups. </a:t>
            </a:r>
          </a:p>
          <a:p>
            <a:endParaRPr lang="en-US" sz="1600" dirty="0" smtClean="0">
              <a:solidFill>
                <a:schemeClr val="bg1"/>
              </a:solidFill>
              <a:latin typeface="Eras Demi ITC" pitchFamily="34" charset="0"/>
              <a:ea typeface="+mj-ea"/>
              <a:cs typeface="+mj-cs"/>
            </a:endParaRPr>
          </a:p>
          <a:p>
            <a:endParaRPr lang="en-US" sz="1600" dirty="0" smtClean="0">
              <a:solidFill>
                <a:schemeClr val="bg1"/>
              </a:solidFill>
              <a:latin typeface="Eras Demi ITC" pitchFamily="34" charset="0"/>
              <a:ea typeface="+mj-ea"/>
              <a:cs typeface="+mj-cs"/>
            </a:endParaRPr>
          </a:p>
          <a:p>
            <a:r>
              <a:rPr lang="en-US" sz="1600" dirty="0" smtClean="0">
                <a:solidFill>
                  <a:schemeClr val="bg1"/>
                </a:solidFill>
                <a:latin typeface="Eras Demi ITC" pitchFamily="34" charset="0"/>
                <a:ea typeface="+mj-ea"/>
                <a:cs typeface="+mj-cs"/>
              </a:rPr>
              <a:t>Below that is the reports you can generate from a selected group.  They can be generated as either a </a:t>
            </a:r>
            <a:r>
              <a:rPr lang="en-US" sz="1600" dirty="0" err="1" smtClean="0">
                <a:solidFill>
                  <a:schemeClr val="bg1"/>
                </a:solidFill>
                <a:latin typeface="Eras Demi ITC" pitchFamily="34" charset="0"/>
                <a:ea typeface="+mj-ea"/>
                <a:cs typeface="+mj-cs"/>
              </a:rPr>
              <a:t>pdf</a:t>
            </a:r>
            <a:r>
              <a:rPr lang="en-US" sz="1600" dirty="0" smtClean="0">
                <a:solidFill>
                  <a:schemeClr val="bg1"/>
                </a:solidFill>
                <a:latin typeface="Eras Demi ITC" pitchFamily="34" charset="0"/>
                <a:ea typeface="+mj-ea"/>
                <a:cs typeface="+mj-cs"/>
              </a:rPr>
              <a:t> file or a </a:t>
            </a:r>
            <a:r>
              <a:rPr lang="en-US" sz="1600" dirty="0" err="1" smtClean="0">
                <a:solidFill>
                  <a:schemeClr val="bg1"/>
                </a:solidFill>
                <a:latin typeface="Eras Demi ITC" pitchFamily="34" charset="0"/>
                <a:ea typeface="+mj-ea"/>
                <a:cs typeface="+mj-cs"/>
              </a:rPr>
              <a:t>csv</a:t>
            </a:r>
            <a:r>
              <a:rPr lang="en-US" sz="1600" dirty="0" smtClean="0">
                <a:solidFill>
                  <a:schemeClr val="bg1"/>
                </a:solidFill>
                <a:latin typeface="Eras Demi ITC" pitchFamily="34" charset="0"/>
                <a:ea typeface="+mj-ea"/>
                <a:cs typeface="+mj-cs"/>
              </a:rPr>
              <a:t> file. </a:t>
            </a:r>
          </a:p>
        </p:txBody>
      </p:sp>
      <p:sp>
        <p:nvSpPr>
          <p:cNvPr id="6" name="TextBox 5"/>
          <p:cNvSpPr txBox="1"/>
          <p:nvPr/>
        </p:nvSpPr>
        <p:spPr>
          <a:xfrm>
            <a:off x="381000" y="2743200"/>
            <a:ext cx="8001000" cy="830997"/>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When you click on the Add new group option from the quick actions you will be brought to the following screen, where you add a name to the group and select the type.</a:t>
            </a:r>
          </a:p>
        </p:txBody>
      </p:sp>
      <p:pic>
        <p:nvPicPr>
          <p:cNvPr id="1026" name="Picture 2"/>
          <p:cNvPicPr>
            <a:picLocks noChangeAspect="1" noChangeArrowheads="1"/>
          </p:cNvPicPr>
          <p:nvPr/>
        </p:nvPicPr>
        <p:blipFill>
          <a:blip r:embed="rId3" cstate="print"/>
          <a:srcRect/>
          <a:stretch>
            <a:fillRect/>
          </a:stretch>
        </p:blipFill>
        <p:spPr bwMode="auto">
          <a:xfrm>
            <a:off x="914400" y="3657600"/>
            <a:ext cx="7113587" cy="1371600"/>
          </a:xfrm>
          <a:prstGeom prst="rect">
            <a:avLst/>
          </a:prstGeom>
          <a:noFill/>
          <a:ln w="9525">
            <a:noFill/>
            <a:miter lim="800000"/>
            <a:headEnd/>
            <a:tailEnd/>
          </a:ln>
        </p:spPr>
      </p:pic>
      <p:sp>
        <p:nvSpPr>
          <p:cNvPr id="9" name="TextBox 8"/>
          <p:cNvSpPr txBox="1"/>
          <p:nvPr/>
        </p:nvSpPr>
        <p:spPr>
          <a:xfrm>
            <a:off x="457200" y="5257800"/>
            <a:ext cx="79248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We will start by working with a Static group, showing you how to create one, add and remove contacts, and some information on the security users option.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1"/>
            <a:ext cx="8229600" cy="2057399"/>
          </a:xfrm>
        </p:spPr>
        <p:txBody>
          <a:bodyPr rIns="91440">
            <a:normAutofit/>
          </a:bodyPr>
          <a:lstStyle/>
          <a:p>
            <a:pPr marL="0">
              <a:buNone/>
            </a:pPr>
            <a:r>
              <a:rPr lang="en-US" sz="1700" dirty="0" smtClean="0">
                <a:solidFill>
                  <a:schemeClr val="bg1"/>
                </a:solidFill>
                <a:latin typeface="Eras Demi ITC" pitchFamily="34" charset="0"/>
                <a:ea typeface="+mj-ea"/>
                <a:cs typeface="+mj-cs"/>
              </a:rPr>
              <a:t>Static groups are the more basic of groups available in ENS. They allow for quick adding and removing of contacts, plus ease of use. </a:t>
            </a:r>
          </a:p>
          <a:p>
            <a:pPr>
              <a:buNone/>
            </a:pPr>
            <a:endParaRPr lang="en-US" sz="1700" dirty="0" smtClean="0">
              <a:solidFill>
                <a:schemeClr val="bg1"/>
              </a:solidFill>
              <a:latin typeface="Eras Demi ITC" pitchFamily="34" charset="0"/>
              <a:ea typeface="+mj-ea"/>
              <a:cs typeface="+mj-cs"/>
            </a:endParaRPr>
          </a:p>
          <a:p>
            <a:pPr marL="0">
              <a:buNone/>
            </a:pPr>
            <a:r>
              <a:rPr lang="en-US" sz="1700" dirty="0" smtClean="0">
                <a:solidFill>
                  <a:schemeClr val="bg1"/>
                </a:solidFill>
                <a:latin typeface="Eras Demi ITC" pitchFamily="34" charset="0"/>
                <a:ea typeface="+mj-ea"/>
                <a:cs typeface="+mj-cs"/>
              </a:rPr>
              <a:t>Once we have selected a static group type from the previous menu it will become populated with more information, such as the list of available contacts that can be added to the group, a search function, and a list of the group members. Below is a view of what a static group looks like.</a:t>
            </a:r>
          </a:p>
        </p:txBody>
      </p:sp>
      <p:sp>
        <p:nvSpPr>
          <p:cNvPr id="6" name="Title 1"/>
          <p:cNvSpPr>
            <a:spLocks noGrp="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6000" dirty="0" smtClean="0">
                <a:solidFill>
                  <a:schemeClr val="bg1"/>
                </a:solidFill>
                <a:latin typeface="Eras Bold ITC" pitchFamily="34" charset="0"/>
              </a:rPr>
              <a:t>Static Groups</a:t>
            </a:r>
          </a:p>
        </p:txBody>
      </p:sp>
      <p:pic>
        <p:nvPicPr>
          <p:cNvPr id="7" name="Picture 6" descr="Groups Static.bmp"/>
          <p:cNvPicPr>
            <a:picLocks noChangeAspect="1"/>
          </p:cNvPicPr>
          <p:nvPr/>
        </p:nvPicPr>
        <p:blipFill>
          <a:blip r:embed="rId2" cstate="print"/>
          <a:stretch>
            <a:fillRect/>
          </a:stretch>
        </p:blipFill>
        <p:spPr>
          <a:xfrm>
            <a:off x="990600" y="3429000"/>
            <a:ext cx="7124700" cy="304800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304800"/>
            <a:ext cx="4267200" cy="1815882"/>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This section of the static group is the contacts list. This is where you search through the list of available contacts and select which ones you would like to add. From the search by box there is a wide variety of methods you can search for a contact.</a:t>
            </a:r>
          </a:p>
        </p:txBody>
      </p:sp>
      <p:pic>
        <p:nvPicPr>
          <p:cNvPr id="6" name="Picture 5" descr="Groups static_Add remove.bmp"/>
          <p:cNvPicPr>
            <a:picLocks noChangeAspect="1"/>
          </p:cNvPicPr>
          <p:nvPr/>
        </p:nvPicPr>
        <p:blipFill>
          <a:blip r:embed="rId2" cstate="print"/>
          <a:stretch>
            <a:fillRect/>
          </a:stretch>
        </p:blipFill>
        <p:spPr>
          <a:xfrm>
            <a:off x="3581400" y="2667000"/>
            <a:ext cx="1067666" cy="685800"/>
          </a:xfrm>
          <a:prstGeom prst="rect">
            <a:avLst/>
          </a:prstGeom>
        </p:spPr>
      </p:pic>
      <p:sp>
        <p:nvSpPr>
          <p:cNvPr id="7" name="TextBox 6"/>
          <p:cNvSpPr txBox="1"/>
          <p:nvPr/>
        </p:nvSpPr>
        <p:spPr>
          <a:xfrm>
            <a:off x="457200" y="2438400"/>
            <a:ext cx="3067635" cy="1323439"/>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Once a contact is selected you click on the add button to have them moved to the group members list on the right hand side.</a:t>
            </a:r>
          </a:p>
        </p:txBody>
      </p:sp>
      <p:pic>
        <p:nvPicPr>
          <p:cNvPr id="11" name="Content Placeholder 10" descr="Groups static_contacts.bmp"/>
          <p:cNvPicPr>
            <a:picLocks noGrp="1" noChangeAspect="1"/>
          </p:cNvPicPr>
          <p:nvPr>
            <p:ph idx="1"/>
          </p:nvPr>
        </p:nvPicPr>
        <p:blipFill>
          <a:blip r:embed="rId3" cstate="print"/>
          <a:stretch>
            <a:fillRect/>
          </a:stretch>
        </p:blipFill>
        <p:spPr>
          <a:xfrm>
            <a:off x="5410200" y="304800"/>
            <a:ext cx="3257550" cy="1714500"/>
          </a:xfrm>
        </p:spPr>
      </p:pic>
      <p:pic>
        <p:nvPicPr>
          <p:cNvPr id="12" name="Picture 11" descr="Groups static_members.bmp"/>
          <p:cNvPicPr>
            <a:picLocks noChangeAspect="1"/>
          </p:cNvPicPr>
          <p:nvPr/>
        </p:nvPicPr>
        <p:blipFill>
          <a:blip r:embed="rId4" cstate="print"/>
          <a:stretch>
            <a:fillRect/>
          </a:stretch>
        </p:blipFill>
        <p:spPr>
          <a:xfrm>
            <a:off x="5410200" y="4419600"/>
            <a:ext cx="3257550" cy="790575"/>
          </a:xfrm>
          <a:prstGeom prst="rect">
            <a:avLst/>
          </a:prstGeom>
        </p:spPr>
      </p:pic>
      <p:sp>
        <p:nvSpPr>
          <p:cNvPr id="13" name="Left Arrow 12"/>
          <p:cNvSpPr/>
          <p:nvPr/>
        </p:nvSpPr>
        <p:spPr>
          <a:xfrm rot="18220923">
            <a:off x="4475964" y="1990908"/>
            <a:ext cx="1143000" cy="381000"/>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4" name="Left Arrow 13"/>
          <p:cNvSpPr/>
          <p:nvPr/>
        </p:nvSpPr>
        <p:spPr>
          <a:xfrm rot="13963584">
            <a:off x="4395046" y="3634439"/>
            <a:ext cx="1279713" cy="381000"/>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6" name="TextBox 15"/>
          <p:cNvSpPr txBox="1"/>
          <p:nvPr/>
        </p:nvSpPr>
        <p:spPr>
          <a:xfrm>
            <a:off x="533400" y="4419600"/>
            <a:ext cx="4648200" cy="1077218"/>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Now that this user is on the group members list they are a member of that group, and can be contacted if this group is added to a scenario. It’s as simple as that!</a:t>
            </a:r>
          </a:p>
        </p:txBody>
      </p:sp>
      <p:sp>
        <p:nvSpPr>
          <p:cNvPr id="17" name="TextBox 16"/>
          <p:cNvSpPr txBox="1"/>
          <p:nvPr/>
        </p:nvSpPr>
        <p:spPr>
          <a:xfrm>
            <a:off x="530745" y="5715000"/>
            <a:ext cx="8156055" cy="830997"/>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To remove a user you have to select one from the group members list and click remove. Once they are removed from the group members list, they will not be a part of that group.</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oups static_moving users before.bmp"/>
          <p:cNvPicPr>
            <a:picLocks noChangeAspect="1"/>
          </p:cNvPicPr>
          <p:nvPr/>
        </p:nvPicPr>
        <p:blipFill>
          <a:blip r:embed="rId2" cstate="print"/>
          <a:stretch>
            <a:fillRect/>
          </a:stretch>
        </p:blipFill>
        <p:spPr>
          <a:xfrm>
            <a:off x="457200" y="533400"/>
            <a:ext cx="3988120" cy="2151604"/>
          </a:xfrm>
          <a:prstGeom prst="rect">
            <a:avLst/>
          </a:prstGeom>
        </p:spPr>
      </p:pic>
      <p:pic>
        <p:nvPicPr>
          <p:cNvPr id="5" name="Picture 4" descr="Groups static_moving users after.bmp"/>
          <p:cNvPicPr>
            <a:picLocks noChangeAspect="1"/>
          </p:cNvPicPr>
          <p:nvPr/>
        </p:nvPicPr>
        <p:blipFill>
          <a:blip r:embed="rId3" cstate="print"/>
          <a:stretch>
            <a:fillRect/>
          </a:stretch>
        </p:blipFill>
        <p:spPr>
          <a:xfrm>
            <a:off x="4571998" y="2819400"/>
            <a:ext cx="3979117" cy="2133599"/>
          </a:xfrm>
          <a:prstGeom prst="rect">
            <a:avLst/>
          </a:prstGeom>
        </p:spPr>
      </p:pic>
      <p:sp>
        <p:nvSpPr>
          <p:cNvPr id="6" name="TextBox 5"/>
          <p:cNvSpPr txBox="1"/>
          <p:nvPr/>
        </p:nvSpPr>
        <p:spPr>
          <a:xfrm>
            <a:off x="4648198" y="533400"/>
            <a:ext cx="4114800" cy="1815882"/>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Another feature to static groups is the ability to move users around in the call order. As you can see The Boss is at the bottom of this group right now. By selecting them and clicking any of the “Move” buttons we can situate this user in the group. </a:t>
            </a:r>
          </a:p>
        </p:txBody>
      </p:sp>
      <p:sp>
        <p:nvSpPr>
          <p:cNvPr id="7" name="TextBox 6"/>
          <p:cNvSpPr txBox="1"/>
          <p:nvPr/>
        </p:nvSpPr>
        <p:spPr>
          <a:xfrm>
            <a:off x="457198" y="2819400"/>
            <a:ext cx="3962400" cy="2308324"/>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By clicking on the “Move to Top”, we were able to move The Boss to the top of the group, and he will be contacted first out of this group. </a:t>
            </a:r>
          </a:p>
          <a:p>
            <a:endParaRPr lang="en-US" sz="1600" dirty="0" smtClean="0">
              <a:solidFill>
                <a:schemeClr val="bg1"/>
              </a:solidFill>
              <a:latin typeface="Eras Demi ITC" pitchFamily="34" charset="0"/>
              <a:ea typeface="+mj-ea"/>
              <a:cs typeface="+mj-cs"/>
            </a:endParaRPr>
          </a:p>
          <a:p>
            <a:r>
              <a:rPr lang="en-US" sz="1600" dirty="0" smtClean="0">
                <a:solidFill>
                  <a:schemeClr val="bg1"/>
                </a:solidFill>
                <a:latin typeface="Eras Demi ITC" pitchFamily="34" charset="0"/>
                <a:ea typeface="+mj-ea"/>
                <a:cs typeface="+mj-cs"/>
              </a:rPr>
              <a:t>With static groups we are able to set the call order so that the people that need to know first can be contacted first.</a:t>
            </a:r>
          </a:p>
        </p:txBody>
      </p:sp>
      <p:sp>
        <p:nvSpPr>
          <p:cNvPr id="9" name="TextBox 8"/>
          <p:cNvSpPr txBox="1"/>
          <p:nvPr/>
        </p:nvSpPr>
        <p:spPr>
          <a:xfrm>
            <a:off x="457200" y="5410200"/>
            <a:ext cx="80772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This is how you would create, add and remove users, and order them in a calling sequence.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81000"/>
            <a:ext cx="8229600" cy="6463308"/>
          </a:xfrm>
          <a:prstGeom prst="rect">
            <a:avLst/>
          </a:prstGeom>
        </p:spPr>
        <p:txBody>
          <a:bodyPr wrap="square">
            <a:spAutoFit/>
          </a:bodyPr>
          <a:lstStyle/>
          <a:p>
            <a:r>
              <a:rPr lang="en-US" dirty="0" smtClean="0">
                <a:solidFill>
                  <a:schemeClr val="bg1"/>
                </a:solidFill>
                <a:latin typeface="Eras Demi ITC" pitchFamily="34" charset="0"/>
              </a:rPr>
              <a:t>Alternatively, before </a:t>
            </a:r>
            <a:r>
              <a:rPr lang="en-US" dirty="0">
                <a:solidFill>
                  <a:schemeClr val="bg1"/>
                </a:solidFill>
                <a:latin typeface="Eras Demi ITC" pitchFamily="34" charset="0"/>
              </a:rPr>
              <a:t>selecting a Static group or Dynamic group there is a section that will allow you to add static group  members via a CSV file. To do this though you need to do it prior to selecting your type of group, otherwise this option disappears. To do this, you need to start with a CSV file containing all of the contacts you want to add to the group. The </a:t>
            </a:r>
            <a:r>
              <a:rPr lang="en-US" dirty="0" smtClean="0">
                <a:solidFill>
                  <a:schemeClr val="bg1"/>
                </a:solidFill>
                <a:latin typeface="Eras Demi ITC" pitchFamily="34" charset="0"/>
              </a:rPr>
              <a:t>CSV file </a:t>
            </a:r>
            <a:r>
              <a:rPr lang="en-US" dirty="0">
                <a:solidFill>
                  <a:schemeClr val="bg1"/>
                </a:solidFill>
                <a:latin typeface="Eras Demi ITC" pitchFamily="34" charset="0"/>
              </a:rPr>
              <a:t>can be created in excel, it just has to be saved as a </a:t>
            </a:r>
            <a:r>
              <a:rPr lang="en-US" dirty="0" smtClean="0">
                <a:solidFill>
                  <a:schemeClr val="bg1"/>
                </a:solidFill>
                <a:latin typeface="Eras Demi ITC" pitchFamily="34" charset="0"/>
              </a:rPr>
              <a:t>CSV, </a:t>
            </a:r>
            <a:r>
              <a:rPr lang="en-US" dirty="0">
                <a:solidFill>
                  <a:schemeClr val="bg1"/>
                </a:solidFill>
                <a:latin typeface="Eras Demi ITC" pitchFamily="34" charset="0"/>
              </a:rPr>
              <a:t>instead of </a:t>
            </a:r>
            <a:r>
              <a:rPr lang="en-US" dirty="0" err="1">
                <a:solidFill>
                  <a:schemeClr val="bg1"/>
                </a:solidFill>
                <a:latin typeface="Eras Demi ITC" pitchFamily="34" charset="0"/>
              </a:rPr>
              <a:t>xls</a:t>
            </a:r>
            <a:r>
              <a:rPr lang="en-US" dirty="0">
                <a:solidFill>
                  <a:schemeClr val="bg1"/>
                </a:solidFill>
                <a:latin typeface="Eras Demi ITC" pitchFamily="34" charset="0"/>
              </a:rPr>
              <a:t> or </a:t>
            </a:r>
            <a:r>
              <a:rPr lang="en-US" dirty="0" err="1" smtClean="0">
                <a:solidFill>
                  <a:schemeClr val="bg1"/>
                </a:solidFill>
                <a:latin typeface="Eras Demi ITC" pitchFamily="34" charset="0"/>
              </a:rPr>
              <a:t>xlsx</a:t>
            </a:r>
            <a:r>
              <a:rPr lang="en-US" dirty="0">
                <a:solidFill>
                  <a:schemeClr val="bg1"/>
                </a:solidFill>
                <a:latin typeface="Eras Demi ITC" pitchFamily="34" charset="0"/>
              </a:rPr>
              <a:t>. As for the information within the </a:t>
            </a:r>
            <a:r>
              <a:rPr lang="en-US" dirty="0" smtClean="0">
                <a:solidFill>
                  <a:schemeClr val="bg1"/>
                </a:solidFill>
                <a:latin typeface="Eras Demi ITC" pitchFamily="34" charset="0"/>
              </a:rPr>
              <a:t>CSV </a:t>
            </a:r>
            <a:r>
              <a:rPr lang="en-US" dirty="0">
                <a:solidFill>
                  <a:schemeClr val="bg1"/>
                </a:solidFill>
                <a:latin typeface="Eras Demi ITC" pitchFamily="34" charset="0"/>
              </a:rPr>
              <a:t>file, you only need the User ID’s of the individuals you are adding to the group</a:t>
            </a:r>
            <a:r>
              <a:rPr lang="en-US" dirty="0" smtClean="0">
                <a:solidFill>
                  <a:schemeClr val="bg1"/>
                </a:solidFill>
                <a:latin typeface="Eras Demi ITC" pitchFamily="34" charset="0"/>
              </a:rPr>
              <a:t>.</a:t>
            </a:r>
            <a:r>
              <a:rPr lang="en-US" dirty="0"/>
              <a:t> </a:t>
            </a:r>
            <a:r>
              <a:rPr lang="en-US" dirty="0">
                <a:solidFill>
                  <a:schemeClr val="bg1"/>
                </a:solidFill>
                <a:latin typeface="Eras Demi ITC" pitchFamily="34" charset="0"/>
              </a:rPr>
              <a:t>As you can see from the image </a:t>
            </a:r>
            <a:r>
              <a:rPr lang="en-US" dirty="0" smtClean="0">
                <a:solidFill>
                  <a:schemeClr val="bg1"/>
                </a:solidFill>
                <a:latin typeface="Eras Demi ITC" pitchFamily="34" charset="0"/>
              </a:rPr>
              <a:t>below, </a:t>
            </a:r>
            <a:r>
              <a:rPr lang="en-US" dirty="0">
                <a:solidFill>
                  <a:schemeClr val="bg1"/>
                </a:solidFill>
                <a:latin typeface="Eras Demi ITC" pitchFamily="34" charset="0"/>
              </a:rPr>
              <a:t>you need a header which reads </a:t>
            </a:r>
            <a:r>
              <a:rPr lang="en-US" dirty="0" err="1">
                <a:solidFill>
                  <a:schemeClr val="bg1"/>
                </a:solidFill>
                <a:latin typeface="Eras Demi ITC" pitchFamily="34" charset="0"/>
              </a:rPr>
              <a:t>UserID</a:t>
            </a:r>
            <a:r>
              <a:rPr lang="en-US" dirty="0">
                <a:solidFill>
                  <a:schemeClr val="bg1"/>
                </a:solidFill>
                <a:latin typeface="Eras Demi ITC" pitchFamily="34" charset="0"/>
              </a:rPr>
              <a:t>, and the User Id’s of the individuals below that header. This is the required layout for the CSV file. All other information in the CSV file will be ignored on import.</a:t>
            </a:r>
          </a:p>
          <a:p>
            <a:endParaRPr lang="en-US" dirty="0" smtClean="0">
              <a:solidFill>
                <a:schemeClr val="bg1"/>
              </a:solidFill>
              <a:latin typeface="Eras Demi ITC" pitchFamily="34" charset="0"/>
            </a:endParaRPr>
          </a:p>
          <a:p>
            <a:r>
              <a:rPr lang="en-US" dirty="0">
                <a:solidFill>
                  <a:schemeClr val="bg1"/>
                </a:solidFill>
                <a:latin typeface="Eras Demi ITC" pitchFamily="34" charset="0"/>
              </a:rPr>
              <a:t>	</a:t>
            </a:r>
            <a:r>
              <a:rPr lang="en-US" dirty="0" smtClean="0">
                <a:solidFill>
                  <a:schemeClr val="bg1"/>
                </a:solidFill>
                <a:latin typeface="Eras Demi ITC" pitchFamily="34" charset="0"/>
              </a:rPr>
              <a:t>	</a:t>
            </a:r>
            <a:r>
              <a:rPr lang="en-US" dirty="0">
                <a:solidFill>
                  <a:schemeClr val="bg1"/>
                </a:solidFill>
                <a:latin typeface="Eras Demi ITC" pitchFamily="34" charset="0"/>
              </a:rPr>
              <a:t>Once the CSV is saved you will have to create a </a:t>
            </a:r>
            <a:r>
              <a:rPr lang="en-US" dirty="0" smtClean="0">
                <a:solidFill>
                  <a:schemeClr val="bg1"/>
                </a:solidFill>
                <a:latin typeface="Eras Demi ITC" pitchFamily="34" charset="0"/>
              </a:rPr>
              <a:t>new 		group </a:t>
            </a:r>
            <a:r>
              <a:rPr lang="en-US" dirty="0">
                <a:solidFill>
                  <a:schemeClr val="bg1"/>
                </a:solidFill>
                <a:latin typeface="Eras Demi ITC" pitchFamily="34" charset="0"/>
              </a:rPr>
              <a:t>in </a:t>
            </a:r>
            <a:r>
              <a:rPr lang="en-US" dirty="0" smtClean="0">
                <a:solidFill>
                  <a:schemeClr val="bg1"/>
                </a:solidFill>
                <a:latin typeface="Eras Demi ITC" pitchFamily="34" charset="0"/>
              </a:rPr>
              <a:t>ENS.</a:t>
            </a:r>
          </a:p>
          <a:p>
            <a:endParaRPr lang="en-US" dirty="0">
              <a:solidFill>
                <a:schemeClr val="bg1"/>
              </a:solidFill>
              <a:latin typeface="Eras Demi ITC" pitchFamily="34" charset="0"/>
            </a:endParaRPr>
          </a:p>
          <a:p>
            <a:endParaRPr lang="en-US" dirty="0" smtClean="0">
              <a:solidFill>
                <a:schemeClr val="bg1"/>
              </a:solidFill>
              <a:latin typeface="Eras Demi ITC" pitchFamily="34" charset="0"/>
            </a:endParaRPr>
          </a:p>
          <a:p>
            <a:endParaRPr lang="en-US" dirty="0">
              <a:solidFill>
                <a:schemeClr val="bg1"/>
              </a:solidFill>
              <a:latin typeface="Eras Demi ITC" pitchFamily="34" charset="0"/>
            </a:endParaRPr>
          </a:p>
          <a:p>
            <a:endParaRPr lang="en-US" dirty="0" smtClean="0">
              <a:solidFill>
                <a:schemeClr val="bg1"/>
              </a:solidFill>
              <a:latin typeface="Eras Demi ITC" pitchFamily="34" charset="0"/>
            </a:endParaRPr>
          </a:p>
          <a:p>
            <a:endParaRPr lang="en-US" dirty="0">
              <a:solidFill>
                <a:schemeClr val="bg1"/>
              </a:solidFill>
              <a:latin typeface="Eras Demi ITC" pitchFamily="34" charset="0"/>
            </a:endParaRPr>
          </a:p>
          <a:p>
            <a:r>
              <a:rPr lang="en-US" dirty="0">
                <a:solidFill>
                  <a:schemeClr val="bg1"/>
                </a:solidFill>
                <a:latin typeface="Eras Demi ITC" pitchFamily="34" charset="0"/>
              </a:rPr>
              <a:t>The new group screen will look blank except for what you see above. To add group members you simply browse for the </a:t>
            </a:r>
            <a:r>
              <a:rPr lang="en-US" dirty="0" smtClean="0">
                <a:solidFill>
                  <a:schemeClr val="bg1"/>
                </a:solidFill>
                <a:latin typeface="Eras Demi ITC" pitchFamily="34" charset="0"/>
              </a:rPr>
              <a:t>CSV </a:t>
            </a:r>
            <a:r>
              <a:rPr lang="en-US" dirty="0">
                <a:solidFill>
                  <a:schemeClr val="bg1"/>
                </a:solidFill>
                <a:latin typeface="Eras Demi ITC" pitchFamily="34" charset="0"/>
              </a:rPr>
              <a:t>file you created and click the Import </a:t>
            </a:r>
            <a:r>
              <a:rPr lang="en-US" dirty="0" smtClean="0">
                <a:solidFill>
                  <a:schemeClr val="bg1"/>
                </a:solidFill>
                <a:latin typeface="Eras Demi ITC" pitchFamily="34" charset="0"/>
              </a:rPr>
              <a:t>CSV </a:t>
            </a:r>
            <a:r>
              <a:rPr lang="en-US" dirty="0">
                <a:solidFill>
                  <a:schemeClr val="bg1"/>
                </a:solidFill>
                <a:latin typeface="Eras Demi ITC" pitchFamily="34" charset="0"/>
              </a:rPr>
              <a:t>button.</a:t>
            </a:r>
          </a:p>
          <a:p>
            <a:endParaRPr lang="en-US" dirty="0">
              <a:solidFill>
                <a:schemeClr val="bg1"/>
              </a:solidFill>
              <a:latin typeface="Eras Demi ITC" pitchFamily="34"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269" y="3463295"/>
            <a:ext cx="10858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1018" y="4621823"/>
            <a:ext cx="6972302" cy="993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97683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199" y="381000"/>
            <a:ext cx="8229600" cy="685800"/>
          </a:xfrm>
        </p:spPr>
        <p:txBody>
          <a:bodyPr>
            <a:normAutofit/>
          </a:bodyPr>
          <a:lstStyle/>
          <a:p>
            <a:pPr marL="0" indent="0">
              <a:spcBef>
                <a:spcPts val="0"/>
              </a:spcBef>
              <a:buNone/>
            </a:pPr>
            <a:r>
              <a:rPr lang="en-US" sz="1800" dirty="0">
                <a:solidFill>
                  <a:schemeClr val="bg1"/>
                </a:solidFill>
                <a:latin typeface="Eras Demi ITC" pitchFamily="34" charset="0"/>
              </a:rPr>
              <a:t>The program will process your csv file once you’ve clicked the Import </a:t>
            </a:r>
            <a:r>
              <a:rPr lang="en-US" sz="1800" dirty="0" smtClean="0">
                <a:solidFill>
                  <a:schemeClr val="bg1"/>
                </a:solidFill>
                <a:latin typeface="Eras Demi ITC" pitchFamily="34" charset="0"/>
              </a:rPr>
              <a:t>CSV </a:t>
            </a:r>
            <a:r>
              <a:rPr lang="en-US" sz="1800" dirty="0">
                <a:solidFill>
                  <a:schemeClr val="bg1"/>
                </a:solidFill>
                <a:latin typeface="Eras Demi ITC" pitchFamily="34" charset="0"/>
              </a:rPr>
              <a:t>button and provide some input in the form of a pop up, such as:</a:t>
            </a:r>
          </a:p>
          <a:p>
            <a:pPr marL="0" indent="0">
              <a:spcBef>
                <a:spcPts val="0"/>
              </a:spcBef>
              <a:buNone/>
            </a:pPr>
            <a:endParaRPr lang="en-US" sz="1700" dirty="0"/>
          </a:p>
          <a:p>
            <a:pPr marL="0" indent="0">
              <a:spcBef>
                <a:spcPts val="0"/>
              </a:spcBef>
              <a:buNone/>
            </a:pPr>
            <a:endParaRPr lang="en-US" sz="1700" dirty="0" smtClean="0"/>
          </a:p>
          <a:p>
            <a:pPr marL="0" indent="0">
              <a:spcBef>
                <a:spcPts val="0"/>
              </a:spcBef>
              <a:buNone/>
            </a:pPr>
            <a:endParaRPr lang="en-US" sz="1700" dirty="0"/>
          </a:p>
          <a:p>
            <a:pPr marL="0" indent="0">
              <a:spcBef>
                <a:spcPts val="0"/>
              </a:spcBef>
              <a:buNone/>
            </a:pPr>
            <a:endParaRPr lang="en-US" sz="1700" dirty="0" smtClean="0"/>
          </a:p>
          <a:p>
            <a:pPr marL="0" indent="0">
              <a:spcBef>
                <a:spcPts val="0"/>
              </a:spcBef>
              <a:buNone/>
            </a:pPr>
            <a:endParaRPr lang="en-US" sz="1700" dirty="0"/>
          </a:p>
          <a:p>
            <a:pPr marL="0" indent="0">
              <a:spcBef>
                <a:spcPts val="0"/>
              </a:spcBef>
              <a:buNone/>
            </a:pPr>
            <a:endParaRPr lang="en-US" sz="1700" dirty="0" smtClean="0"/>
          </a:p>
          <a:p>
            <a:pPr marL="0" indent="0">
              <a:spcBef>
                <a:spcPts val="0"/>
              </a:spcBef>
              <a:buNone/>
            </a:pPr>
            <a:endParaRPr lang="en-US" sz="17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547488"/>
            <a:ext cx="22860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5188" y="1547488"/>
            <a:ext cx="23336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1254494"/>
            <a:ext cx="2514600" cy="1664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12062" y="2919088"/>
            <a:ext cx="2060179" cy="369332"/>
          </a:xfrm>
          <a:prstGeom prst="rect">
            <a:avLst/>
          </a:prstGeom>
          <a:noFill/>
        </p:spPr>
        <p:txBody>
          <a:bodyPr wrap="none" rtlCol="0">
            <a:spAutoFit/>
          </a:bodyPr>
          <a:lstStyle/>
          <a:p>
            <a:pPr algn="ctr"/>
            <a:r>
              <a:rPr lang="en-US" i="1" dirty="0">
                <a:solidFill>
                  <a:schemeClr val="bg1"/>
                </a:solidFill>
                <a:latin typeface="Eras Demi ITC" pitchFamily="34" charset="0"/>
              </a:rPr>
              <a:t>Entered correctly</a:t>
            </a:r>
          </a:p>
        </p:txBody>
      </p:sp>
      <p:sp>
        <p:nvSpPr>
          <p:cNvPr id="9" name="TextBox 8"/>
          <p:cNvSpPr txBox="1"/>
          <p:nvPr/>
        </p:nvSpPr>
        <p:spPr>
          <a:xfrm>
            <a:off x="3156388" y="2919087"/>
            <a:ext cx="2831224" cy="646331"/>
          </a:xfrm>
          <a:prstGeom prst="rect">
            <a:avLst/>
          </a:prstGeom>
          <a:noFill/>
        </p:spPr>
        <p:txBody>
          <a:bodyPr wrap="none" rtlCol="0">
            <a:spAutoFit/>
          </a:bodyPr>
          <a:lstStyle/>
          <a:p>
            <a:pPr algn="ctr"/>
            <a:r>
              <a:rPr lang="en-US" i="1" dirty="0">
                <a:solidFill>
                  <a:schemeClr val="bg1"/>
                </a:solidFill>
                <a:latin typeface="Eras Demi ITC" pitchFamily="34" charset="0"/>
              </a:rPr>
              <a:t>Entered Information in </a:t>
            </a:r>
          </a:p>
          <a:p>
            <a:pPr algn="ctr"/>
            <a:r>
              <a:rPr lang="en-US" i="1" dirty="0">
                <a:solidFill>
                  <a:schemeClr val="bg1"/>
                </a:solidFill>
                <a:latin typeface="Eras Demi ITC" pitchFamily="34" charset="0"/>
              </a:rPr>
              <a:t>columns instead of rows</a:t>
            </a:r>
          </a:p>
        </p:txBody>
      </p:sp>
      <p:sp>
        <p:nvSpPr>
          <p:cNvPr id="10" name="TextBox 9"/>
          <p:cNvSpPr txBox="1"/>
          <p:nvPr/>
        </p:nvSpPr>
        <p:spPr>
          <a:xfrm>
            <a:off x="6149758" y="2919088"/>
            <a:ext cx="2552302" cy="646331"/>
          </a:xfrm>
          <a:prstGeom prst="rect">
            <a:avLst/>
          </a:prstGeom>
          <a:noFill/>
        </p:spPr>
        <p:txBody>
          <a:bodyPr wrap="none" rtlCol="0">
            <a:spAutoFit/>
          </a:bodyPr>
          <a:lstStyle/>
          <a:p>
            <a:pPr algn="ctr"/>
            <a:r>
              <a:rPr lang="en-US" i="1" dirty="0">
                <a:solidFill>
                  <a:schemeClr val="bg1"/>
                </a:solidFill>
                <a:latin typeface="Eras Demi ITC" pitchFamily="34" charset="0"/>
              </a:rPr>
              <a:t>Entered actual names</a:t>
            </a:r>
          </a:p>
          <a:p>
            <a:pPr algn="ctr"/>
            <a:r>
              <a:rPr lang="en-US" i="1" dirty="0">
                <a:solidFill>
                  <a:schemeClr val="bg1"/>
                </a:solidFill>
                <a:latin typeface="Eras Demi ITC" pitchFamily="34" charset="0"/>
              </a:rPr>
              <a:t>instead of User ID’s</a:t>
            </a:r>
          </a:p>
        </p:txBody>
      </p:sp>
      <p:sp>
        <p:nvSpPr>
          <p:cNvPr id="11" name="TextBox 10"/>
          <p:cNvSpPr txBox="1"/>
          <p:nvPr/>
        </p:nvSpPr>
        <p:spPr>
          <a:xfrm>
            <a:off x="548660" y="3810000"/>
            <a:ext cx="8153400" cy="2308324"/>
          </a:xfrm>
          <a:prstGeom prst="rect">
            <a:avLst/>
          </a:prstGeom>
          <a:noFill/>
        </p:spPr>
        <p:txBody>
          <a:bodyPr wrap="square" rtlCol="0">
            <a:spAutoFit/>
          </a:bodyPr>
          <a:lstStyle/>
          <a:p>
            <a:r>
              <a:rPr lang="en-US" dirty="0">
                <a:solidFill>
                  <a:schemeClr val="bg1"/>
                </a:solidFill>
                <a:latin typeface="Eras Demi ITC" pitchFamily="34" charset="0"/>
              </a:rPr>
              <a:t>Once it has completed you will see a static group containing the list of group members. At that point you can find any other contacts and add them as you desire, but you cannot import another list of static group members to that group. Group members you are looking to add </a:t>
            </a:r>
            <a:r>
              <a:rPr lang="en-US" dirty="0" smtClean="0">
                <a:solidFill>
                  <a:schemeClr val="bg1"/>
                </a:solidFill>
                <a:latin typeface="Eras Demi ITC" pitchFamily="34" charset="0"/>
              </a:rPr>
              <a:t>via CSV must </a:t>
            </a:r>
            <a:r>
              <a:rPr lang="en-US" dirty="0">
                <a:solidFill>
                  <a:schemeClr val="bg1"/>
                </a:solidFill>
                <a:latin typeface="Eras Demi ITC" pitchFamily="34" charset="0"/>
              </a:rPr>
              <a:t>already be in ENS with an established User ID.</a:t>
            </a:r>
          </a:p>
          <a:p>
            <a:endParaRPr lang="en-US" dirty="0">
              <a:solidFill>
                <a:schemeClr val="bg1"/>
              </a:solidFill>
              <a:latin typeface="Eras Demi ITC" pitchFamily="34" charset="0"/>
            </a:endParaRPr>
          </a:p>
          <a:p>
            <a:r>
              <a:rPr lang="en-US" dirty="0">
                <a:solidFill>
                  <a:schemeClr val="bg1"/>
                </a:solidFill>
                <a:latin typeface="Eras Demi ITC" pitchFamily="34" charset="0"/>
              </a:rPr>
              <a:t>As stated prior, you can only do this on new groups. Once a group has been given a group type you cannot import group members.</a:t>
            </a:r>
          </a:p>
        </p:txBody>
      </p:sp>
    </p:spTree>
    <p:extLst>
      <p:ext uri="{BB962C8B-B14F-4D97-AF65-F5344CB8AC3E}">
        <p14:creationId xmlns:p14="http://schemas.microsoft.com/office/powerpoint/2010/main" val="9013494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792162"/>
          </a:xfrm>
        </p:spPr>
        <p:style>
          <a:lnRef idx="0">
            <a:schemeClr val="accent1"/>
          </a:lnRef>
          <a:fillRef idx="3">
            <a:schemeClr val="accent1"/>
          </a:fillRef>
          <a:effectRef idx="3">
            <a:schemeClr val="accent1"/>
          </a:effectRef>
          <a:fontRef idx="minor">
            <a:schemeClr val="lt1"/>
          </a:fontRef>
        </p:style>
        <p:txBody>
          <a:bodyPr>
            <a:normAutofit fontScale="90000"/>
          </a:bodyPr>
          <a:lstStyle/>
          <a:p>
            <a:r>
              <a:rPr lang="en-US" sz="6000" dirty="0" smtClean="0">
                <a:solidFill>
                  <a:schemeClr val="bg1"/>
                </a:solidFill>
                <a:latin typeface="Eras Bold ITC" pitchFamily="34" charset="0"/>
              </a:rPr>
              <a:t>Dynamic Groups</a:t>
            </a:r>
          </a:p>
        </p:txBody>
      </p:sp>
      <p:sp>
        <p:nvSpPr>
          <p:cNvPr id="5" name="TextBox 4"/>
          <p:cNvSpPr txBox="1"/>
          <p:nvPr/>
        </p:nvSpPr>
        <p:spPr>
          <a:xfrm>
            <a:off x="533400" y="1371600"/>
            <a:ext cx="8092665" cy="1815882"/>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Dynamic groups are the other available group type, and widely used within ENS. The function of a dynamic group is to group contacts based on a common value. This is done through the use of custom fields, or a contact’s information, which you may have seen while working with the contact tab.</a:t>
            </a:r>
          </a:p>
          <a:p>
            <a:endParaRPr lang="en-US" sz="1600" dirty="0" smtClean="0">
              <a:solidFill>
                <a:schemeClr val="bg1"/>
              </a:solidFill>
              <a:latin typeface="Eras Demi ITC" pitchFamily="34" charset="0"/>
              <a:ea typeface="+mj-ea"/>
              <a:cs typeface="+mj-cs"/>
            </a:endParaRPr>
          </a:p>
          <a:p>
            <a:r>
              <a:rPr lang="en-US" sz="1600" dirty="0" smtClean="0">
                <a:solidFill>
                  <a:schemeClr val="bg1"/>
                </a:solidFill>
                <a:latin typeface="Eras Demi ITC" pitchFamily="34" charset="0"/>
                <a:ea typeface="+mj-ea"/>
                <a:cs typeface="+mj-cs"/>
              </a:rPr>
              <a:t>Once you select the group type for dynamic, when creating a new group, you will see this populate the screen:</a:t>
            </a:r>
            <a:endParaRPr lang="en-US" dirty="0"/>
          </a:p>
        </p:txBody>
      </p:sp>
      <p:pic>
        <p:nvPicPr>
          <p:cNvPr id="6" name="Picture 5" descr="Groups dynamic_Overview.bmp"/>
          <p:cNvPicPr>
            <a:picLocks noChangeAspect="1"/>
          </p:cNvPicPr>
          <p:nvPr/>
        </p:nvPicPr>
        <p:blipFill>
          <a:blip r:embed="rId2" cstate="print"/>
          <a:stretch>
            <a:fillRect/>
          </a:stretch>
        </p:blipFill>
        <p:spPr>
          <a:xfrm>
            <a:off x="990600" y="3200400"/>
            <a:ext cx="7105650" cy="3314700"/>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3400" y="304800"/>
            <a:ext cx="2285999" cy="1077218"/>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When working with a dynamic group you must select an attribute:</a:t>
            </a:r>
          </a:p>
        </p:txBody>
      </p:sp>
      <p:sp>
        <p:nvSpPr>
          <p:cNvPr id="7" name="TextBox 6"/>
          <p:cNvSpPr txBox="1"/>
          <p:nvPr/>
        </p:nvSpPr>
        <p:spPr>
          <a:xfrm>
            <a:off x="3200400" y="609600"/>
            <a:ext cx="2285999"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As well as a condition that must be met.</a:t>
            </a:r>
          </a:p>
        </p:txBody>
      </p:sp>
      <p:sp>
        <p:nvSpPr>
          <p:cNvPr id="8" name="TextBox 7"/>
          <p:cNvSpPr txBox="1"/>
          <p:nvPr/>
        </p:nvSpPr>
        <p:spPr>
          <a:xfrm>
            <a:off x="5791200" y="381000"/>
            <a:ext cx="2285999" cy="1077218"/>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And a value which is common with the contacts you are trying to add.</a:t>
            </a:r>
          </a:p>
        </p:txBody>
      </p:sp>
      <p:pic>
        <p:nvPicPr>
          <p:cNvPr id="9" name="Picture 8" descr="Groups dynamic_value.bmp"/>
          <p:cNvPicPr>
            <a:picLocks noChangeAspect="1"/>
          </p:cNvPicPr>
          <p:nvPr/>
        </p:nvPicPr>
        <p:blipFill>
          <a:blip r:embed="rId2" cstate="print"/>
          <a:stretch>
            <a:fillRect/>
          </a:stretch>
        </p:blipFill>
        <p:spPr>
          <a:xfrm>
            <a:off x="5867400" y="1524000"/>
            <a:ext cx="1295400" cy="331808"/>
          </a:xfrm>
          <a:prstGeom prst="rect">
            <a:avLst/>
          </a:prstGeom>
        </p:spPr>
      </p:pic>
      <p:pic>
        <p:nvPicPr>
          <p:cNvPr id="10" name="Picture 9" descr="Groups dynamic_attrib list.bmp"/>
          <p:cNvPicPr>
            <a:picLocks noChangeAspect="1"/>
          </p:cNvPicPr>
          <p:nvPr/>
        </p:nvPicPr>
        <p:blipFill>
          <a:blip r:embed="rId3" cstate="print"/>
          <a:stretch>
            <a:fillRect/>
          </a:stretch>
        </p:blipFill>
        <p:spPr>
          <a:xfrm>
            <a:off x="609600" y="1524000"/>
            <a:ext cx="1457325" cy="3009900"/>
          </a:xfrm>
          <a:prstGeom prst="rect">
            <a:avLst/>
          </a:prstGeom>
        </p:spPr>
      </p:pic>
      <p:pic>
        <p:nvPicPr>
          <p:cNvPr id="11" name="Picture 10" descr="Groups dynamic_condition logic.bmp"/>
          <p:cNvPicPr>
            <a:picLocks noChangeAspect="1"/>
          </p:cNvPicPr>
          <p:nvPr/>
        </p:nvPicPr>
        <p:blipFill>
          <a:blip r:embed="rId4" cstate="print"/>
          <a:stretch>
            <a:fillRect/>
          </a:stretch>
        </p:blipFill>
        <p:spPr>
          <a:xfrm>
            <a:off x="3733800" y="1524000"/>
            <a:ext cx="762000" cy="1295400"/>
          </a:xfrm>
          <a:prstGeom prst="rect">
            <a:avLst/>
          </a:prstGeom>
        </p:spPr>
      </p:pic>
      <p:sp>
        <p:nvSpPr>
          <p:cNvPr id="12" name="TextBox 11"/>
          <p:cNvSpPr txBox="1"/>
          <p:nvPr/>
        </p:nvSpPr>
        <p:spPr>
          <a:xfrm>
            <a:off x="3429000" y="3200400"/>
            <a:ext cx="41910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Then by clicking Add the following will appear under Requirement list:</a:t>
            </a:r>
          </a:p>
        </p:txBody>
      </p:sp>
      <p:pic>
        <p:nvPicPr>
          <p:cNvPr id="13" name="Picture 12" descr="Groups dynamic_requirement list.bmp"/>
          <p:cNvPicPr>
            <a:picLocks noChangeAspect="1"/>
          </p:cNvPicPr>
          <p:nvPr/>
        </p:nvPicPr>
        <p:blipFill>
          <a:blip r:embed="rId5" cstate="print"/>
          <a:stretch>
            <a:fillRect/>
          </a:stretch>
        </p:blipFill>
        <p:spPr>
          <a:xfrm>
            <a:off x="2286000" y="3962400"/>
            <a:ext cx="6096000" cy="571500"/>
          </a:xfrm>
          <a:prstGeom prst="rect">
            <a:avLst/>
          </a:prstGeom>
        </p:spPr>
      </p:pic>
      <p:sp>
        <p:nvSpPr>
          <p:cNvPr id="14" name="TextBox 13"/>
          <p:cNvSpPr txBox="1"/>
          <p:nvPr/>
        </p:nvSpPr>
        <p:spPr>
          <a:xfrm>
            <a:off x="533400" y="4724400"/>
            <a:ext cx="78486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Any contacts with this value in that specific attribute will be added to the group and appear as:</a:t>
            </a:r>
          </a:p>
        </p:txBody>
      </p:sp>
      <p:pic>
        <p:nvPicPr>
          <p:cNvPr id="15" name="Picture 14" descr="Groups dynamic_members list.bmp"/>
          <p:cNvPicPr>
            <a:picLocks noChangeAspect="1"/>
          </p:cNvPicPr>
          <p:nvPr/>
        </p:nvPicPr>
        <p:blipFill>
          <a:blip r:embed="rId6" cstate="print"/>
          <a:stretch>
            <a:fillRect/>
          </a:stretch>
        </p:blipFill>
        <p:spPr>
          <a:xfrm>
            <a:off x="1219200" y="5334000"/>
            <a:ext cx="6629400" cy="1309841"/>
          </a:xfrm>
          <a:prstGeom prst="rect">
            <a:avLst/>
          </a:prstGeom>
        </p:spPr>
      </p:pic>
      <p:sp>
        <p:nvSpPr>
          <p:cNvPr id="16" name="Right Arrow 15"/>
          <p:cNvSpPr/>
          <p:nvPr/>
        </p:nvSpPr>
        <p:spPr>
          <a:xfrm>
            <a:off x="2286000" y="1524000"/>
            <a:ext cx="1143000" cy="38100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7" name="Right Arrow 16"/>
          <p:cNvSpPr/>
          <p:nvPr/>
        </p:nvSpPr>
        <p:spPr>
          <a:xfrm>
            <a:off x="4572000" y="1524000"/>
            <a:ext cx="1143000" cy="38100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8" name="Right Arrow 17"/>
          <p:cNvSpPr/>
          <p:nvPr/>
        </p:nvSpPr>
        <p:spPr>
          <a:xfrm rot="5400000">
            <a:off x="6248400" y="2438400"/>
            <a:ext cx="1143000" cy="38100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ontacts custom fields_1.bmp"/>
          <p:cNvPicPr>
            <a:picLocks noGrp="1" noChangeAspect="1"/>
          </p:cNvPicPr>
          <p:nvPr>
            <p:ph idx="1"/>
          </p:nvPr>
        </p:nvPicPr>
        <p:blipFill>
          <a:blip r:embed="rId2" cstate="print"/>
          <a:stretch>
            <a:fillRect/>
          </a:stretch>
        </p:blipFill>
        <p:spPr>
          <a:xfrm>
            <a:off x="457200" y="3962400"/>
            <a:ext cx="8210040" cy="1219200"/>
          </a:xfrm>
        </p:spPr>
      </p:pic>
      <p:sp>
        <p:nvSpPr>
          <p:cNvPr id="5" name="TextBox 4"/>
          <p:cNvSpPr txBox="1"/>
          <p:nvPr/>
        </p:nvSpPr>
        <p:spPr>
          <a:xfrm>
            <a:off x="457200" y="2590800"/>
            <a:ext cx="8229599" cy="113877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Custom fields are set up to go along with dynamic groups. A user can have information entered into this area that will assign them to a group. A certain value in a specific custom field name will make that user a member of a group, grouping based on a common set of values.</a:t>
            </a:r>
          </a:p>
        </p:txBody>
      </p:sp>
      <p:sp>
        <p:nvSpPr>
          <p:cNvPr id="6" name="TextBox 5"/>
          <p:cNvSpPr txBox="1"/>
          <p:nvPr/>
        </p:nvSpPr>
        <p:spPr>
          <a:xfrm>
            <a:off x="457200" y="5410200"/>
            <a:ext cx="8229600" cy="1138773"/>
          </a:xfrm>
          <a:prstGeom prst="rect">
            <a:avLst/>
          </a:prstGeom>
          <a:noFill/>
        </p:spPr>
        <p:txBody>
          <a:bodyPr wrap="square" rtlCol="0">
            <a:spAutoFit/>
          </a:bodyPr>
          <a:lstStyle/>
          <a:p>
            <a:r>
              <a:rPr lang="en-US" sz="1700" dirty="0" smtClean="0">
                <a:solidFill>
                  <a:schemeClr val="bg1"/>
                </a:solidFill>
                <a:latin typeface="Eras Demi ITC" pitchFamily="34" charset="0"/>
                <a:ea typeface="+mj-ea"/>
                <a:cs typeface="+mj-cs"/>
              </a:rPr>
              <a:t>In the example above we could create a dynamic group that looks for users with a value of “ENS Outage” in the Member of attribute, and it will grab every contact with that value in that specific attribute, making them a member of that dynamic group. </a:t>
            </a:r>
          </a:p>
        </p:txBody>
      </p:sp>
      <p:sp>
        <p:nvSpPr>
          <p:cNvPr id="7" name="TextBox 6"/>
          <p:cNvSpPr txBox="1"/>
          <p:nvPr/>
        </p:nvSpPr>
        <p:spPr>
          <a:xfrm>
            <a:off x="533400" y="457200"/>
            <a:ext cx="8063426" cy="338554"/>
          </a:xfrm>
          <a:prstGeom prst="rect">
            <a:avLst/>
          </a:prstGeom>
          <a:noFill/>
        </p:spPr>
        <p:txBody>
          <a:bodyPr wrap="none" rtlCol="0">
            <a:spAutoFit/>
          </a:bodyPr>
          <a:lstStyle/>
          <a:p>
            <a:r>
              <a:rPr lang="en-US" sz="1600" dirty="0" smtClean="0">
                <a:solidFill>
                  <a:schemeClr val="bg1"/>
                </a:solidFill>
                <a:latin typeface="Eras Demi ITC" pitchFamily="34" charset="0"/>
                <a:ea typeface="+mj-ea"/>
                <a:cs typeface="+mj-cs"/>
              </a:rPr>
              <a:t>You can also sort the dynamic group which will allow for a different calling order.</a:t>
            </a:r>
          </a:p>
        </p:txBody>
      </p:sp>
      <p:pic>
        <p:nvPicPr>
          <p:cNvPr id="2050" name="Picture 2"/>
          <p:cNvPicPr>
            <a:picLocks noChangeAspect="1" noChangeArrowheads="1"/>
          </p:cNvPicPr>
          <p:nvPr/>
        </p:nvPicPr>
        <p:blipFill>
          <a:blip r:embed="rId3" cstate="print"/>
          <a:srcRect/>
          <a:stretch>
            <a:fillRect/>
          </a:stretch>
        </p:blipFill>
        <p:spPr bwMode="auto">
          <a:xfrm>
            <a:off x="2286000" y="838200"/>
            <a:ext cx="4380345" cy="533400"/>
          </a:xfrm>
          <a:prstGeom prst="rect">
            <a:avLst/>
          </a:prstGeom>
          <a:noFill/>
          <a:ln w="9525">
            <a:noFill/>
            <a:miter lim="800000"/>
            <a:headEnd/>
            <a:tailEnd/>
          </a:ln>
        </p:spPr>
      </p:pic>
      <p:sp>
        <p:nvSpPr>
          <p:cNvPr id="8" name="TextBox 7"/>
          <p:cNvSpPr txBox="1"/>
          <p:nvPr/>
        </p:nvSpPr>
        <p:spPr>
          <a:xfrm>
            <a:off x="533400" y="1447800"/>
            <a:ext cx="8153400" cy="584775"/>
          </a:xfrm>
          <a:prstGeom prst="rect">
            <a:avLst/>
          </a:prstGeom>
          <a:noFill/>
        </p:spPr>
        <p:txBody>
          <a:bodyPr wrap="square" rtlCol="0">
            <a:spAutoFit/>
          </a:bodyPr>
          <a:lstStyle/>
          <a:p>
            <a:r>
              <a:rPr lang="en-US" sz="1600" dirty="0" smtClean="0">
                <a:solidFill>
                  <a:schemeClr val="bg1"/>
                </a:solidFill>
                <a:latin typeface="Eras Demi ITC" pitchFamily="34" charset="0"/>
                <a:ea typeface="+mj-ea"/>
                <a:cs typeface="+mj-cs"/>
              </a:rPr>
              <a:t>The selection for Sort by is that of your available custom fields, and you can sort this list in Ascending or Descending order.</a:t>
            </a:r>
          </a:p>
        </p:txBody>
      </p:sp>
      <p:cxnSp>
        <p:nvCxnSpPr>
          <p:cNvPr id="10" name="Straight Connector 9"/>
          <p:cNvCxnSpPr/>
          <p:nvPr/>
        </p:nvCxnSpPr>
        <p:spPr>
          <a:xfrm>
            <a:off x="381000" y="2362200"/>
            <a:ext cx="8305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066800"/>
            <a:ext cx="8229600" cy="4800599"/>
          </a:xfrm>
          <a:noFill/>
          <a:ln>
            <a:noFill/>
          </a:ln>
        </p:spPr>
        <p:txBody>
          <a:bodyPr>
            <a:noAutofit/>
          </a:bodyPr>
          <a:lstStyle/>
          <a:p>
            <a:pPr marL="0" indent="0" algn="ctr">
              <a:lnSpc>
                <a:spcPct val="90000"/>
              </a:lnSpc>
              <a:buNone/>
            </a:pPr>
            <a:endParaRPr lang="en-US" sz="9600" dirty="0" smtClean="0">
              <a:solidFill>
                <a:schemeClr val="bg1"/>
              </a:solidFill>
              <a:latin typeface="Eras Demi ITC" pitchFamily="34" charset="0"/>
              <a:ea typeface="+mj-ea"/>
              <a:cs typeface="+mj-cs"/>
            </a:endParaRPr>
          </a:p>
          <a:p>
            <a:pPr marL="0" indent="0" algn="ctr">
              <a:lnSpc>
                <a:spcPct val="90000"/>
              </a:lnSpc>
              <a:buNone/>
            </a:pPr>
            <a:r>
              <a:rPr lang="en-US" sz="9600" dirty="0" smtClean="0">
                <a:solidFill>
                  <a:schemeClr val="bg1"/>
                </a:solidFill>
                <a:latin typeface="Eras Demi ITC" pitchFamily="34" charset="0"/>
                <a:ea typeface="+mj-ea"/>
                <a:cs typeface="+mj-cs"/>
              </a:rPr>
              <a:t>Questions?</a:t>
            </a:r>
          </a:p>
          <a:p>
            <a:pPr marL="0" indent="0">
              <a:lnSpc>
                <a:spcPct val="90000"/>
              </a:lnSpc>
              <a:buNone/>
            </a:pPr>
            <a:endParaRPr lang="en-US" sz="2000" dirty="0" smtClean="0">
              <a:solidFill>
                <a:schemeClr val="bg1"/>
              </a:solidFill>
              <a:latin typeface="Eras Demi ITC" pitchFamily="34" charset="0"/>
              <a:ea typeface="+mj-ea"/>
              <a:cs typeface="+mj-cs"/>
            </a:endParaRPr>
          </a:p>
          <a:p>
            <a:pPr marL="0" indent="0">
              <a:lnSpc>
                <a:spcPct val="90000"/>
              </a:lnSpc>
              <a:buNone/>
            </a:pPr>
            <a:endParaRPr lang="en-US" sz="2000" dirty="0" smtClean="0">
              <a:solidFill>
                <a:schemeClr val="bg1"/>
              </a:solidFill>
              <a:latin typeface="Eras Demi ITC" pitchFamily="34" charset="0"/>
              <a:ea typeface="+mj-ea"/>
              <a:cs typeface="+mj-cs"/>
            </a:endParaRPr>
          </a:p>
        </p:txBody>
      </p:sp>
      <p:sp>
        <p:nvSpPr>
          <p:cNvPr id="2" name="TextBox 1"/>
          <p:cNvSpPr txBox="1"/>
          <p:nvPr/>
        </p:nvSpPr>
        <p:spPr>
          <a:xfrm>
            <a:off x="914400" y="4343400"/>
            <a:ext cx="7315200" cy="707886"/>
          </a:xfrm>
          <a:prstGeom prst="rect">
            <a:avLst/>
          </a:prstGeom>
          <a:noFill/>
        </p:spPr>
        <p:txBody>
          <a:bodyPr wrap="square" rtlCol="0">
            <a:spAutoFit/>
          </a:bodyPr>
          <a:lstStyle/>
          <a:p>
            <a:pPr algn="ctr"/>
            <a:r>
              <a:rPr lang="en-US" sz="2000" dirty="0">
                <a:solidFill>
                  <a:schemeClr val="bg1"/>
                </a:solidFill>
                <a:latin typeface="Eras Demi ITC" pitchFamily="34" charset="0"/>
                <a:ea typeface="+mj-ea"/>
                <a:cs typeface="+mj-cs"/>
              </a:rPr>
              <a:t>Contact </a:t>
            </a:r>
            <a:r>
              <a:rPr lang="en-US" sz="2000" dirty="0" smtClean="0">
                <a:solidFill>
                  <a:schemeClr val="bg1"/>
                </a:solidFill>
                <a:latin typeface="Eras Demi ITC" pitchFamily="34" charset="0"/>
                <a:ea typeface="+mj-ea"/>
                <a:cs typeface="+mj-cs"/>
              </a:rPr>
              <a:t>your ENS POC, or the </a:t>
            </a:r>
            <a:r>
              <a:rPr lang="en-US" sz="2000" dirty="0">
                <a:solidFill>
                  <a:schemeClr val="bg1"/>
                </a:solidFill>
                <a:latin typeface="Eras Demi ITC" pitchFamily="34" charset="0"/>
                <a:ea typeface="+mj-ea"/>
                <a:cs typeface="+mj-cs"/>
              </a:rPr>
              <a:t>ENS Admin team at </a:t>
            </a:r>
            <a:r>
              <a:rPr lang="en-US" sz="2000" dirty="0" smtClean="0">
                <a:solidFill>
                  <a:schemeClr val="bg1"/>
                </a:solidFill>
                <a:latin typeface="Eras Demi ITC" pitchFamily="34" charset="0"/>
                <a:ea typeface="+mj-ea"/>
                <a:cs typeface="+mj-cs"/>
              </a:rPr>
              <a:t>ENS-Admin@fema.dhs.gov with any questions you may have. </a:t>
            </a:r>
            <a:endParaRPr lang="en-US" sz="2000" dirty="0">
              <a:solidFill>
                <a:schemeClr val="bg1"/>
              </a:solidFill>
              <a:latin typeface="Eras Demi ITC" pitchFamily="34" charset="0"/>
              <a:ea typeface="+mj-ea"/>
              <a:cs typeface="+mj-cs"/>
            </a:endParaRPr>
          </a:p>
        </p:txBody>
      </p:sp>
    </p:spTree>
    <p:extLst>
      <p:ext uri="{BB962C8B-B14F-4D97-AF65-F5344CB8AC3E}">
        <p14:creationId xmlns:p14="http://schemas.microsoft.com/office/powerpoint/2010/main" val="3233413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838200"/>
            <a:ext cx="7620000" cy="4801314"/>
          </a:xfrm>
          <a:prstGeom prst="rect">
            <a:avLst/>
          </a:prstGeom>
        </p:spPr>
        <p:txBody>
          <a:bodyPr wrap="square">
            <a:spAutoFit/>
          </a:bodyPr>
          <a:lstStyle/>
          <a:p>
            <a:pPr lvl="0" eaLnBrk="0" fontAlgn="base" hangingPunct="0">
              <a:spcBef>
                <a:spcPct val="0"/>
              </a:spcBef>
              <a:spcAft>
                <a:spcPct val="0"/>
              </a:spcAft>
            </a:pPr>
            <a:r>
              <a:rPr lang="en-US" b="1" i="1" dirty="0" smtClean="0">
                <a:solidFill>
                  <a:schemeClr val="bg1"/>
                </a:solidFill>
                <a:ea typeface="Calibri" pitchFamily="34" charset="0"/>
                <a:cs typeface="Times New Roman" pitchFamily="18" charset="0"/>
              </a:rPr>
              <a:t>For those that are POCs within ENS, we must provide you with the following, which you must provide to all of your users:</a:t>
            </a:r>
          </a:p>
          <a:p>
            <a:pPr lvl="0" eaLnBrk="0" fontAlgn="base" hangingPunct="0">
              <a:spcBef>
                <a:spcPct val="0"/>
              </a:spcBef>
              <a:spcAft>
                <a:spcPct val="0"/>
              </a:spcAft>
            </a:pPr>
            <a:endParaRPr lang="en-US" b="1" dirty="0" smtClean="0">
              <a:solidFill>
                <a:schemeClr val="bg1"/>
              </a:solidFill>
              <a:ea typeface="Calibri" pitchFamily="34" charset="0"/>
              <a:cs typeface="Times New Roman" pitchFamily="18" charset="0"/>
            </a:endParaRPr>
          </a:p>
          <a:p>
            <a:pPr lvl="0" eaLnBrk="0" fontAlgn="base" hangingPunct="0">
              <a:spcBef>
                <a:spcPct val="0"/>
              </a:spcBef>
              <a:spcAft>
                <a:spcPct val="0"/>
              </a:spcAft>
            </a:pPr>
            <a:r>
              <a:rPr lang="en-US" b="1" dirty="0" smtClean="0">
                <a:solidFill>
                  <a:schemeClr val="bg1"/>
                </a:solidFill>
                <a:ea typeface="Calibri" pitchFamily="34" charset="0"/>
                <a:cs typeface="Times New Roman" pitchFamily="18" charset="0"/>
              </a:rPr>
              <a:t>VERBAL PRIVACY NOTICE (EN SYSTEM) </a:t>
            </a:r>
          </a:p>
          <a:p>
            <a:pPr lvl="0" eaLnBrk="0" fontAlgn="base" hangingPunct="0">
              <a:spcBef>
                <a:spcPct val="0"/>
              </a:spcBef>
              <a:spcAft>
                <a:spcPct val="0"/>
              </a:spcAft>
            </a:pPr>
            <a:endParaRPr lang="en-US" b="1" dirty="0" smtClean="0">
              <a:solidFill>
                <a:schemeClr val="bg1"/>
              </a:solidFill>
              <a:cs typeface="Times New Roman" pitchFamily="18" charset="0"/>
            </a:endParaRPr>
          </a:p>
          <a:p>
            <a:pPr lvl="0" eaLnBrk="0" fontAlgn="base" hangingPunct="0">
              <a:spcBef>
                <a:spcPct val="0"/>
              </a:spcBef>
              <a:spcAft>
                <a:spcPct val="0"/>
              </a:spcAft>
            </a:pPr>
            <a:r>
              <a:rPr lang="en-US" dirty="0" smtClean="0">
                <a:solidFill>
                  <a:schemeClr val="bg1"/>
                </a:solidFill>
              </a:rPr>
              <a:t>“We are required by law to provide the following Privacy Notice to you.  The information that you give the Department of Homeland Security, Federal Emergency Management Agency, is collected under the Homeland Security Act of 2002, the Robert T. Stafford Disaster Relief and Emergency Assistance Act, and other authorities.  It will be used to send notifications, alerts, and/or activations and to relay critical updates and guidance to DHS personnel, other federal departments, and other agencies or non-governmental organizations in response to an emergency scenario or exercise.  DHS/FEMA may share this information outside the agency upon written request, by agreement, or as required by law.  Furnishing the requested information is voluntary, but failure to provide accurate information may delay or prevent the individual from receiving notifications in the event of an emergency.”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Autofit/>
          </a:bodyPr>
          <a:lstStyle/>
          <a:p>
            <a:r>
              <a:rPr lang="en-US" sz="4000" dirty="0" smtClean="0">
                <a:solidFill>
                  <a:schemeClr val="bg1"/>
                </a:solidFill>
                <a:latin typeface="Eras Bold ITC" pitchFamily="34" charset="0"/>
              </a:rPr>
              <a:t>Expectations from this course</a:t>
            </a:r>
          </a:p>
        </p:txBody>
      </p:sp>
      <p:sp>
        <p:nvSpPr>
          <p:cNvPr id="3" name="Content Placeholder 2"/>
          <p:cNvSpPr>
            <a:spLocks noGrp="1"/>
          </p:cNvSpPr>
          <p:nvPr>
            <p:ph idx="1"/>
          </p:nvPr>
        </p:nvSpPr>
        <p:spPr>
          <a:xfrm>
            <a:off x="457200" y="2133600"/>
            <a:ext cx="8229600" cy="3763963"/>
          </a:xfrm>
        </p:spPr>
        <p:txBody>
          <a:bodyPr/>
          <a:lstStyle/>
          <a:p>
            <a:pPr>
              <a:lnSpc>
                <a:spcPct val="90000"/>
              </a:lnSpc>
            </a:pPr>
            <a:r>
              <a:rPr lang="en-US" sz="2400" dirty="0" smtClean="0">
                <a:solidFill>
                  <a:schemeClr val="bg1"/>
                </a:solidFill>
                <a:latin typeface="Eras Demi ITC" pitchFamily="34" charset="0"/>
                <a:ea typeface="+mj-ea"/>
                <a:cs typeface="+mj-cs"/>
              </a:rPr>
              <a:t>A general understanding of ENS</a:t>
            </a:r>
          </a:p>
          <a:p>
            <a:pPr>
              <a:lnSpc>
                <a:spcPct val="90000"/>
              </a:lnSpc>
            </a:pPr>
            <a:r>
              <a:rPr lang="en-US" sz="2400" dirty="0" smtClean="0">
                <a:solidFill>
                  <a:schemeClr val="bg1"/>
                </a:solidFill>
                <a:latin typeface="Eras Demi ITC" pitchFamily="34" charset="0"/>
                <a:ea typeface="+mj-ea"/>
                <a:cs typeface="+mj-cs"/>
              </a:rPr>
              <a:t>Adding and editing:</a:t>
            </a:r>
          </a:p>
          <a:p>
            <a:pPr marL="742950" lvl="2" indent="-342900">
              <a:lnSpc>
                <a:spcPct val="90000"/>
              </a:lnSpc>
            </a:pPr>
            <a:r>
              <a:rPr lang="en-US" dirty="0" smtClean="0">
                <a:solidFill>
                  <a:schemeClr val="bg1"/>
                </a:solidFill>
                <a:latin typeface="Eras Demi ITC" pitchFamily="34" charset="0"/>
                <a:ea typeface="+mj-ea"/>
                <a:cs typeface="+mj-cs"/>
              </a:rPr>
              <a:t>Contacts</a:t>
            </a:r>
          </a:p>
          <a:p>
            <a:pPr marL="742950" lvl="2" indent="-342900">
              <a:lnSpc>
                <a:spcPct val="90000"/>
              </a:lnSpc>
            </a:pPr>
            <a:r>
              <a:rPr lang="en-US" dirty="0" smtClean="0">
                <a:solidFill>
                  <a:schemeClr val="bg1"/>
                </a:solidFill>
                <a:latin typeface="Eras Demi ITC" pitchFamily="34" charset="0"/>
                <a:ea typeface="+mj-ea"/>
                <a:cs typeface="+mj-cs"/>
              </a:rPr>
              <a:t>Groups</a:t>
            </a:r>
          </a:p>
          <a:p>
            <a:pPr>
              <a:lnSpc>
                <a:spcPct val="90000"/>
              </a:lnSpc>
              <a:buNone/>
            </a:pPr>
            <a:endParaRPr lang="en-US" sz="2400" dirty="0" smtClean="0">
              <a:solidFill>
                <a:schemeClr val="bg1"/>
              </a:solidFill>
              <a:latin typeface="Eras Demi ITC" pitchFamily="34" charset="0"/>
              <a:ea typeface="+mj-ea"/>
              <a:cs typeface="+mj-cs"/>
            </a:endParaRPr>
          </a:p>
          <a:p>
            <a:pPr marL="0">
              <a:lnSpc>
                <a:spcPct val="90000"/>
              </a:lnSpc>
              <a:buNone/>
            </a:pPr>
            <a:r>
              <a:rPr lang="en-US" sz="2400" dirty="0" smtClean="0">
                <a:solidFill>
                  <a:schemeClr val="bg1"/>
                </a:solidFill>
                <a:latin typeface="Eras Demi ITC" pitchFamily="34" charset="0"/>
                <a:ea typeface="+mj-ea"/>
                <a:cs typeface="+mj-cs"/>
              </a:rPr>
              <a:t>When this course is finished you should have good working knowledge of ENS, be able to create new, or edit existing, contacts and groups.</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ENS Capabilities</a:t>
            </a:r>
          </a:p>
        </p:txBody>
      </p:sp>
      <p:sp>
        <p:nvSpPr>
          <p:cNvPr id="3" name="Content Placeholder 2"/>
          <p:cNvSpPr>
            <a:spLocks noGrp="1"/>
          </p:cNvSpPr>
          <p:nvPr>
            <p:ph idx="1"/>
          </p:nvPr>
        </p:nvSpPr>
        <p:spPr>
          <a:xfrm>
            <a:off x="457200" y="1600200"/>
            <a:ext cx="8229600" cy="4800599"/>
          </a:xfrm>
        </p:spPr>
        <p:txBody>
          <a:bodyPr/>
          <a:lstStyle/>
          <a:p>
            <a:pPr>
              <a:buNone/>
            </a:pPr>
            <a:r>
              <a:rPr lang="en-US" dirty="0" smtClean="0">
                <a:solidFill>
                  <a:schemeClr val="bg1"/>
                </a:solidFill>
                <a:latin typeface="Eras Bold ITC" pitchFamily="34" charset="0"/>
                <a:ea typeface="+mj-ea"/>
                <a:cs typeface="+mj-cs"/>
              </a:rPr>
              <a:t>ENS is capable of notifying people via:</a:t>
            </a:r>
          </a:p>
          <a:p>
            <a:pPr>
              <a:lnSpc>
                <a:spcPct val="90000"/>
              </a:lnSpc>
            </a:pPr>
            <a:r>
              <a:rPr lang="en-US" sz="2000" dirty="0" smtClean="0">
                <a:solidFill>
                  <a:schemeClr val="bg1"/>
                </a:solidFill>
                <a:latin typeface="Eras Demi ITC" pitchFamily="34" charset="0"/>
                <a:ea typeface="+mj-ea"/>
                <a:cs typeface="+mj-cs"/>
              </a:rPr>
              <a:t>Telephone: Work, home, cell</a:t>
            </a:r>
          </a:p>
          <a:p>
            <a:pPr>
              <a:lnSpc>
                <a:spcPct val="90000"/>
              </a:lnSpc>
            </a:pPr>
            <a:r>
              <a:rPr lang="en-US" sz="2000" dirty="0" smtClean="0">
                <a:solidFill>
                  <a:schemeClr val="bg1"/>
                </a:solidFill>
                <a:latin typeface="Eras Demi ITC" pitchFamily="34" charset="0"/>
                <a:ea typeface="+mj-ea"/>
                <a:cs typeface="+mj-cs"/>
              </a:rPr>
              <a:t>Email</a:t>
            </a:r>
          </a:p>
          <a:p>
            <a:pPr>
              <a:lnSpc>
                <a:spcPct val="90000"/>
              </a:lnSpc>
            </a:pPr>
            <a:r>
              <a:rPr lang="en-US" sz="2000" dirty="0" smtClean="0">
                <a:solidFill>
                  <a:schemeClr val="bg1"/>
                </a:solidFill>
                <a:latin typeface="Eras Demi ITC" pitchFamily="34" charset="0"/>
                <a:ea typeface="+mj-ea"/>
                <a:cs typeface="+mj-cs"/>
              </a:rPr>
              <a:t>SMS</a:t>
            </a:r>
          </a:p>
          <a:p>
            <a:pPr>
              <a:lnSpc>
                <a:spcPct val="90000"/>
              </a:lnSpc>
            </a:pPr>
            <a:r>
              <a:rPr lang="en-US" sz="2000" dirty="0" smtClean="0">
                <a:solidFill>
                  <a:schemeClr val="bg1"/>
                </a:solidFill>
                <a:latin typeface="Eras Demi ITC" pitchFamily="34" charset="0"/>
                <a:ea typeface="+mj-ea"/>
                <a:cs typeface="+mj-cs"/>
              </a:rPr>
              <a:t>Desktop (Only available within FEMA)</a:t>
            </a:r>
          </a:p>
          <a:p>
            <a:pPr>
              <a:lnSpc>
                <a:spcPct val="90000"/>
              </a:lnSpc>
            </a:pPr>
            <a:endParaRPr lang="en-US" sz="2000" dirty="0" smtClean="0">
              <a:solidFill>
                <a:schemeClr val="bg1"/>
              </a:solidFill>
              <a:latin typeface="Eras Demi ITC" pitchFamily="34" charset="0"/>
              <a:ea typeface="+mj-ea"/>
              <a:cs typeface="+mj-cs"/>
            </a:endParaRPr>
          </a:p>
          <a:p>
            <a:pPr marL="0">
              <a:lnSpc>
                <a:spcPct val="90000"/>
              </a:lnSpc>
              <a:buNone/>
            </a:pPr>
            <a:r>
              <a:rPr lang="en-US" sz="2400" dirty="0" smtClean="0">
                <a:solidFill>
                  <a:schemeClr val="bg1"/>
                </a:solidFill>
                <a:latin typeface="Eras Demi ITC" pitchFamily="34" charset="0"/>
                <a:ea typeface="+mj-ea"/>
                <a:cs typeface="+mj-cs"/>
              </a:rPr>
              <a:t>Qualification methods are available through Email and Telephone.</a:t>
            </a:r>
          </a:p>
          <a:p>
            <a:pPr marL="0">
              <a:lnSpc>
                <a:spcPct val="90000"/>
              </a:lnSpc>
              <a:buNone/>
            </a:pPr>
            <a:endParaRPr lang="en-US" sz="2400" dirty="0" smtClean="0">
              <a:solidFill>
                <a:schemeClr val="bg1"/>
              </a:solidFill>
              <a:latin typeface="Eras Demi ITC" pitchFamily="34" charset="0"/>
              <a:ea typeface="+mj-ea"/>
              <a:cs typeface="+mj-cs"/>
            </a:endParaRPr>
          </a:p>
          <a:p>
            <a:pPr marL="0">
              <a:lnSpc>
                <a:spcPct val="90000"/>
              </a:lnSpc>
              <a:buNone/>
            </a:pPr>
            <a:r>
              <a:rPr lang="en-US" sz="2400" dirty="0" smtClean="0">
                <a:solidFill>
                  <a:schemeClr val="bg1"/>
                </a:solidFill>
                <a:latin typeface="Eras Demi ITC" pitchFamily="34" charset="0"/>
                <a:ea typeface="+mj-ea"/>
                <a:cs typeface="+mj-cs"/>
              </a:rPr>
              <a:t>Automated Reports are sent to contacts at any given time during a scenario.</a:t>
            </a:r>
          </a:p>
          <a:p>
            <a:pPr>
              <a:lnSpc>
                <a:spcPct val="90000"/>
              </a:lnSpc>
              <a:buNone/>
            </a:pPr>
            <a:endParaRPr lang="en-US" sz="2000" dirty="0" smtClean="0">
              <a:solidFill>
                <a:schemeClr val="bg1"/>
              </a:solidFill>
              <a:latin typeface="Eras Demi ITC" pitchFamily="34" charset="0"/>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92500" lnSpcReduction="10000"/>
          </a:bodyPr>
          <a:lstStyle/>
          <a:p>
            <a:pPr marL="0">
              <a:buNone/>
            </a:pPr>
            <a:r>
              <a:rPr lang="en-US" sz="2200" dirty="0" smtClean="0">
                <a:solidFill>
                  <a:schemeClr val="bg1"/>
                </a:solidFill>
                <a:latin typeface="Eras Demi ITC" pitchFamily="34" charset="0"/>
                <a:ea typeface="+mj-ea"/>
                <a:cs typeface="+mj-cs"/>
              </a:rPr>
              <a:t>Creators have rights similar to that of a User, but with a little more. These roles are given mostly to POCs, with rights to their groups and their department, this way they can manage their own people. A creator is able to see the following tabs:</a:t>
            </a:r>
          </a:p>
          <a:p>
            <a:pPr marL="0"/>
            <a:r>
              <a:rPr lang="en-US" sz="2200" dirty="0" smtClean="0">
                <a:solidFill>
                  <a:schemeClr val="bg1"/>
                </a:solidFill>
                <a:latin typeface="Eras Demi ITC" pitchFamily="34" charset="0"/>
                <a:ea typeface="+mj-ea"/>
                <a:cs typeface="+mj-cs"/>
              </a:rPr>
              <a:t>Contacts</a:t>
            </a:r>
          </a:p>
          <a:p>
            <a:pPr marL="0"/>
            <a:r>
              <a:rPr lang="en-US" sz="2200" dirty="0" smtClean="0">
                <a:solidFill>
                  <a:schemeClr val="bg1"/>
                </a:solidFill>
                <a:latin typeface="Eras Demi ITC" pitchFamily="34" charset="0"/>
                <a:ea typeface="+mj-ea"/>
                <a:cs typeface="+mj-cs"/>
              </a:rPr>
              <a:t>Groups</a:t>
            </a:r>
          </a:p>
          <a:p>
            <a:pPr marL="0" indent="0">
              <a:buNone/>
            </a:pPr>
            <a:endParaRPr lang="en-US" sz="2000" dirty="0" smtClean="0">
              <a:solidFill>
                <a:schemeClr val="bg1"/>
              </a:solidFill>
              <a:latin typeface="Eras Demi ITC" pitchFamily="34" charset="0"/>
              <a:ea typeface="+mj-ea"/>
              <a:cs typeface="+mj-cs"/>
            </a:endParaRPr>
          </a:p>
          <a:p>
            <a:pPr marL="0" indent="0">
              <a:buNone/>
            </a:pPr>
            <a:r>
              <a:rPr lang="en-US" sz="2000" dirty="0" smtClean="0">
                <a:solidFill>
                  <a:schemeClr val="bg1"/>
                </a:solidFill>
                <a:latin typeface="Eras Demi ITC" pitchFamily="34" charset="0"/>
                <a:ea typeface="+mj-ea"/>
                <a:cs typeface="+mj-cs"/>
              </a:rPr>
              <a:t>Other tabs are viewable, but should not be modified by a Creator with the POC role.</a:t>
            </a:r>
          </a:p>
        </p:txBody>
      </p:sp>
      <p:sp>
        <p:nvSpPr>
          <p:cNvPr id="5" name="Title 1"/>
          <p:cNvSpPr>
            <a:spLocks noGrp="1"/>
          </p:cNvSpPr>
          <p:nvPr>
            <p:ph type="title"/>
          </p:nvPr>
        </p:nvSpPr>
        <p:spPr>
          <a:xfrm>
            <a:off x="457200" y="228600"/>
            <a:ext cx="8229600" cy="792162"/>
          </a:xfrm>
        </p:spPr>
        <p:style>
          <a:lnRef idx="0">
            <a:schemeClr val="accent1"/>
          </a:lnRef>
          <a:fillRef idx="3">
            <a:schemeClr val="accent1"/>
          </a:fillRef>
          <a:effectRef idx="3">
            <a:schemeClr val="accent1"/>
          </a:effectRef>
          <a:fontRef idx="minor">
            <a:schemeClr val="lt1"/>
          </a:fontRef>
        </p:style>
        <p:txBody>
          <a:bodyPr>
            <a:noAutofit/>
          </a:bodyPr>
          <a:lstStyle/>
          <a:p>
            <a:r>
              <a:rPr lang="en-US" sz="5000" dirty="0" smtClean="0">
                <a:solidFill>
                  <a:schemeClr val="bg1"/>
                </a:solidFill>
                <a:latin typeface="Eras Bold ITC" pitchFamily="34" charset="0"/>
              </a:rPr>
              <a:t>Creator</a:t>
            </a:r>
            <a:endParaRPr lang="en-US" sz="5000" dirty="0">
              <a:solidFill>
                <a:schemeClr val="bg1"/>
              </a:solidFill>
              <a:latin typeface="Eras Bold ITC" pitchFamily="34" charset="0"/>
            </a:endParaRPr>
          </a:p>
        </p:txBody>
      </p:sp>
      <p:pic>
        <p:nvPicPr>
          <p:cNvPr id="3074" name="Picture 2"/>
          <p:cNvPicPr>
            <a:picLocks noChangeAspect="1" noChangeArrowheads="1"/>
          </p:cNvPicPr>
          <p:nvPr/>
        </p:nvPicPr>
        <p:blipFill>
          <a:blip r:embed="rId2" cstate="print"/>
          <a:srcRect/>
          <a:stretch>
            <a:fillRect/>
          </a:stretch>
        </p:blipFill>
        <p:spPr bwMode="auto">
          <a:xfrm>
            <a:off x="4572000" y="1295400"/>
            <a:ext cx="4057650" cy="5295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2336" y="533400"/>
            <a:ext cx="8229600" cy="5632311"/>
          </a:xfrm>
          <a:prstGeom prst="rect">
            <a:avLst/>
          </a:prstGeom>
          <a:noFill/>
        </p:spPr>
        <p:txBody>
          <a:bodyPr wrap="square" rtlCol="0">
            <a:spAutoFit/>
          </a:bodyPr>
          <a:lstStyle/>
          <a:p>
            <a:r>
              <a:rPr lang="en-US" sz="2000" dirty="0" smtClean="0">
                <a:solidFill>
                  <a:schemeClr val="bg1"/>
                </a:solidFill>
                <a:latin typeface="Eras Demi ITC" pitchFamily="34" charset="0"/>
                <a:ea typeface="+mj-ea"/>
                <a:cs typeface="+mj-cs"/>
              </a:rPr>
              <a:t>Creators are the security role we typically give to Point of Contacts in ENS. Each Creator is given specific rights to contacts and groups based on their needs.</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For the Contacts tab, Creators are given rights to their departments, which gives them to ability to modify basic information on a contact. </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Much like the Contacts tab, access to the groups tab will only include the groups that a Creator has rights to. They are able to modify the members, or requirements, for the groups they are given rights.</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The messages tab is fully open to Creators, but we ask they don’t modify any messages. </a:t>
            </a:r>
          </a:p>
          <a:p>
            <a:endParaRPr lang="en-US" sz="2000" dirty="0" smtClean="0">
              <a:solidFill>
                <a:schemeClr val="bg1"/>
              </a:solidFill>
              <a:latin typeface="Eras Demi ITC" pitchFamily="34" charset="0"/>
              <a:ea typeface="+mj-ea"/>
              <a:cs typeface="+mj-cs"/>
            </a:endParaRPr>
          </a:p>
          <a:p>
            <a:r>
              <a:rPr lang="en-US" sz="2000" dirty="0" smtClean="0">
                <a:solidFill>
                  <a:schemeClr val="bg1"/>
                </a:solidFill>
                <a:latin typeface="Eras Demi ITC" pitchFamily="34" charset="0"/>
                <a:ea typeface="+mj-ea"/>
                <a:cs typeface="+mj-cs"/>
              </a:rPr>
              <a:t>The Scenarios and Reports tab are also viewable as a Creator, but you should not access them as a POC.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normAutofit/>
          </a:bodyPr>
          <a:lstStyle/>
          <a:p>
            <a:r>
              <a:rPr lang="en-US" sz="6000" dirty="0" smtClean="0">
                <a:solidFill>
                  <a:schemeClr val="bg1"/>
                </a:solidFill>
                <a:latin typeface="Eras Bold ITC" pitchFamily="34" charset="0"/>
              </a:rPr>
              <a:t>Login Page</a:t>
            </a:r>
          </a:p>
        </p:txBody>
      </p:sp>
      <p:sp>
        <p:nvSpPr>
          <p:cNvPr id="6" name="Content Placeholder 5"/>
          <p:cNvSpPr>
            <a:spLocks noGrp="1"/>
          </p:cNvSpPr>
          <p:nvPr>
            <p:ph sz="half" idx="2"/>
          </p:nvPr>
        </p:nvSpPr>
        <p:spPr>
          <a:xfrm>
            <a:off x="6172200" y="1600200"/>
            <a:ext cx="2514600" cy="2286000"/>
          </a:xfrm>
        </p:spPr>
        <p:txBody>
          <a:bodyPr>
            <a:normAutofit/>
          </a:bodyPr>
          <a:lstStyle/>
          <a:p>
            <a:pPr marL="0" indent="0">
              <a:spcBef>
                <a:spcPts val="2400"/>
              </a:spcBef>
              <a:buNone/>
            </a:pPr>
            <a:r>
              <a:rPr lang="en-US" sz="2000" dirty="0" smtClean="0">
                <a:solidFill>
                  <a:schemeClr val="bg1"/>
                </a:solidFill>
                <a:latin typeface="Eras Demi ITC" pitchFamily="34" charset="0"/>
                <a:ea typeface="+mj-ea"/>
                <a:cs typeface="+mj-cs"/>
              </a:rPr>
              <a:t>This is the login page for ENS. It is the same for all three servers, so before logging in it is important to note  the URL.</a:t>
            </a:r>
          </a:p>
        </p:txBody>
      </p:sp>
      <p:sp>
        <p:nvSpPr>
          <p:cNvPr id="5" name="Down Arrow 4"/>
          <p:cNvSpPr/>
          <p:nvPr/>
        </p:nvSpPr>
        <p:spPr>
          <a:xfrm>
            <a:off x="8077200" y="3276600"/>
            <a:ext cx="533400" cy="685800"/>
          </a:xfrm>
          <a:prstGeom prst="downArrow">
            <a:avLst>
              <a:gd name="adj1" fmla="val 50000"/>
              <a:gd name="adj2" fmla="val 79508"/>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dirty="0"/>
          </a:p>
        </p:txBody>
      </p:sp>
      <p:sp>
        <p:nvSpPr>
          <p:cNvPr id="8" name="TextBox 7"/>
          <p:cNvSpPr txBox="1"/>
          <p:nvPr/>
        </p:nvSpPr>
        <p:spPr>
          <a:xfrm>
            <a:off x="6172200" y="4572000"/>
            <a:ext cx="2731826" cy="1323439"/>
          </a:xfrm>
          <a:prstGeom prst="rect">
            <a:avLst/>
          </a:prstGeom>
          <a:noFill/>
        </p:spPr>
        <p:txBody>
          <a:bodyPr wrap="square" rtlCol="0">
            <a:spAutoFit/>
          </a:bodyPr>
          <a:lstStyle/>
          <a:p>
            <a:r>
              <a:rPr lang="en-US" sz="2000" dirty="0" smtClean="0">
                <a:solidFill>
                  <a:schemeClr val="bg1"/>
                </a:solidFill>
                <a:latin typeface="Eras Demi ITC" pitchFamily="34" charset="0"/>
                <a:ea typeface="+mj-ea"/>
                <a:cs typeface="+mj-cs"/>
              </a:rPr>
              <a:t>Logging into either ENS2 or 3 during unauthorized times will break Datasync.</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9350" y="4108312"/>
            <a:ext cx="2381250" cy="3566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166" y="1793660"/>
            <a:ext cx="5638142" cy="4349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481766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Content Placeholder 13" descr="Login.bmp"/>
          <p:cNvPicPr>
            <a:picLocks noGrp="1" noChangeAspect="1"/>
          </p:cNvPicPr>
          <p:nvPr>
            <p:ph sz="half" idx="1"/>
          </p:nvPr>
        </p:nvPicPr>
        <p:blipFill>
          <a:blip r:embed="rId2" cstate="print"/>
          <a:stretch>
            <a:fillRect/>
          </a:stretch>
        </p:blipFill>
        <p:spPr>
          <a:xfrm>
            <a:off x="457200" y="457200"/>
            <a:ext cx="2076450" cy="4800600"/>
          </a:xfrm>
        </p:spPr>
      </p:pic>
      <p:sp>
        <p:nvSpPr>
          <p:cNvPr id="4" name="Content Placeholder 3"/>
          <p:cNvSpPr>
            <a:spLocks noGrp="1"/>
          </p:cNvSpPr>
          <p:nvPr>
            <p:ph sz="half" idx="2"/>
          </p:nvPr>
        </p:nvSpPr>
        <p:spPr>
          <a:xfrm>
            <a:off x="2743200" y="457200"/>
            <a:ext cx="5943600" cy="4800600"/>
          </a:xfrm>
        </p:spPr>
        <p:txBody>
          <a:bodyPr/>
          <a:lstStyle/>
          <a:p>
            <a:pPr>
              <a:buNone/>
            </a:pPr>
            <a:r>
              <a:rPr lang="en-US" dirty="0" smtClean="0">
                <a:solidFill>
                  <a:schemeClr val="bg1"/>
                </a:solidFill>
                <a:latin typeface="Eras Bold ITC" pitchFamily="34" charset="0"/>
                <a:ea typeface="+mj-ea"/>
                <a:cs typeface="+mj-cs"/>
              </a:rPr>
              <a:t>These three fields must always be filled out to log in.</a:t>
            </a:r>
          </a:p>
          <a:p>
            <a:pPr>
              <a:buNone/>
            </a:pPr>
            <a:endParaRPr lang="en-US" dirty="0" smtClean="0">
              <a:solidFill>
                <a:schemeClr val="bg1"/>
              </a:solidFill>
              <a:latin typeface="Eras Bold ITC" pitchFamily="34" charset="0"/>
              <a:ea typeface="+mj-ea"/>
              <a:cs typeface="+mj-cs"/>
            </a:endParaRPr>
          </a:p>
          <a:p>
            <a:pPr>
              <a:buNone/>
            </a:pPr>
            <a:r>
              <a:rPr lang="en-US" dirty="0" smtClean="0"/>
              <a:t>	</a:t>
            </a:r>
            <a:r>
              <a:rPr lang="en-US" sz="1800" dirty="0" smtClean="0">
                <a:solidFill>
                  <a:schemeClr val="bg1"/>
                </a:solidFill>
                <a:latin typeface="Eras Demi ITC" pitchFamily="34" charset="0"/>
                <a:ea typeface="+mj-ea"/>
                <a:cs typeface="+mj-cs"/>
              </a:rPr>
              <a:t>Login Name: Typically first initial of the first name and entire last name, a number may be included if there is a duplicate.</a:t>
            </a:r>
          </a:p>
          <a:p>
            <a:pPr>
              <a:buNone/>
            </a:pPr>
            <a:endParaRPr lang="en-US" sz="1800" dirty="0" smtClean="0">
              <a:solidFill>
                <a:schemeClr val="bg1"/>
              </a:solidFill>
              <a:latin typeface="Eras Demi ITC" pitchFamily="34" charset="0"/>
              <a:ea typeface="+mj-ea"/>
              <a:cs typeface="+mj-cs"/>
            </a:endParaRPr>
          </a:p>
          <a:p>
            <a:pPr>
              <a:buNone/>
            </a:pPr>
            <a:r>
              <a:rPr lang="en-US" sz="1800" dirty="0" smtClean="0">
                <a:solidFill>
                  <a:schemeClr val="bg1"/>
                </a:solidFill>
                <a:latin typeface="Eras Demi ITC" pitchFamily="34" charset="0"/>
                <a:ea typeface="+mj-ea"/>
                <a:cs typeface="+mj-cs"/>
              </a:rPr>
              <a:t>	Password: Complex password decided by the user.</a:t>
            </a:r>
          </a:p>
          <a:p>
            <a:pPr>
              <a:buNone/>
            </a:pPr>
            <a:endParaRPr lang="en-US" sz="1800" dirty="0" smtClean="0">
              <a:solidFill>
                <a:schemeClr val="bg1"/>
              </a:solidFill>
              <a:latin typeface="Eras Demi ITC" pitchFamily="34" charset="0"/>
              <a:ea typeface="+mj-ea"/>
              <a:cs typeface="+mj-cs"/>
            </a:endParaRPr>
          </a:p>
          <a:p>
            <a:pPr>
              <a:buNone/>
            </a:pPr>
            <a:r>
              <a:rPr lang="en-US" sz="1800" dirty="0" smtClean="0">
                <a:solidFill>
                  <a:schemeClr val="bg1"/>
                </a:solidFill>
                <a:latin typeface="Eras Demi ITC" pitchFamily="34" charset="0"/>
                <a:ea typeface="+mj-ea"/>
                <a:cs typeface="+mj-cs"/>
              </a:rPr>
              <a:t>	Company Name: Agency database you will log in to. (FEMA)</a:t>
            </a:r>
            <a:endParaRPr lang="en-US" sz="2000" dirty="0" smtClean="0">
              <a:solidFill>
                <a:schemeClr val="bg1"/>
              </a:solidFill>
              <a:latin typeface="Eras Demi ITC" pitchFamily="34" charset="0"/>
              <a:ea typeface="+mj-ea"/>
              <a:cs typeface="+mj-cs"/>
            </a:endParaRPr>
          </a:p>
        </p:txBody>
      </p:sp>
      <p:sp>
        <p:nvSpPr>
          <p:cNvPr id="6" name="Left Arrow 5"/>
          <p:cNvSpPr/>
          <p:nvPr/>
        </p:nvSpPr>
        <p:spPr>
          <a:xfrm rot="20869730">
            <a:off x="2369498" y="2282950"/>
            <a:ext cx="709367" cy="144847"/>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0" name="Left Arrow 9"/>
          <p:cNvSpPr/>
          <p:nvPr/>
        </p:nvSpPr>
        <p:spPr>
          <a:xfrm rot="1222347">
            <a:off x="2368726" y="3078347"/>
            <a:ext cx="672748" cy="158371"/>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 name="Left Arrow 10"/>
          <p:cNvSpPr/>
          <p:nvPr/>
        </p:nvSpPr>
        <p:spPr>
          <a:xfrm rot="2280381">
            <a:off x="2242055" y="3903360"/>
            <a:ext cx="849889" cy="149956"/>
          </a:xfrm>
          <a:prstGeom prst="lef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5" name="TextBox 14"/>
          <p:cNvSpPr txBox="1"/>
          <p:nvPr/>
        </p:nvSpPr>
        <p:spPr>
          <a:xfrm>
            <a:off x="457200" y="5486400"/>
            <a:ext cx="8229600" cy="369332"/>
          </a:xfrm>
          <a:prstGeom prst="rect">
            <a:avLst/>
          </a:prstGeom>
          <a:noFill/>
        </p:spPr>
        <p:txBody>
          <a:bodyPr wrap="square" rtlCol="0">
            <a:spAutoFit/>
          </a:bodyPr>
          <a:lstStyle/>
          <a:p>
            <a:pPr algn="ctr"/>
            <a:r>
              <a:rPr lang="en-US" i="1" dirty="0" smtClean="0">
                <a:solidFill>
                  <a:schemeClr val="bg1"/>
                </a:solidFill>
                <a:latin typeface="Eras Demi ITC" pitchFamily="34" charset="0"/>
                <a:ea typeface="+mj-ea"/>
                <a:cs typeface="+mj-cs"/>
              </a:rPr>
              <a:t>Note: Login credentials will not work the same for all companies.</a:t>
            </a:r>
            <a:r>
              <a:rPr lang="en-US" i="1" dirty="0" smtClean="0"/>
              <a:t> </a:t>
            </a:r>
            <a:endParaRPr lang="en-US"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767</TotalTime>
  <Words>2774</Words>
  <Application>Microsoft Office PowerPoint</Application>
  <PresentationFormat>On-screen Show (4:3)</PresentationFormat>
  <Paragraphs>218</Paragraphs>
  <Slides>29</Slides>
  <Notes>4</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The FEMA Operations Center Presents:</vt:lpstr>
      <vt:lpstr>PowerPoint Presentation</vt:lpstr>
      <vt:lpstr>PowerPoint Presentation</vt:lpstr>
      <vt:lpstr>Expectations from this course</vt:lpstr>
      <vt:lpstr>ENS Capabilities</vt:lpstr>
      <vt:lpstr>Creator</vt:lpstr>
      <vt:lpstr>PowerPoint Presentation</vt:lpstr>
      <vt:lpstr>Login Page</vt:lpstr>
      <vt:lpstr>PowerPoint Presentation</vt:lpstr>
      <vt:lpstr>Contacts Tab</vt:lpstr>
      <vt:lpstr>PowerPoint Presentation</vt:lpstr>
      <vt:lpstr>Contact information</vt:lpstr>
      <vt:lpstr>PowerPoint Presentation</vt:lpstr>
      <vt:lpstr>PowerPoint Presentation</vt:lpstr>
      <vt:lpstr>PowerPoint Presentation</vt:lpstr>
      <vt:lpstr>PowerPoint Presentation</vt:lpstr>
      <vt:lpstr>PowerPoint Presentation</vt:lpstr>
      <vt:lpstr>PowerPoint Presentation</vt:lpstr>
      <vt:lpstr>Groups tab</vt:lpstr>
      <vt:lpstr>PowerPoint Presentation</vt:lpstr>
      <vt:lpstr>Static Groups</vt:lpstr>
      <vt:lpstr>PowerPoint Presentation</vt:lpstr>
      <vt:lpstr>PowerPoint Presentation</vt:lpstr>
      <vt:lpstr>PowerPoint Presentation</vt:lpstr>
      <vt:lpstr>PowerPoint Presentation</vt:lpstr>
      <vt:lpstr>Dynamic Groups</vt:lpstr>
      <vt:lpstr>PowerPoint Presentation</vt:lpstr>
      <vt:lpstr>PowerPoint Presentation</vt:lpstr>
      <vt:lpstr>PowerPoint Presentation</vt:lpstr>
    </vt:vector>
  </TitlesOfParts>
  <Company>FEMA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FEMA Operations Center Presents:</dc:title>
  <dc:creator>Dave Heyman</dc:creator>
  <cp:lastModifiedBy>David Heyman</cp:lastModifiedBy>
  <cp:revision>68</cp:revision>
  <dcterms:created xsi:type="dcterms:W3CDTF">2011-09-15T15:00:30Z</dcterms:created>
  <dcterms:modified xsi:type="dcterms:W3CDTF">2013-03-13T14:32:12Z</dcterms:modified>
</cp:coreProperties>
</file>