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309" r:id="rId3"/>
    <p:sldId id="295" r:id="rId4"/>
    <p:sldId id="296" r:id="rId5"/>
    <p:sldId id="297" r:id="rId6"/>
    <p:sldId id="298" r:id="rId7"/>
    <p:sldId id="299" r:id="rId8"/>
    <p:sldId id="301" r:id="rId9"/>
    <p:sldId id="302" r:id="rId10"/>
    <p:sldId id="303" r:id="rId11"/>
    <p:sldId id="304" r:id="rId12"/>
    <p:sldId id="305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308" r:id="rId21"/>
    <p:sldId id="307" r:id="rId22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726" autoAdjust="0"/>
  </p:normalViewPr>
  <p:slideViewPr>
    <p:cSldViewPr>
      <p:cViewPr>
        <p:scale>
          <a:sx n="64" d="100"/>
          <a:sy n="64" d="100"/>
        </p:scale>
        <p:origin x="-1188" y="-4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15A0-D7A6-4FAF-9360-9A846CBB5109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664C4-1779-4FE9-971A-CACC62540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07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15A0-D7A6-4FAF-9360-9A846CBB5109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664C4-1779-4FE9-971A-CACC62540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62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15A0-D7A6-4FAF-9360-9A846CBB5109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664C4-1779-4FE9-971A-CACC62540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010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15A0-D7A6-4FAF-9360-9A846CBB5109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664C4-1779-4FE9-971A-CACC62540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03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15A0-D7A6-4FAF-9360-9A846CBB5109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664C4-1779-4FE9-971A-CACC62540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77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15A0-D7A6-4FAF-9360-9A846CBB5109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664C4-1779-4FE9-971A-CACC62540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48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15A0-D7A6-4FAF-9360-9A846CBB5109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664C4-1779-4FE9-971A-CACC62540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65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15A0-D7A6-4FAF-9360-9A846CBB5109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664C4-1779-4FE9-971A-CACC62540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0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15A0-D7A6-4FAF-9360-9A846CBB5109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664C4-1779-4FE9-971A-CACC62540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541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15A0-D7A6-4FAF-9360-9A846CBB5109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664C4-1779-4FE9-971A-CACC62540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3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15A0-D7A6-4FAF-9360-9A846CBB5109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664C4-1779-4FE9-971A-CACC62540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07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215A0-D7A6-4FAF-9360-9A846CBB5109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664C4-1779-4FE9-971A-CACC62540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7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4196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/>
              <a:t>Copy testing will use rough cut videos. The following concepts/scripts are placeholders. </a:t>
            </a:r>
            <a:endParaRPr lang="en-US" i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905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Online Quantitative Study of Youth Reactions to Rough-Cut Advertising Designed to Prevent Youth Tobacco Use; OMB Control Number 0910-0674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STIMULI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73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leigh.zimmerman\Desktop\Beast05_re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83" y="838200"/>
            <a:ext cx="4321760" cy="243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leigh.zimmerman\Desktop\Beast06_re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8" y="838200"/>
            <a:ext cx="4321861" cy="243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leigh.zimmerman\Desktop\Beast07_re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75" y="3429000"/>
            <a:ext cx="4305368" cy="242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:\Users\leigh.zimmerman\Desktop\Beast08_re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7" y="3429000"/>
            <a:ext cx="4305415" cy="242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1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leigh.zimmerman\Desktop\Beast09_re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54" y="851093"/>
            <a:ext cx="4301744" cy="241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leigh.zimmerman\Desktop\Beast10_re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822" y="851092"/>
            <a:ext cx="4301745" cy="241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leigh.zimmerman\Desktop\Beast11_re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54" y="3429001"/>
            <a:ext cx="4301744" cy="242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C:\Users\leigh.zimmerman\Desktop\Beast_endFrame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822" y="3429001"/>
            <a:ext cx="4302759" cy="242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77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leigh.zimmerman\Desktop\Beast_endFrame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411480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07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95765"/>
            <a:ext cx="9144000" cy="861620"/>
          </a:xfrm>
          <a:prstGeom prst="rect">
            <a:avLst/>
          </a:prstGeom>
          <a:solidFill>
            <a:srgbClr val="F89926"/>
          </a:solidFill>
        </p:spPr>
        <p:txBody>
          <a:bodyPr vert="horz" lIns="91397" tIns="45698" rIns="91397" bIns="45698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endParaRPr lang="en-US" sz="4500" spc="-300" dirty="0">
              <a:latin typeface="Arial"/>
              <a:cs typeface="Arial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03E7032-A7B2-024E-BD9F-F4C3003B4AB1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4" name="Pictur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7783337" y="935770"/>
            <a:ext cx="1086485" cy="2093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0154" y="1447800"/>
            <a:ext cx="696744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smtClean="0"/>
              <a:t>“POINT OF PURCHASE - SKIN”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This commercial begins as a young woman walks toward a convenience store. She enters and places some money on the counter. But the cashier just stares at the money. It’s apparently not enough.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The young woman sighs. She looks nervous. And then she begins to pick away pieces of her skin, scraping at it, peeling it off, revealing wrinkled, damaged skin underneath.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An announcer says: 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ANNOUNCER: What’s a pack of smokes cost? Your smooth skin</a:t>
            </a:r>
            <a:r>
              <a:rPr lang="en-US" sz="1200" dirty="0">
                <a:solidFill>
                  <a:srgbClr val="FF0000"/>
                </a:solidFill>
              </a:rPr>
              <a:t>. Smoke in cigarettes impairs blood flow to your skin, stripping it of important nutrients and causing wrinkles that age you prematurely</a:t>
            </a:r>
            <a:r>
              <a:rPr lang="en-US" sz="1200" dirty="0"/>
              <a:t>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The girl places her young, good skin on the counter next to the money.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Now she’s paid enough and we hear her rung up.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 err="1"/>
              <a:t>SFX</a:t>
            </a:r>
            <a:r>
              <a:rPr lang="en-US" sz="1200" dirty="0"/>
              <a:t>: </a:t>
            </a:r>
            <a:r>
              <a:rPr lang="en-US" sz="1200" dirty="0" err="1"/>
              <a:t>Ching</a:t>
            </a:r>
            <a:r>
              <a:rPr lang="en-US" sz="1200" dirty="0"/>
              <a:t> </a:t>
            </a:r>
            <a:r>
              <a:rPr lang="en-US" sz="1200" dirty="0" err="1"/>
              <a:t>ching</a:t>
            </a:r>
            <a:r>
              <a:rPr lang="en-US" sz="1200" dirty="0"/>
              <a:t>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The announcer continues, saying: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ANNOUNCER: Cigarettes. What are they costing you?</a:t>
            </a:r>
          </a:p>
        </p:txBody>
      </p:sp>
      <p:sp>
        <p:nvSpPr>
          <p:cNvPr id="7" name="Rectangle 6"/>
          <p:cNvSpPr/>
          <p:nvPr/>
        </p:nvSpPr>
        <p:spPr>
          <a:xfrm>
            <a:off x="214283" y="855764"/>
            <a:ext cx="1832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WHAT’S IT COST?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8422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eigh.zimmerman\Desktop\JPEGs - Skin\Skin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7" y="838200"/>
            <a:ext cx="4322902" cy="243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leigh.zimmerman\Desktop\JPEGs - Skin\skin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801" y="838200"/>
            <a:ext cx="4377799" cy="24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leigh.zimmerman\Desktop\JPEGs - Skin\skin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6"/>
          <a:stretch/>
        </p:blipFill>
        <p:spPr bwMode="auto">
          <a:xfrm>
            <a:off x="4613800" y="3420024"/>
            <a:ext cx="4377799" cy="233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11903" r="52173" b="44048"/>
          <a:stretch/>
        </p:blipFill>
        <p:spPr bwMode="auto">
          <a:xfrm>
            <a:off x="126146" y="3413777"/>
            <a:ext cx="4382544" cy="2337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eigh.zimmerman\Desktop\JPEGs - Skin\skin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36" y="838200"/>
            <a:ext cx="4333349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leigh.zimmerman\Desktop\JPEGs - Skin\skin06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836749"/>
            <a:ext cx="4333349" cy="243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leigh.zimmerman\Desktop\JPEGs - Skin\skin06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69" y="3447756"/>
            <a:ext cx="4300016" cy="241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leigh.zimmerman\Desktop\JPEGs - Skin\skin06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622" y="3461497"/>
            <a:ext cx="4334933" cy="243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41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leigh.zimmerman\Desktop\JPEGs - Skin\skin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27" y="773871"/>
            <a:ext cx="4336879" cy="243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leigh.zimmerman\Desktop\JPEGs - Skin\skin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146" y="774630"/>
            <a:ext cx="4334933" cy="243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t="11689" r="52732" b="41141"/>
          <a:stretch/>
        </p:blipFill>
        <p:spPr bwMode="auto">
          <a:xfrm>
            <a:off x="177660" y="3352799"/>
            <a:ext cx="4310646" cy="2491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85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95765"/>
            <a:ext cx="9144000" cy="861620"/>
          </a:xfrm>
          <a:prstGeom prst="rect">
            <a:avLst/>
          </a:prstGeom>
          <a:solidFill>
            <a:srgbClr val="F89926"/>
          </a:solidFill>
        </p:spPr>
        <p:txBody>
          <a:bodyPr vert="horz" lIns="91397" tIns="45698" rIns="91397" bIns="45698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endParaRPr lang="en-US" sz="4500" spc="-300" dirty="0">
              <a:latin typeface="Arial"/>
              <a:cs typeface="Arial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03E7032-A7B2-024E-BD9F-F4C3003B4AB1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4" name="Pictur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7783337" y="935770"/>
            <a:ext cx="1086485" cy="2093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0153" y="1447800"/>
            <a:ext cx="809804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smtClean="0"/>
              <a:t>“POINT </a:t>
            </a:r>
            <a:r>
              <a:rPr lang="en-US" sz="1200" b="1" i="1" dirty="0"/>
              <a:t>OF PURCHASE </a:t>
            </a:r>
            <a:r>
              <a:rPr lang="en-US" sz="1200" b="1" dirty="0"/>
              <a:t>— </a:t>
            </a:r>
            <a:r>
              <a:rPr lang="en-US" sz="1200" b="1" i="1" dirty="0"/>
              <a:t>TEETH”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This commercial begins as a young man walks towards a convenience store. </a:t>
            </a:r>
          </a:p>
          <a:p>
            <a:r>
              <a:rPr lang="en-US" sz="1200" dirty="0"/>
              <a:t>He enters and places some money on the counter. But the cashier just stares at the money. It’s apparently not enough.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The young man sighs. He looks nervous.  He grips one of his teeth with </a:t>
            </a:r>
            <a:r>
              <a:rPr lang="en-US" sz="1200" dirty="0" smtClean="0"/>
              <a:t>pliers </a:t>
            </a:r>
            <a:r>
              <a:rPr lang="en-US" sz="1200" dirty="0"/>
              <a:t>and struggles to yank it out. 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An announcer says: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ANNOUNCER: What’s a pack of smokes cost? Your teeth. </a:t>
            </a:r>
            <a:r>
              <a:rPr lang="en-US" sz="1200" dirty="0">
                <a:solidFill>
                  <a:srgbClr val="FF0000"/>
                </a:solidFill>
              </a:rPr>
              <a:t>Smoking can cause serious gum disease that makes you more likely to lose your teeth than someone who doesn’t smoke. 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The boy places the bloody tooth on the counter next to the money.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Now he’s paid enough, and we hear him rung up.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 err="1"/>
              <a:t>SFX</a:t>
            </a:r>
            <a:r>
              <a:rPr lang="en-US" sz="1200" dirty="0"/>
              <a:t>: </a:t>
            </a:r>
            <a:r>
              <a:rPr lang="en-US" sz="1200" dirty="0" err="1"/>
              <a:t>Ching</a:t>
            </a:r>
            <a:r>
              <a:rPr lang="en-US" sz="1200" dirty="0"/>
              <a:t> </a:t>
            </a:r>
            <a:r>
              <a:rPr lang="en-US" sz="1200" dirty="0" err="1"/>
              <a:t>ching</a:t>
            </a:r>
            <a:r>
              <a:rPr lang="en-US" sz="1200" dirty="0"/>
              <a:t>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The announcer continues, saying: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ANNOUNCER: Cigarettes. What are they costing you?</a:t>
            </a:r>
          </a:p>
        </p:txBody>
      </p:sp>
      <p:sp>
        <p:nvSpPr>
          <p:cNvPr id="7" name="Rectangle 6"/>
          <p:cNvSpPr/>
          <p:nvPr/>
        </p:nvSpPr>
        <p:spPr>
          <a:xfrm>
            <a:off x="214283" y="855764"/>
            <a:ext cx="1832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WHAT’S IT COST?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2819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igh.zimmerman\Desktop\JPEGs - Taste\Taste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838200"/>
            <a:ext cx="4324449" cy="243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eigh.zimmerman\Desktop\JPEGs - Taste\Taste02re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8200"/>
            <a:ext cx="4366400" cy="243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eigh.zimmerman\Desktop\JPEGs - Taste\Taste03re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3429000"/>
            <a:ext cx="4333348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13726" r="56869" b="43137"/>
          <a:stretch/>
        </p:blipFill>
        <p:spPr bwMode="auto">
          <a:xfrm>
            <a:off x="4572000" y="3428999"/>
            <a:ext cx="4191000" cy="244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35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nline imag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835924"/>
            <a:ext cx="4337544" cy="243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Inline imag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052" y="825815"/>
            <a:ext cx="4355558" cy="244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Inline imag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78" y="3377666"/>
            <a:ext cx="4334132" cy="243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t="11689" r="52732" b="41141"/>
          <a:stretch/>
        </p:blipFill>
        <p:spPr bwMode="auto">
          <a:xfrm>
            <a:off x="4589508" y="3377666"/>
            <a:ext cx="4310646" cy="2491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855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of 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Tiny Bully – “If You Knew Me”	3-7</a:t>
            </a:r>
          </a:p>
          <a:p>
            <a:pPr marL="0" indent="0">
              <a:buNone/>
            </a:pPr>
            <a:r>
              <a:rPr lang="en-US" dirty="0" smtClean="0"/>
              <a:t>Tiny Bully – “Beast Released”	8-12</a:t>
            </a:r>
          </a:p>
          <a:p>
            <a:pPr marL="0" indent="0">
              <a:buNone/>
            </a:pPr>
            <a:r>
              <a:rPr lang="en-US" dirty="0" smtClean="0"/>
              <a:t>What’s it Cost? – Skin 			13-16</a:t>
            </a:r>
          </a:p>
          <a:p>
            <a:pPr marL="0" indent="0">
              <a:buNone/>
            </a:pPr>
            <a:r>
              <a:rPr lang="en-US" dirty="0" smtClean="0"/>
              <a:t>What’s it Cost? – Tooth		17-19</a:t>
            </a:r>
          </a:p>
          <a:p>
            <a:pPr marL="0" indent="0">
              <a:buNone/>
            </a:pPr>
            <a:r>
              <a:rPr lang="en-US" dirty="0" smtClean="0"/>
              <a:t>Menthol – Skin				20</a:t>
            </a:r>
          </a:p>
          <a:p>
            <a:pPr marL="0" indent="0">
              <a:buNone/>
            </a:pPr>
            <a:r>
              <a:rPr lang="en-US" dirty="0" smtClean="0"/>
              <a:t>Menthol – Tooth			21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02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Skin - Menthol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447800"/>
            <a:ext cx="9144000" cy="541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“Skin – Menthol”</a:t>
            </a:r>
            <a:br>
              <a:rPr lang="en-US" sz="1200" dirty="0"/>
            </a:br>
            <a:r>
              <a:rPr lang="en-US" sz="1200" dirty="0"/>
              <a:t>:30 TV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We open on the exterior of a convenience store in the middle of nowhere. We hear the drone of a generator, the buzzing of the fluorescent sign above the store, the bugs in the woods.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A 19  year old girl approaches the store and enters.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She walks up to the counter, behind which we see the giant display of Menthol cigarettes . She puts some money on the counter along with her ID . The cashier simply looks at her. The money she’s paid is apparently not enough.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She pauses. Takes a deep breath.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She begins to pick away at the skin on her face. Grotesquely pulling it loose. Revealing damaged, blotchy, wrinkled skin underneath.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She throws the loose, healthy skin that she’s picked off on the counter.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She’s now paid enough. She’s rung up. A pack of Menthols is thrown on the counter next to her skin.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VO: What’s a pack of Menthols cost? Your smooth skin.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VO: Smoking  menthols or regular cigarettes causes wrinkles that age you prematurely. 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VO: Menthols. What are they costing you?</a:t>
            </a:r>
          </a:p>
          <a:p>
            <a:r>
              <a:rPr lang="en-US" sz="1200" dirty="0"/>
              <a:t> In some states the legal age is 19.</a:t>
            </a:r>
          </a:p>
          <a:p>
            <a:r>
              <a:rPr lang="en-US" sz="1200" dirty="0"/>
              <a:t> Any cigarette packaging imagery used should not include identifiable brands currently in the marketplace.</a:t>
            </a:r>
          </a:p>
          <a:p>
            <a:r>
              <a:rPr lang="en-US" sz="1200" dirty="0"/>
              <a:t> The ad must communicate that the girl is of legal age to purchase tobacco products.</a:t>
            </a:r>
          </a:p>
          <a:p>
            <a:r>
              <a:rPr lang="en-US" sz="1200" dirty="0"/>
              <a:t> This statement has been validated through FDA scientific review and cannot be altered without another review.</a:t>
            </a:r>
          </a:p>
        </p:txBody>
      </p:sp>
    </p:spTree>
    <p:extLst>
      <p:ext uri="{BB962C8B-B14F-4D97-AF65-F5344CB8AC3E}">
        <p14:creationId xmlns:p14="http://schemas.microsoft.com/office/powerpoint/2010/main" val="224598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Tooth - Menthol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1371599"/>
            <a:ext cx="89916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“Tooth - Menthol”</a:t>
            </a:r>
            <a:br>
              <a:rPr lang="en-US" sz="1200" dirty="0"/>
            </a:br>
            <a:r>
              <a:rPr lang="en-US" sz="1200" dirty="0"/>
              <a:t>:30 TV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We open on the exterior of a convenience store in the middle of nowhere. We hear the drone of a generator, the buzzing of the fluorescent sign above the store, the bugs in the woods.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A 19 year old  boy approaches the store and enters.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He walks up to the counter, behind which we see the giant display of Menthol cigarettes . He puts some money on the counter along with his ID . The cashier simply looks at him. The money he’s paid is apparently not enough.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He pauses. Takes a deep breath. And takes a pair of pliers from his pocket.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He begins to tug at the tooth. Grimacing. Pulling. Moaning. And finally he yanks the tooth loose, the nerves still attached.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He places the bloody tooth on the counter next to the money.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Now he’s paid enough. He’s rung up. A pack of Menthols is tossed onto the counter next to his tooth.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VO: What’s a pack of Menthols cost? Your teeth.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VO:  Smoking  menthols or regular cigarettes can cause serious gum disease that makes you more likely to lose your teeth than someone who doesn’t smoke.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VO: Menthols. What are they costing you?</a:t>
            </a:r>
          </a:p>
          <a:p>
            <a:r>
              <a:rPr lang="en-US" sz="1200" dirty="0"/>
              <a:t> In some states the legal age is 19.</a:t>
            </a:r>
          </a:p>
          <a:p>
            <a:r>
              <a:rPr lang="en-US" sz="1200" dirty="0"/>
              <a:t> Any cigarette packaging imagery used should not include identifiable brands currently in the marketplace.</a:t>
            </a:r>
          </a:p>
          <a:p>
            <a:r>
              <a:rPr lang="en-US" sz="1200" dirty="0"/>
              <a:t> The ad must communicate that the guy is of legal age to purchase tobacco products.</a:t>
            </a:r>
          </a:p>
          <a:p>
            <a:r>
              <a:rPr lang="en-US" sz="1200" dirty="0"/>
              <a:t> This statement has been validated through FDA scientific review and cannot be altered without another review.</a:t>
            </a:r>
          </a:p>
        </p:txBody>
      </p:sp>
    </p:spTree>
    <p:extLst>
      <p:ext uri="{BB962C8B-B14F-4D97-AF65-F5344CB8AC3E}">
        <p14:creationId xmlns:p14="http://schemas.microsoft.com/office/powerpoint/2010/main" val="401555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95765"/>
            <a:ext cx="9144000" cy="861620"/>
          </a:xfrm>
          <a:prstGeom prst="rect">
            <a:avLst/>
          </a:prstGeom>
          <a:solidFill>
            <a:srgbClr val="F89926"/>
          </a:solidFill>
        </p:spPr>
        <p:txBody>
          <a:bodyPr vert="horz" lIns="91397" tIns="45698" rIns="91397" bIns="45698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endParaRPr lang="en-US" sz="4500" spc="-300" dirty="0">
              <a:latin typeface="Arial"/>
              <a:cs typeface="Arial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03E7032-A7B2-024E-BD9F-F4C3003B4AB1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4" name="Pictur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7783337" y="935770"/>
            <a:ext cx="1086485" cy="2093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0153" y="1447800"/>
            <a:ext cx="7966426" cy="583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/>
              <a:t>“</a:t>
            </a:r>
            <a:r>
              <a:rPr lang="en-US" sz="1100" b="1" i="1" dirty="0" smtClean="0"/>
              <a:t>IF YOU KNEW ME”</a:t>
            </a:r>
            <a:r>
              <a:rPr lang="en-US" sz="1100" b="1" dirty="0"/>
              <a:t/>
            </a:r>
            <a:br>
              <a:rPr lang="en-US" sz="1100" b="1" dirty="0"/>
            </a:br>
            <a:r>
              <a:rPr lang="en-US" sz="1100" dirty="0"/>
              <a:t> </a:t>
            </a:r>
          </a:p>
          <a:p>
            <a:r>
              <a:rPr lang="en-US" sz="1100" dirty="0"/>
              <a:t>This commercial begins with a tough-looking bully getting up in someone’s face at school. Except the weird thing is, this bully is only a few inches tall. He says:</a:t>
            </a:r>
          </a:p>
          <a:p>
            <a:r>
              <a:rPr lang="en-US" sz="1100" dirty="0"/>
              <a:t> </a:t>
            </a:r>
          </a:p>
          <a:p>
            <a:r>
              <a:rPr lang="en-US" sz="1100" dirty="0"/>
              <a:t>BULLY: If you knew me, you’d know that when I say go outside, we go outside.</a:t>
            </a:r>
          </a:p>
          <a:p>
            <a:r>
              <a:rPr lang="en-US" sz="1100" dirty="0"/>
              <a:t> </a:t>
            </a:r>
          </a:p>
          <a:p>
            <a:r>
              <a:rPr lang="en-US" sz="1100" dirty="0"/>
              <a:t>We see this Tiny Bully shove the kid down, viciously bounce him off of lockers, and drag him towards the doors that lead outside the school.</a:t>
            </a:r>
          </a:p>
          <a:p>
            <a:r>
              <a:rPr lang="en-US" sz="1100" dirty="0"/>
              <a:t> </a:t>
            </a:r>
          </a:p>
          <a:p>
            <a:r>
              <a:rPr lang="en-US" sz="1100" dirty="0"/>
              <a:t>Then we see the Tiny Bully collecting money from a girl, and he says:</a:t>
            </a:r>
          </a:p>
          <a:p>
            <a:r>
              <a:rPr lang="en-US" sz="1100" dirty="0" smtClean="0"/>
              <a:t>BULLY</a:t>
            </a:r>
            <a:r>
              <a:rPr lang="en-US" sz="1100" dirty="0"/>
              <a:t>: If you knew me, you’d know when I say fork it over, you fork it over.</a:t>
            </a:r>
          </a:p>
          <a:p>
            <a:r>
              <a:rPr lang="en-US" sz="1100" dirty="0"/>
              <a:t> </a:t>
            </a:r>
          </a:p>
          <a:p>
            <a:r>
              <a:rPr lang="en-US" sz="1100" dirty="0"/>
              <a:t>Then we see a bunch of friends playing a video game in one of their houses, and the Tiny Bully is dragging one kid away by his ear. He says:</a:t>
            </a:r>
          </a:p>
          <a:p>
            <a:r>
              <a:rPr lang="en-US" sz="1100" dirty="0"/>
              <a:t> </a:t>
            </a:r>
          </a:p>
          <a:p>
            <a:r>
              <a:rPr lang="en-US" sz="1100" dirty="0"/>
              <a:t>BULLY: And if you knew me, you’d know that when I say pause the game, you pause the game. ‘Cause, like, whatever the score is, ask me if I care.</a:t>
            </a:r>
          </a:p>
          <a:p>
            <a:r>
              <a:rPr lang="en-US" sz="1100" dirty="0"/>
              <a:t> </a:t>
            </a:r>
          </a:p>
          <a:p>
            <a:r>
              <a:rPr lang="en-US" sz="1100" dirty="0"/>
              <a:t>The kid’s friends are like, “come on, again? We’re in the middle of a game here!”</a:t>
            </a:r>
          </a:p>
          <a:p>
            <a:r>
              <a:rPr lang="en-US" sz="1100" dirty="0"/>
              <a:t> </a:t>
            </a:r>
          </a:p>
          <a:p>
            <a:r>
              <a:rPr lang="en-US" sz="1100" dirty="0"/>
              <a:t>Then a weird thing happens. The Tiny Bully hops into the shirt pocket of the boy as he heads outside.</a:t>
            </a:r>
          </a:p>
          <a:p>
            <a:r>
              <a:rPr lang="en-US" sz="1100" dirty="0"/>
              <a:t> </a:t>
            </a:r>
          </a:p>
          <a:p>
            <a:r>
              <a:rPr lang="en-US" sz="1100" dirty="0"/>
              <a:t>And when the boy goes outside, he reaches towards that pocket, pulls something out, and we see smoke rising above his head.</a:t>
            </a:r>
          </a:p>
          <a:p>
            <a:r>
              <a:rPr lang="en-US" sz="1100" dirty="0"/>
              <a:t> </a:t>
            </a:r>
          </a:p>
          <a:p>
            <a:r>
              <a:rPr lang="en-US" sz="1100" dirty="0"/>
              <a:t>We hear the Tiny Bully say</a:t>
            </a:r>
            <a:r>
              <a:rPr lang="en-US" sz="1100" dirty="0" smtClean="0"/>
              <a:t>:</a:t>
            </a:r>
            <a:endParaRPr lang="en-US" sz="1100" dirty="0"/>
          </a:p>
          <a:p>
            <a:r>
              <a:rPr lang="en-US" sz="1100" dirty="0"/>
              <a:t>BULLY: And if you knew me, you’d know you don’t really </a:t>
            </a:r>
            <a:r>
              <a:rPr lang="en-US" sz="1100" dirty="0" err="1"/>
              <a:t>wanna</a:t>
            </a:r>
            <a:r>
              <a:rPr lang="en-US" sz="1100" dirty="0"/>
              <a:t> know me.</a:t>
            </a:r>
          </a:p>
          <a:p>
            <a:r>
              <a:rPr lang="en-US" sz="1100" dirty="0"/>
              <a:t> </a:t>
            </a:r>
          </a:p>
          <a:p>
            <a:r>
              <a:rPr lang="en-US" sz="1100" dirty="0"/>
              <a:t>And words come on the screen that say</a:t>
            </a:r>
            <a:r>
              <a:rPr lang="en-US" sz="1100" dirty="0" smtClean="0"/>
              <a:t>:</a:t>
            </a:r>
          </a:p>
          <a:p>
            <a:endParaRPr lang="en-US" sz="1100" dirty="0"/>
          </a:p>
          <a:p>
            <a:r>
              <a:rPr lang="en-US" sz="1100" dirty="0"/>
              <a:t>CIGARETTES ARE TINY BULLIES.</a:t>
            </a:r>
          </a:p>
          <a:p>
            <a:r>
              <a:rPr lang="en-US" sz="1100" dirty="0"/>
              <a:t>BE BIGGER THAN TOBACCO.</a:t>
            </a:r>
          </a:p>
          <a:p>
            <a:r>
              <a:rPr lang="en-US" sz="1050" dirty="0"/>
              <a:t> </a:t>
            </a:r>
          </a:p>
          <a:p>
            <a:r>
              <a:rPr lang="en-US" sz="1050" dirty="0"/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214283" y="855764"/>
            <a:ext cx="1313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TINY BULLY </a:t>
            </a:r>
          </a:p>
        </p:txBody>
      </p:sp>
    </p:spTree>
    <p:extLst>
      <p:ext uri="{BB962C8B-B14F-4D97-AF65-F5344CB8AC3E}">
        <p14:creationId xmlns:p14="http://schemas.microsoft.com/office/powerpoint/2010/main" val="5874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" t="11902" r="52362" b="41377"/>
          <a:stretch/>
        </p:blipFill>
        <p:spPr bwMode="auto">
          <a:xfrm>
            <a:off x="4595704" y="838200"/>
            <a:ext cx="4338708" cy="250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C:\Users\leigh.zimmerman\Desktop\JPEGs - Tiny Bully\bully_ifyouknewme_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92" y="3429000"/>
            <a:ext cx="4334934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leigh.zimmerman\Desktop\JPEGs - Tiny Bully\bully_ifyouknewme_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704" y="3429000"/>
            <a:ext cx="433493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leigh.zimmerman\Desktop\JPEGs - Tiny Bully\bully_ifyouknewme_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702" y="3429000"/>
            <a:ext cx="4334935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t="12170" r="52615" b="41419"/>
          <a:stretch/>
        </p:blipFill>
        <p:spPr bwMode="auto">
          <a:xfrm>
            <a:off x="125862" y="838199"/>
            <a:ext cx="4330702" cy="243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31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C:\Users\leigh.zimmerman\Desktop\JPEGs - Tiny Bully\bully_ifyouknewme_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83" y="701428"/>
            <a:ext cx="4334934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leigh.zimmerman\Desktop\JPEGs - Tiny Bully\bully_ifyouknewme_05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182" y="687687"/>
            <a:ext cx="433630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leigh.zimmerman\Desktop\JPEGs - Tiny Bully\bully_ifyouknewme_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14" y="3275428"/>
            <a:ext cx="4327803" cy="243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leigh.zimmerman\Desktop\JPEGs - Tiny Bully\bully_ifyouknewme_0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513" y="3278265"/>
            <a:ext cx="4331972" cy="24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84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C:\Users\leigh.zimmerman\Desktop\JPEGs - Tiny Bully\bully_ifyouknewme_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91" y="883422"/>
            <a:ext cx="4327803" cy="243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leigh.zimmerman\Desktop\JPEGs - Tiny Bully\bully_ifyouknewme_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249" y="868432"/>
            <a:ext cx="4327806" cy="243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" t="13836" r="52418" b="40840"/>
          <a:stretch/>
        </p:blipFill>
        <p:spPr bwMode="auto">
          <a:xfrm>
            <a:off x="132991" y="3475008"/>
            <a:ext cx="4327803" cy="238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C:\Users\leigh.zimmerman\Desktop\JPEGs - Tiny Bully\bully_ifyouknewme_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233" y="3475008"/>
            <a:ext cx="4321941" cy="24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71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" t="12444" r="52280" b="41528"/>
          <a:stretch/>
        </p:blipFill>
        <p:spPr bwMode="auto">
          <a:xfrm>
            <a:off x="228600" y="914400"/>
            <a:ext cx="4351537" cy="24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" t="12225" r="53791" b="41405"/>
          <a:stretch/>
        </p:blipFill>
        <p:spPr bwMode="auto">
          <a:xfrm>
            <a:off x="4800600" y="914400"/>
            <a:ext cx="4139142" cy="24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" t="12393" r="53368" b="43090"/>
          <a:stretch/>
        </p:blipFill>
        <p:spPr bwMode="auto">
          <a:xfrm>
            <a:off x="228600" y="3505200"/>
            <a:ext cx="4351537" cy="240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423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95765"/>
            <a:ext cx="9144000" cy="861620"/>
          </a:xfrm>
          <a:prstGeom prst="rect">
            <a:avLst/>
          </a:prstGeom>
          <a:solidFill>
            <a:srgbClr val="F89926"/>
          </a:solidFill>
        </p:spPr>
        <p:txBody>
          <a:bodyPr vert="horz" lIns="91397" tIns="45698" rIns="91397" bIns="45698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endParaRPr lang="en-US" sz="4500" spc="-300" dirty="0">
              <a:latin typeface="Arial"/>
              <a:cs typeface="Arial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03E7032-A7B2-024E-BD9F-F4C3003B4AB1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4" name="Pictur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7783337" y="935770"/>
            <a:ext cx="1086485" cy="2093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0153" y="1433691"/>
            <a:ext cx="8509669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/>
              <a:t>“</a:t>
            </a:r>
            <a:r>
              <a:rPr lang="en-US" sz="1200" b="1" i="1" dirty="0" smtClean="0"/>
              <a:t>BEAST RELEASED”</a:t>
            </a:r>
            <a:endParaRPr lang="en-US" sz="1200" dirty="0"/>
          </a:p>
          <a:p>
            <a:endParaRPr lang="en-US" sz="1200" b="1" dirty="0"/>
          </a:p>
          <a:p>
            <a:r>
              <a:rPr lang="en-US" sz="1150" dirty="0" smtClean="0"/>
              <a:t>This </a:t>
            </a:r>
            <a:r>
              <a:rPr lang="en-US" sz="1150" dirty="0"/>
              <a:t>commercial begins with a young girl at school telling us about her scary situation. She says to the camera.</a:t>
            </a:r>
          </a:p>
          <a:p>
            <a:r>
              <a:rPr lang="en-US" sz="1150" dirty="0"/>
              <a:t> </a:t>
            </a:r>
          </a:p>
          <a:p>
            <a:r>
              <a:rPr lang="en-US" sz="1150" dirty="0"/>
              <a:t>ALISON: I didn’t meet him until maybe my third cigarette. My first two cigarettes were real rough.  Head-spinning gonna puke rough. But by my third, I was starting to get the hang of it. And that’s when he showed up. It’s a day I’ll never forget.</a:t>
            </a:r>
          </a:p>
          <a:p>
            <a:r>
              <a:rPr lang="en-US" sz="1150" dirty="0"/>
              <a:t> </a:t>
            </a:r>
          </a:p>
          <a:p>
            <a:r>
              <a:rPr lang="en-US" sz="1150" dirty="0"/>
              <a:t>ALISON: At first, I didn’t take him seriously. I heard the stories, but thought they were overblown. But over time, he became, like, really annoying. Possessive even. Everywhere I went, he had to follow.</a:t>
            </a:r>
          </a:p>
          <a:p>
            <a:r>
              <a:rPr lang="en-US" sz="1150" dirty="0"/>
              <a:t> </a:t>
            </a:r>
          </a:p>
          <a:p>
            <a:r>
              <a:rPr lang="en-US" sz="1150" dirty="0"/>
              <a:t>ALISON: And bossy, just so bossy. “Let’s go outside now!” No, I’m talking to Jack. “Outside now!” It’s pouring. “OUTSIDE NOW!” Well fine!</a:t>
            </a:r>
          </a:p>
          <a:p>
            <a:r>
              <a:rPr lang="en-US" sz="1150" dirty="0"/>
              <a:t> </a:t>
            </a:r>
          </a:p>
          <a:p>
            <a:r>
              <a:rPr lang="en-US" sz="1150" dirty="0"/>
              <a:t>ALISON: He was so needy. “I haven’t seen you in over an hour.” Uh, yea you did, like twenty minutes ago. “But I miss you </a:t>
            </a:r>
            <a:r>
              <a:rPr lang="en-US" sz="1150" dirty="0" err="1"/>
              <a:t>sooo</a:t>
            </a:r>
            <a:r>
              <a:rPr lang="en-US" sz="1150" dirty="0"/>
              <a:t> much.”</a:t>
            </a:r>
          </a:p>
          <a:p>
            <a:r>
              <a:rPr lang="en-US" sz="1150" dirty="0"/>
              <a:t> </a:t>
            </a:r>
          </a:p>
          <a:p>
            <a:r>
              <a:rPr lang="en-US" sz="1150" dirty="0"/>
              <a:t>ALISON: He started taking my money. Like I wanted to go to this movie with Lisa and Stephanie and he was all like, “Sorry, we need cash for you know what.”</a:t>
            </a:r>
          </a:p>
          <a:p>
            <a:r>
              <a:rPr lang="en-US" sz="1150" dirty="0"/>
              <a:t> </a:t>
            </a:r>
          </a:p>
          <a:p>
            <a:r>
              <a:rPr lang="en-US" sz="1150" dirty="0"/>
              <a:t>ALISON: If I could go back to that third cigarette, yeah, I wouldn’t light it. I wish this guy would just go back to where he came.</a:t>
            </a:r>
          </a:p>
          <a:p>
            <a:r>
              <a:rPr lang="en-US" sz="1150" dirty="0"/>
              <a:t> </a:t>
            </a:r>
          </a:p>
          <a:p>
            <a:r>
              <a:rPr lang="en-US" sz="1150" dirty="0"/>
              <a:t>And then we hear a voice from outside say “</a:t>
            </a:r>
            <a:r>
              <a:rPr lang="en-US" sz="1150" dirty="0" err="1"/>
              <a:t>ALISOOOOON</a:t>
            </a:r>
            <a:r>
              <a:rPr lang="en-US" sz="1150" dirty="0" smtClean="0"/>
              <a:t>.”</a:t>
            </a:r>
            <a:endParaRPr lang="en-US" sz="1150" dirty="0"/>
          </a:p>
          <a:p>
            <a:r>
              <a:rPr lang="en-US" sz="1150" dirty="0"/>
              <a:t>The girl seems annoyed, yet powerless. </a:t>
            </a:r>
          </a:p>
          <a:p>
            <a:endParaRPr lang="en-US" sz="1150" dirty="0" smtClean="0"/>
          </a:p>
          <a:p>
            <a:r>
              <a:rPr lang="en-US" sz="1150" dirty="0" smtClean="0"/>
              <a:t>ALISON</a:t>
            </a:r>
            <a:r>
              <a:rPr lang="en-US" sz="1150" dirty="0"/>
              <a:t>: Coming.</a:t>
            </a:r>
          </a:p>
          <a:p>
            <a:r>
              <a:rPr lang="en-US" sz="1150" dirty="0"/>
              <a:t> </a:t>
            </a:r>
          </a:p>
          <a:p>
            <a:r>
              <a:rPr lang="en-US" sz="1150" dirty="0"/>
              <a:t>She leaves to go outside and we see her there, alone, smoking a cigarette.</a:t>
            </a:r>
          </a:p>
          <a:p>
            <a:r>
              <a:rPr lang="en-US" sz="1150" dirty="0"/>
              <a:t> </a:t>
            </a:r>
          </a:p>
          <a:p>
            <a:r>
              <a:rPr lang="en-US" sz="1150" dirty="0"/>
              <a:t>And words come on the screen that say:</a:t>
            </a:r>
          </a:p>
          <a:p>
            <a:r>
              <a:rPr lang="en-US" sz="1150" dirty="0"/>
              <a:t> </a:t>
            </a:r>
          </a:p>
          <a:p>
            <a:r>
              <a:rPr lang="en-US" sz="1150" dirty="0"/>
              <a:t>CIGARETTES ARE TINY BULLIES.</a:t>
            </a:r>
          </a:p>
          <a:p>
            <a:r>
              <a:rPr lang="en-US" sz="1150" dirty="0"/>
              <a:t>BE BIGGER THAN TOBACCO.</a:t>
            </a:r>
          </a:p>
        </p:txBody>
      </p:sp>
      <p:sp>
        <p:nvSpPr>
          <p:cNvPr id="7" name="Rectangle 6"/>
          <p:cNvSpPr/>
          <p:nvPr/>
        </p:nvSpPr>
        <p:spPr>
          <a:xfrm>
            <a:off x="214283" y="855764"/>
            <a:ext cx="1313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TINY BULLY </a:t>
            </a:r>
          </a:p>
        </p:txBody>
      </p:sp>
    </p:spTree>
    <p:extLst>
      <p:ext uri="{BB962C8B-B14F-4D97-AF65-F5344CB8AC3E}">
        <p14:creationId xmlns:p14="http://schemas.microsoft.com/office/powerpoint/2010/main" val="195080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leigh.zimmerman\Desktop\Beast01_re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3" y="838200"/>
            <a:ext cx="4321763" cy="243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leigh.zimmerman\Desktop\Beast02_re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94" y="838200"/>
            <a:ext cx="4323640" cy="243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leigh.zimmerman\Desktop\Beast03_re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3" y="3473914"/>
            <a:ext cx="4321760" cy="243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:\Users\leigh.zimmerman\Desktop\Beast04_re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93" y="3473914"/>
            <a:ext cx="4322155" cy="243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37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199</Words>
  <Application>Microsoft Office PowerPoint</Application>
  <PresentationFormat>On-screen Show (4:3)</PresentationFormat>
  <Paragraphs>164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Online Quantitative Study of Youth Reactions to Rough-Cut Advertising Designed to Prevent Youth Tobacco Use; OMB Control Number 0910-0674.  STIMULI 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Skin - Menthol</vt:lpstr>
      <vt:lpstr>Tooth - Menthol</vt:lpstr>
    </vt:vector>
  </TitlesOfParts>
  <Company>Interpublic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Zimmerman, Leigh (NYC-DRF)</dc:creator>
  <cp:lastModifiedBy>Alexander, Tesfa</cp:lastModifiedBy>
  <cp:revision>108</cp:revision>
  <cp:lastPrinted>2013-07-15T14:07:21Z</cp:lastPrinted>
  <dcterms:created xsi:type="dcterms:W3CDTF">2013-07-11T18:28:07Z</dcterms:created>
  <dcterms:modified xsi:type="dcterms:W3CDTF">2013-09-10T19:49:48Z</dcterms:modified>
</cp:coreProperties>
</file>