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7"/>
  </p:notesMasterIdLst>
  <p:sldIdLst>
    <p:sldId id="309" r:id="rId2"/>
    <p:sldId id="311" r:id="rId3"/>
    <p:sldId id="312" r:id="rId4"/>
    <p:sldId id="313" r:id="rId5"/>
    <p:sldId id="314" r:id="rId6"/>
    <p:sldId id="316" r:id="rId7"/>
    <p:sldId id="317" r:id="rId8"/>
    <p:sldId id="318" r:id="rId9"/>
    <p:sldId id="319" r:id="rId10"/>
    <p:sldId id="350" r:id="rId11"/>
    <p:sldId id="321" r:id="rId12"/>
    <p:sldId id="323" r:id="rId13"/>
    <p:sldId id="324" r:id="rId14"/>
    <p:sldId id="345" r:id="rId15"/>
    <p:sldId id="325" r:id="rId16"/>
    <p:sldId id="326" r:id="rId17"/>
    <p:sldId id="328" r:id="rId18"/>
    <p:sldId id="329" r:id="rId19"/>
    <p:sldId id="330" r:id="rId20"/>
    <p:sldId id="346" r:id="rId21"/>
    <p:sldId id="331" r:id="rId22"/>
    <p:sldId id="332" r:id="rId23"/>
    <p:sldId id="333" r:id="rId24"/>
    <p:sldId id="334" r:id="rId25"/>
    <p:sldId id="335" r:id="rId26"/>
    <p:sldId id="348" r:id="rId27"/>
    <p:sldId id="349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</p:sldIdLst>
  <p:sldSz cx="9134475" cy="12179300" type="ledger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elandPM" initials="PM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74" autoAdjust="0"/>
    <p:restoredTop sz="94585" autoAdjust="0"/>
  </p:normalViewPr>
  <p:slideViewPr>
    <p:cSldViewPr snapToGrid="0">
      <p:cViewPr varScale="1">
        <p:scale>
          <a:sx n="63" d="100"/>
          <a:sy n="63" d="100"/>
        </p:scale>
        <p:origin x="-379" y="-77"/>
      </p:cViewPr>
      <p:guideLst>
        <p:guide orient="horz" pos="3836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7" y="0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D2168FA-6444-4D80-890B-094FEEF9369A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2488" y="696913"/>
            <a:ext cx="26130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67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7" y="8829967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934EDFF-7290-4A94-9F7E-14C44492D0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1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1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1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1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16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29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9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3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7930" y="6901603"/>
            <a:ext cx="6850856" cy="1759232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7930" y="9100644"/>
            <a:ext cx="6850856" cy="947279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394132" y="11286151"/>
            <a:ext cx="2283619" cy="64956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5628" y="11286151"/>
            <a:ext cx="3471101" cy="649563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4885" y="11286151"/>
            <a:ext cx="1217930" cy="649563"/>
          </a:xfrm>
        </p:spPr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3932" y="6478711"/>
            <a:ext cx="7307580" cy="2273469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3448" y="8965318"/>
            <a:ext cx="7307580" cy="121793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3932" y="6478711"/>
            <a:ext cx="228362" cy="227346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3447" y="8965318"/>
            <a:ext cx="228362" cy="121793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4132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2494" y="487738"/>
            <a:ext cx="2055257" cy="1039187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724" y="487738"/>
            <a:ext cx="6013529" cy="1039187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4132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6724" y="11282768"/>
            <a:ext cx="822102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344522" y="11532496"/>
            <a:ext cx="338934" cy="12018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1352357" y="5686430"/>
            <a:ext cx="1039300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4132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6724" y="2165209"/>
            <a:ext cx="8221028" cy="876909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0" y="5277697"/>
            <a:ext cx="6850856" cy="1894558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050" y="7578231"/>
            <a:ext cx="6774736" cy="2029883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4132" y="11286151"/>
            <a:ext cx="2283619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28" y="11286151"/>
            <a:ext cx="3471101" cy="6495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733" y="11286151"/>
            <a:ext cx="1519368" cy="649563"/>
          </a:xfrm>
        </p:spPr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3448" y="5007046"/>
            <a:ext cx="7307580" cy="2273469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3447" y="5007046"/>
            <a:ext cx="228362" cy="227346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4" y="405977"/>
            <a:ext cx="8221028" cy="1623907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4132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4637" y="11288407"/>
            <a:ext cx="3501549" cy="649563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6724" y="2165209"/>
            <a:ext cx="4037438" cy="876909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27373" y="2159796"/>
            <a:ext cx="4037438" cy="876909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4" y="405977"/>
            <a:ext cx="8221028" cy="73067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24" y="1289050"/>
            <a:ext cx="4035979" cy="121793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3359" y="1305965"/>
            <a:ext cx="4037565" cy="121793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0373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4637" y="11288407"/>
            <a:ext cx="3501549" cy="649563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4637" y="11288407"/>
            <a:ext cx="1979136" cy="649563"/>
          </a:xfrm>
        </p:spPr>
        <p:txBody>
          <a:bodyPr/>
          <a:lstStyle/>
          <a:p>
            <a:pPr algn="r"/>
            <a:fld id="{CD44DB2C-E698-4C58-9DF6-A31177595C0C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6724" y="2794546"/>
            <a:ext cx="4034393" cy="841979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3358" y="2794546"/>
            <a:ext cx="4034393" cy="8419794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4" y="405977"/>
            <a:ext cx="8221028" cy="730673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6701" y="11288407"/>
            <a:ext cx="1979136" cy="649563"/>
          </a:xfrm>
        </p:spPr>
        <p:txBody>
          <a:bodyPr/>
          <a:lstStyle>
            <a:lvl1pPr algn="r">
              <a:defRPr/>
            </a:lvl1pPr>
          </a:lstStyle>
          <a:p>
            <a:fld id="{F655808F-558A-404C-ADE5-B61B01BBFF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MMXHITSS_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539" y="11297103"/>
            <a:ext cx="1724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94132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6724" y="11282768"/>
            <a:ext cx="822102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344522" y="11532496"/>
            <a:ext cx="338934" cy="12018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012" y="541302"/>
            <a:ext cx="2511981" cy="1488581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18012" y="2165210"/>
            <a:ext cx="2511981" cy="8601632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4132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6724" y="11282768"/>
            <a:ext cx="822102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812837" y="5903577"/>
            <a:ext cx="1071778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344522" y="11532496"/>
            <a:ext cx="338934" cy="12018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482" y="541302"/>
            <a:ext cx="5709047" cy="1014941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4" y="889483"/>
            <a:ext cx="8221028" cy="119819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6724" y="3383139"/>
            <a:ext cx="8221028" cy="7583644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24" y="2165209"/>
            <a:ext cx="8221028" cy="947279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4132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6724" y="11282768"/>
            <a:ext cx="822102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344522" y="11532496"/>
            <a:ext cx="338934" cy="12018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6724" y="889483"/>
            <a:ext cx="182690" cy="121793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6724" y="270651"/>
            <a:ext cx="8221028" cy="73152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6724" y="1365251"/>
            <a:ext cx="8221028" cy="95203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5628" y="11288407"/>
            <a:ext cx="3501549" cy="64956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91778" y="11288407"/>
            <a:ext cx="1979136" cy="64956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6724" y="11282768"/>
            <a:ext cx="822102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6724" y="1125766"/>
            <a:ext cx="822102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344522" y="11532496"/>
            <a:ext cx="338934" cy="12018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050" name="Picture 2" descr="MMXHITSS_Logo_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5760" y="11306838"/>
            <a:ext cx="1506583" cy="40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J-1 Waiver Online</a:t>
            </a:r>
            <a:br>
              <a:rPr lang="en-US" dirty="0" smtClean="0"/>
            </a:br>
            <a:r>
              <a:rPr lang="en-US" dirty="0" smtClean="0"/>
              <a:t>(JWOL)</a:t>
            </a:r>
            <a:br>
              <a:rPr lang="en-US" dirty="0" smtClean="0"/>
            </a:br>
            <a:r>
              <a:rPr lang="en-US" dirty="0" smtClean="0"/>
              <a:t>02.00.00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User Interface Design</a:t>
            </a:r>
          </a:p>
          <a:p>
            <a:r>
              <a:rPr lang="en-US" dirty="0" smtClean="0"/>
              <a:t>as of February 14, 2014</a:t>
            </a:r>
            <a:endParaRPr lang="en-US" dirty="0"/>
          </a:p>
        </p:txBody>
      </p:sp>
      <p:pic>
        <p:nvPicPr>
          <p:cNvPr id="4" name="Picture 8" descr="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176" y="666192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62" y="1502228"/>
            <a:ext cx="7356225" cy="885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Page</a:t>
            </a:r>
            <a:br>
              <a:rPr lang="en-US" dirty="0" smtClean="0"/>
            </a:br>
            <a:r>
              <a:rPr lang="en-US" sz="1800" dirty="0" smtClean="0"/>
              <a:t>For Attorneys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787774" y="3706586"/>
            <a:ext cx="5519057" cy="5323114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5555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30250" indent="-273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4620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2193925" indent="-8223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925763" indent="-1096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98"/>
                  </a:srgbClr>
                </a:solidFill>
                <a:latin typeface="Arial Black"/>
              </a:rPr>
              <a:t>SAMPLE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>
                  <a:alpha val="5098"/>
                </a:srgbClr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5" y="1213167"/>
            <a:ext cx="6030669" cy="999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Exchange Visitor Information Page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31" y="5309886"/>
            <a:ext cx="2495550" cy="155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69052" y="4313801"/>
            <a:ext cx="1959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Displays if user indicates other names were used</a:t>
            </a:r>
          </a:p>
        </p:txBody>
      </p:sp>
      <p:sp>
        <p:nvSpPr>
          <p:cNvPr id="5" name="Left Arrow 4"/>
          <p:cNvSpPr/>
          <p:nvPr/>
        </p:nvSpPr>
        <p:spPr>
          <a:xfrm>
            <a:off x="3620840" y="5877167"/>
            <a:ext cx="2486046" cy="4180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Attorney Information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8" y="1354667"/>
            <a:ext cx="7074886" cy="760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Attorney Information Page </a:t>
            </a:r>
            <a:r>
              <a:rPr lang="en-US" sz="2200" dirty="0" smtClean="0"/>
              <a:t>(cont.)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700" dirty="0" smtClean="0"/>
              <a:t>Displayed if user indicates they are represented by an attorney or other organization</a:t>
            </a:r>
            <a:endParaRPr lang="en-US" sz="1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67" y="1286933"/>
            <a:ext cx="7235407" cy="902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Attorney Information Page </a:t>
            </a:r>
            <a:r>
              <a:rPr lang="en-US" sz="2200" dirty="0" smtClean="0"/>
              <a:t>(cont.)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G-28 question displayed after user selects an attorney/representative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4" y="1303866"/>
            <a:ext cx="7503939" cy="92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 and Phone Page</a:t>
            </a:r>
            <a:r>
              <a:rPr lang="en-US" sz="2200" dirty="0" smtClean="0"/>
              <a:t>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7" y="1320800"/>
            <a:ext cx="6570663" cy="811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 and Phone Page </a:t>
            </a:r>
            <a:r>
              <a:rPr lang="en-US" sz="2200" dirty="0" smtClean="0"/>
              <a:t>(cont.)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1800" dirty="0" smtClean="0"/>
              <a:t>Displays if current address is not in U.S</a:t>
            </a:r>
            <a:r>
              <a:rPr lang="en-US" sz="1800" dirty="0"/>
              <a:t>. </a:t>
            </a:r>
            <a:r>
              <a:rPr lang="en-US" sz="1800" dirty="0" smtClean="0"/>
              <a:t>and if </a:t>
            </a:r>
            <a:r>
              <a:rPr lang="en-US" sz="1800" dirty="0"/>
              <a:t>another mailing address for correspondence is selected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65" y="1224645"/>
            <a:ext cx="4584362" cy="995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Waiver Basis Page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</a:rPr>
              <a:t>Displayed for all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74" y="1598614"/>
            <a:ext cx="7248830" cy="762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Waiver Basis Page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</a:rPr>
              <a:t>Displays if No objection from home government selected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" y="1518557"/>
            <a:ext cx="6858000" cy="724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Waiver Basis Page 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</a:rPr>
              <a:t>Displays if Request by State Health Agency selected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7" y="1422399"/>
            <a:ext cx="7332133" cy="905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749258"/>
            <a:ext cx="7461250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to Account</a:t>
            </a:r>
            <a:endParaRPr lang="en-US" dirty="0"/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635912" y="3263294"/>
            <a:ext cx="5834062" cy="4930321"/>
          </a:xfrm>
          <a:prstGeom prst="rect">
            <a:avLst/>
          </a:prstGeom>
          <a:ln>
            <a:noFill/>
          </a:ln>
        </p:spPr>
        <p:txBody>
          <a:bodyPr wrap="none" numCol="1" fromWordArt="1">
            <a:prstTxWarp prst="textSlantUp">
              <a:avLst>
                <a:gd name="adj" fmla="val 5555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30250" indent="-273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4620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2193925" indent="-8223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925763" indent="-1096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98"/>
                  </a:srgbClr>
                </a:solidFill>
                <a:latin typeface="Arial Black"/>
              </a:rPr>
              <a:t>SAMPLE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>
                  <a:alpha val="5098"/>
                </a:srgbClr>
              </a:solidFill>
              <a:latin typeface="Arial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Waiver Basis Page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</a:rPr>
              <a:t>Displays if Exceptional Hardship selected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1" y="1354666"/>
            <a:ext cx="6740556" cy="968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Waiver Basis Page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</a:rPr>
              <a:t>Displays if Persecution selected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8" y="1368546"/>
            <a:ext cx="6773334" cy="960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Program Information 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2" y="1405467"/>
            <a:ext cx="7130696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 Information Page </a:t>
            </a:r>
            <a:r>
              <a:rPr lang="en-US" sz="2200" dirty="0" smtClean="0"/>
              <a:t>(cont.)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Answers Yes to “Is there any period of time in the U.S. that is not covered by a DS-2019 or IAP-66 form?”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14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4" y="1355271"/>
            <a:ext cx="6858000" cy="966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Information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405465"/>
            <a:ext cx="7395862" cy="721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Dependent Information Page</a:t>
            </a:r>
            <a:br>
              <a:rPr lang="en-US" dirty="0" smtClean="0"/>
            </a:br>
            <a:r>
              <a:rPr lang="en-US" sz="1800" dirty="0" smtClean="0"/>
              <a:t>Spouse in J-1 Status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8" y="1405465"/>
            <a:ext cx="7532929" cy="868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Dependent Information Page</a:t>
            </a:r>
            <a:br>
              <a:rPr lang="en-US" dirty="0" smtClean="0"/>
            </a:br>
            <a:r>
              <a:rPr lang="en-US" sz="1800" dirty="0" smtClean="0"/>
              <a:t>Spouse in J-1 status and applied for a waiver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1557866"/>
            <a:ext cx="7437925" cy="90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Dependent Information Page</a:t>
            </a:r>
            <a:br>
              <a:rPr lang="en-US" dirty="0" smtClean="0"/>
            </a:br>
            <a:r>
              <a:rPr lang="en-US" sz="1800" dirty="0" smtClean="0"/>
              <a:t>There are J-2 dependents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92" y="1270000"/>
            <a:ext cx="6681237" cy="982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 Visa History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7" y="1422397"/>
            <a:ext cx="7552111" cy="736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J Visa History Page </a:t>
            </a:r>
            <a:r>
              <a:rPr lang="en-US" sz="2200" dirty="0" smtClean="0">
                <a:solidFill>
                  <a:schemeClr val="tx2">
                    <a:satMod val="130000"/>
                  </a:schemeClr>
                </a:solidFill>
              </a:rPr>
              <a:t>(cont.)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</a:rPr>
              <a:t>Answers Yes to all 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3" y="1320800"/>
            <a:ext cx="7213600" cy="979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Forgot 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67" y="1580470"/>
            <a:ext cx="7285038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J Visa History </a:t>
            </a:r>
            <a:r>
              <a:rPr lang="en-US" sz="2200" dirty="0" smtClean="0">
                <a:solidFill>
                  <a:schemeClr val="tx2">
                    <a:satMod val="130000"/>
                  </a:schemeClr>
                </a:solidFill>
              </a:rPr>
              <a:t>(cont.)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</a:rPr>
              <a:t>Answers No to all questions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17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64" y="1271829"/>
            <a:ext cx="6629400" cy="989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4" y="1333498"/>
            <a:ext cx="6733730" cy="977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902125" y="3339252"/>
            <a:ext cx="5367867" cy="4162213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5555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30250" indent="-273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4620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2193925" indent="-8223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925763" indent="-1096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98"/>
                  </a:srgbClr>
                </a:solidFill>
                <a:latin typeface="Arial Black"/>
              </a:rPr>
              <a:t>SAMPLE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>
                  <a:alpha val="5098"/>
                </a:srgbClr>
              </a:solidFill>
              <a:latin typeface="Arial Black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and Submit Page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59" y="1255089"/>
            <a:ext cx="4319693" cy="988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 and Submit Page </a:t>
            </a:r>
            <a:r>
              <a:rPr lang="en-US" sz="2200" dirty="0" smtClean="0"/>
              <a:t>(cont.)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Answers Yes to “Did someone assist you in filling out this application?”</a:t>
            </a:r>
            <a:endParaRPr lang="en-US" sz="1800" dirty="0"/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472260" y="4148668"/>
            <a:ext cx="4319692" cy="3623732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5555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30250" indent="-273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4620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2193925" indent="-8223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925763" indent="-1096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98"/>
                  </a:srgbClr>
                </a:solidFill>
                <a:latin typeface="Arial Black"/>
              </a:rPr>
              <a:t>SAMPLE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>
                  <a:alpha val="5098"/>
                </a:srgbClr>
              </a:solidFill>
              <a:latin typeface="Arial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2" y="1811864"/>
            <a:ext cx="7332425" cy="31834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6" y="1456264"/>
            <a:ext cx="7326444" cy="80433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Paperwork Reduction Act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8" y="1499447"/>
            <a:ext cx="7512609" cy="498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439334"/>
            <a:ext cx="7433770" cy="648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New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2" y="1608667"/>
            <a:ext cx="7644953" cy="777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Applicant Profile</a:t>
            </a:r>
            <a:br>
              <a:rPr lang="en-US" dirty="0" smtClean="0"/>
            </a:br>
            <a:r>
              <a:rPr lang="en-US" sz="1800" dirty="0" smtClean="0"/>
              <a:t>If Account Type is Waiver Applicant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69" y="1278997"/>
            <a:ext cx="6328579" cy="989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Applicant Profile </a:t>
            </a:r>
            <a:r>
              <a:rPr lang="en-US" sz="2000" dirty="0" smtClean="0"/>
              <a:t>(cont.)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1800" dirty="0" smtClean="0"/>
              <a:t>Address and Phone Profile Information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20" y="1185332"/>
            <a:ext cx="5236428" cy="999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Attorney Profile</a:t>
            </a:r>
            <a:br>
              <a:rPr lang="en-US" dirty="0" smtClean="0"/>
            </a:br>
            <a:r>
              <a:rPr lang="en-US" sz="1800" dirty="0" smtClean="0"/>
              <a:t>If Account Type is Attorney/Representative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35" y="1286933"/>
            <a:ext cx="6383866" cy="986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406208"/>
            <a:ext cx="7199312" cy="69421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Page</a:t>
            </a:r>
            <a:br>
              <a:rPr lang="en-US" dirty="0" smtClean="0"/>
            </a:br>
            <a:r>
              <a:rPr lang="en-US" sz="1800" dirty="0" smtClean="0"/>
              <a:t>For Waiver Applicants</a:t>
            </a:r>
            <a:endParaRPr lang="en-US" sz="1800" dirty="0"/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655311" y="2848428"/>
            <a:ext cx="5834062" cy="4930321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5555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30250" indent="-273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4620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2193925" indent="-8223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925763" indent="-1096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98"/>
                  </a:srgbClr>
                </a:solidFill>
                <a:latin typeface="Arial Black"/>
              </a:rPr>
              <a:t>SAMPLE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>
                  <a:alpha val="5098"/>
                </a:srgbClr>
              </a:solidFill>
              <a:latin typeface="Arial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5475</TotalTime>
  <Words>195</Words>
  <Application>Microsoft Office PowerPoint</Application>
  <PresentationFormat>Ledger Paper (11x17 in)</PresentationFormat>
  <Paragraphs>86</Paragraphs>
  <Slides>35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Origin</vt:lpstr>
      <vt:lpstr>J-1 Waiver Online (JWOL) 02.00.00</vt:lpstr>
      <vt:lpstr>Login to Account</vt:lpstr>
      <vt:lpstr>Forgot Password</vt:lpstr>
      <vt:lpstr>Change Password</vt:lpstr>
      <vt:lpstr>Create New Account</vt:lpstr>
      <vt:lpstr>Create Applicant Profile If Account Type is Waiver Applicant</vt:lpstr>
      <vt:lpstr>Create Applicant Profile (cont.)  Address and Phone Profile Information</vt:lpstr>
      <vt:lpstr>Create Attorney Profile If Account Type is Attorney/Representative</vt:lpstr>
      <vt:lpstr>Summary Page For Waiver Applicants</vt:lpstr>
      <vt:lpstr>Summary Page For Attorneys</vt:lpstr>
      <vt:lpstr>Exchange Visitor Information Page</vt:lpstr>
      <vt:lpstr>Attorney Information Page</vt:lpstr>
      <vt:lpstr>Attorney Information Page (cont.) Displayed if user indicates they are represented by an attorney or other organization</vt:lpstr>
      <vt:lpstr>Attorney Information Page (cont.) G-28 question displayed after user selects an attorney/representative</vt:lpstr>
      <vt:lpstr>Address and Phone Page </vt:lpstr>
      <vt:lpstr>Address and Phone Page (cont.)  Displays if current address is not in U.S. and if another mailing address for correspondence is selected</vt:lpstr>
      <vt:lpstr>Waiver Basis Page Displayed for all users</vt:lpstr>
      <vt:lpstr>Waiver Basis Page Displays if No objection from home government selected</vt:lpstr>
      <vt:lpstr>Waiver Basis Page  Displays if Request by State Health Agency selected</vt:lpstr>
      <vt:lpstr>Waiver Basis Page Displays if Exceptional Hardship selected</vt:lpstr>
      <vt:lpstr>Waiver Basis Page Displays if Persecution selected</vt:lpstr>
      <vt:lpstr>Program Information Page</vt:lpstr>
      <vt:lpstr>Program Information Page (cont.) Answers Yes to “Is there any period of time in the U.S. that is not covered by a DS-2019 or IAP-66 form?”</vt:lpstr>
      <vt:lpstr>Dependent Information Page</vt:lpstr>
      <vt:lpstr>Dependent Information Page Spouse in J-1 Status</vt:lpstr>
      <vt:lpstr>Dependent Information Page Spouse in J-1 status and applied for a waiver</vt:lpstr>
      <vt:lpstr>Dependent Information Page There are J-2 dependents</vt:lpstr>
      <vt:lpstr>J Visa History Page</vt:lpstr>
      <vt:lpstr>J Visa History Page (cont.) Answers Yes to all questions</vt:lpstr>
      <vt:lpstr>J Visa History (cont.) Answers No to all questions</vt:lpstr>
      <vt:lpstr>Sign and Submit Page</vt:lpstr>
      <vt:lpstr>Sign and Submit Page (cont.) Answers Yes to “Did someone assist you in filling out this application?”</vt:lpstr>
      <vt:lpstr>Copyright Page</vt:lpstr>
      <vt:lpstr>Disclaimer Page</vt:lpstr>
      <vt:lpstr>Paperwork Reduction Act Page</vt:lpstr>
    </vt:vector>
  </TitlesOfParts>
  <Company>U.S. Department of 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IrelandPM</dc:creator>
  <cp:lastModifiedBy>Ireland, Pauline M</cp:lastModifiedBy>
  <cp:revision>471</cp:revision>
  <dcterms:created xsi:type="dcterms:W3CDTF">2011-02-11T17:52:24Z</dcterms:created>
  <dcterms:modified xsi:type="dcterms:W3CDTF">2014-02-14T19:20:16Z</dcterms:modified>
</cp:coreProperties>
</file>