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2" r:id="rId2"/>
    <p:sldId id="283" r:id="rId3"/>
    <p:sldId id="284" r:id="rId4"/>
    <p:sldId id="265" r:id="rId5"/>
    <p:sldId id="266" r:id="rId6"/>
    <p:sldId id="267" r:id="rId7"/>
    <p:sldId id="273" r:id="rId8"/>
    <p:sldId id="268" r:id="rId9"/>
    <p:sldId id="270" r:id="rId10"/>
    <p:sldId id="271" r:id="rId11"/>
    <p:sldId id="257" r:id="rId12"/>
    <p:sldId id="281" r:id="rId13"/>
    <p:sldId id="275" r:id="rId14"/>
    <p:sldId id="276" r:id="rId15"/>
    <p:sldId id="277" r:id="rId16"/>
    <p:sldId id="263" r:id="rId17"/>
    <p:sldId id="259"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autoAdjust="0"/>
    <p:restoredTop sz="94660"/>
  </p:normalViewPr>
  <p:slideViewPr>
    <p:cSldViewPr>
      <p:cViewPr varScale="1">
        <p:scale>
          <a:sx n="66" d="100"/>
          <a:sy n="66" d="100"/>
        </p:scale>
        <p:origin x="-1272"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AE232-B75C-438A-81D4-B73489908F32}" type="datetimeFigureOut">
              <a:rPr lang="en-US" smtClean="0"/>
              <a:t>8/18/2014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2C65C-880F-46A6-8173-D711ED99C25F}" type="slidenum">
              <a:rPr lang="en-US" smtClean="0"/>
              <a:t>‹#›</a:t>
            </a:fld>
            <a:endParaRPr lang="en-US"/>
          </a:p>
        </p:txBody>
      </p:sp>
    </p:spTree>
    <p:extLst>
      <p:ext uri="{BB962C8B-B14F-4D97-AF65-F5344CB8AC3E}">
        <p14:creationId xmlns:p14="http://schemas.microsoft.com/office/powerpoint/2010/main" val="233608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E13298-842E-4DE2-90AF-107DE298B039}" type="slidenum">
              <a:rPr lang="en-US" smtClean="0"/>
              <a:t>2</a:t>
            </a:fld>
            <a:endParaRPr lang="en-US"/>
          </a:p>
        </p:txBody>
      </p:sp>
    </p:spTree>
    <p:extLst>
      <p:ext uri="{BB962C8B-B14F-4D97-AF65-F5344CB8AC3E}">
        <p14:creationId xmlns:p14="http://schemas.microsoft.com/office/powerpoint/2010/main" val="285517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E13298-842E-4DE2-90AF-107DE298B039}" type="slidenum">
              <a:rPr lang="en-US" smtClean="0"/>
              <a:t>3</a:t>
            </a:fld>
            <a:endParaRPr lang="en-US"/>
          </a:p>
        </p:txBody>
      </p:sp>
    </p:spTree>
    <p:extLst>
      <p:ext uri="{BB962C8B-B14F-4D97-AF65-F5344CB8AC3E}">
        <p14:creationId xmlns:p14="http://schemas.microsoft.com/office/powerpoint/2010/main" val="129058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2C65C-880F-46A6-8173-D711ED99C25F}" type="slidenum">
              <a:rPr lang="en-US" smtClean="0"/>
              <a:t>11</a:t>
            </a:fld>
            <a:endParaRPr lang="en-US"/>
          </a:p>
        </p:txBody>
      </p:sp>
    </p:spTree>
    <p:extLst>
      <p:ext uri="{BB962C8B-B14F-4D97-AF65-F5344CB8AC3E}">
        <p14:creationId xmlns:p14="http://schemas.microsoft.com/office/powerpoint/2010/main" val="304141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13298-842E-4DE2-90AF-107DE298B039}" type="slidenum">
              <a:rPr lang="en-US" smtClean="0"/>
              <a:t>13</a:t>
            </a:fld>
            <a:endParaRPr lang="en-US"/>
          </a:p>
        </p:txBody>
      </p:sp>
    </p:spTree>
    <p:extLst>
      <p:ext uri="{BB962C8B-B14F-4D97-AF65-F5344CB8AC3E}">
        <p14:creationId xmlns:p14="http://schemas.microsoft.com/office/powerpoint/2010/main" val="321332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E13298-842E-4DE2-90AF-107DE298B039}" type="slidenum">
              <a:rPr lang="en-US" smtClean="0"/>
              <a:t>14</a:t>
            </a:fld>
            <a:endParaRPr lang="en-US"/>
          </a:p>
        </p:txBody>
      </p:sp>
    </p:spTree>
    <p:extLst>
      <p:ext uri="{BB962C8B-B14F-4D97-AF65-F5344CB8AC3E}">
        <p14:creationId xmlns:p14="http://schemas.microsoft.com/office/powerpoint/2010/main" val="222581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E13298-842E-4DE2-90AF-107DE298B039}" type="slidenum">
              <a:rPr lang="en-US" smtClean="0"/>
              <a:t>15</a:t>
            </a:fld>
            <a:endParaRPr lang="en-US"/>
          </a:p>
        </p:txBody>
      </p:sp>
    </p:spTree>
    <p:extLst>
      <p:ext uri="{BB962C8B-B14F-4D97-AF65-F5344CB8AC3E}">
        <p14:creationId xmlns:p14="http://schemas.microsoft.com/office/powerpoint/2010/main" val="149057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6EF3D5-62B6-491D-B07B-FA109149EA81}"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C80BF-04C8-4849-8AEA-75C298DF228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EF3D5-62B6-491D-B07B-FA109149EA81}"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C80BF-04C8-4849-8AEA-75C298DF22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6EF3D5-62B6-491D-B07B-FA109149EA81}"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C80BF-04C8-4849-8AEA-75C298DF22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EF3D5-62B6-491D-B07B-FA109149EA81}"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C80BF-04C8-4849-8AEA-75C298DF22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EF3D5-62B6-491D-B07B-FA109149EA81}"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C80BF-04C8-4849-8AEA-75C298DF228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6EF3D5-62B6-491D-B07B-FA109149EA81}"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C80BF-04C8-4849-8AEA-75C298DF22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6EF3D5-62B6-491D-B07B-FA109149EA81}" type="datetimeFigureOut">
              <a:rPr lang="en-US" smtClean="0"/>
              <a:t>8/18/2014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C80BF-04C8-4849-8AEA-75C298DF228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6EF3D5-62B6-491D-B07B-FA109149EA81}" type="datetimeFigureOut">
              <a:rPr lang="en-US" smtClean="0"/>
              <a:t>8/18/2014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C80BF-04C8-4849-8AEA-75C298DF22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EF3D5-62B6-491D-B07B-FA109149EA81}" type="datetimeFigureOut">
              <a:rPr lang="en-US" smtClean="0"/>
              <a:t>8/18/2014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C80BF-04C8-4849-8AEA-75C298DF22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EF3D5-62B6-491D-B07B-FA109149EA81}"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C80BF-04C8-4849-8AEA-75C298DF228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EF3D5-62B6-491D-B07B-FA109149EA81}"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C80BF-04C8-4849-8AEA-75C298DF22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06EF3D5-62B6-491D-B07B-FA109149EA81}" type="datetimeFigureOut">
              <a:rPr lang="en-US" smtClean="0"/>
              <a:t>8/18/2014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6C80BF-04C8-4849-8AEA-75C298DF22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CFB159.3F45ABD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2013-14 CRDC</a:t>
            </a:r>
            <a:endParaRPr lang="en-US" dirty="0"/>
          </a:p>
        </p:txBody>
      </p:sp>
    </p:spTree>
    <p:extLst>
      <p:ext uri="{BB962C8B-B14F-4D97-AF65-F5344CB8AC3E}">
        <p14:creationId xmlns:p14="http://schemas.microsoft.com/office/powerpoint/2010/main" val="320494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File Instructions: “NS” Code</a:t>
            </a:r>
            <a:endParaRPr lang="en-US" dirty="0"/>
          </a:p>
        </p:txBody>
      </p:sp>
      <p:sp>
        <p:nvSpPr>
          <p:cNvPr id="3" name="Content Placeholder 2"/>
          <p:cNvSpPr>
            <a:spLocks noGrp="1"/>
          </p:cNvSpPr>
          <p:nvPr>
            <p:ph idx="1"/>
          </p:nvPr>
        </p:nvSpPr>
        <p:spPr>
          <a:xfrm>
            <a:off x="457200" y="1600200"/>
            <a:ext cx="8229600" cy="1828800"/>
          </a:xfrm>
        </p:spPr>
        <p:txBody>
          <a:bodyPr/>
          <a:lstStyle/>
          <a:p>
            <a:r>
              <a:rPr lang="en-US" sz="1800" b="1" dirty="0"/>
              <a:t>Flat File Submission #3</a:t>
            </a:r>
            <a:r>
              <a:rPr lang="en-US" sz="1800" dirty="0"/>
              <a:t>: However, let’s assume that you discover the kindergarten grades offered information is wrong for these schools. Maybe pre-kindergarten was pulled by mistake and you want to “clear out” the previously submitted data, basically returning the data to the original default of “not submitted”.  By submitting a file with “NS”, you can clear out previously submitted data</a:t>
            </a:r>
            <a:r>
              <a:rPr lang="en-US" dirty="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8411262"/>
              </p:ext>
            </p:extLst>
          </p:nvPr>
        </p:nvGraphicFramePr>
        <p:xfrm>
          <a:off x="990601" y="3505200"/>
          <a:ext cx="7543798" cy="838200"/>
        </p:xfrm>
        <a:graphic>
          <a:graphicData uri="http://schemas.openxmlformats.org/drawingml/2006/table">
            <a:tbl>
              <a:tblPr firstRow="1" firstCol="1" bandRow="1">
                <a:tableStyleId>{5C22544A-7EE6-4342-B048-85BDC9FD1C3A}</a:tableStyleId>
              </a:tblPr>
              <a:tblGrid>
                <a:gridCol w="1508602"/>
                <a:gridCol w="1508602"/>
                <a:gridCol w="1508602"/>
                <a:gridCol w="1508602"/>
                <a:gridCol w="1509390"/>
              </a:tblGrid>
              <a:tr h="419100">
                <a:tc>
                  <a:txBody>
                    <a:bodyPr/>
                    <a:lstStyle/>
                    <a:p>
                      <a:pPr marL="0" marR="0">
                        <a:spcBef>
                          <a:spcPts val="0"/>
                        </a:spcBef>
                        <a:spcAft>
                          <a:spcPts val="0"/>
                        </a:spcAft>
                      </a:pPr>
                      <a:r>
                        <a:rPr lang="en-US" sz="1200" dirty="0">
                          <a:effectLst/>
                        </a:rPr>
                        <a:t>SCH_ID</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SCH_GRADE_KG</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SCH_GRADE_G01</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SCH_GRADE_G02</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SCH_GRADE_G03</a:t>
                      </a:r>
                      <a:endParaRPr lang="en-US" sz="1200">
                        <a:effectLst/>
                        <a:latin typeface="Times New Roman"/>
                        <a:ea typeface="Calibri"/>
                      </a:endParaRPr>
                    </a:p>
                  </a:txBody>
                  <a:tcPr marL="68580" marR="68580" marT="0" marB="0"/>
                </a:tc>
              </a:tr>
              <a:tr h="209550">
                <a:tc>
                  <a:txBody>
                    <a:bodyPr/>
                    <a:lstStyle/>
                    <a:p>
                      <a:pPr marL="0" marR="0">
                        <a:spcBef>
                          <a:spcPts val="0"/>
                        </a:spcBef>
                        <a:spcAft>
                          <a:spcPts val="0"/>
                        </a:spcAft>
                      </a:pPr>
                      <a:r>
                        <a:rPr lang="en-US" sz="1200">
                          <a:effectLst/>
                        </a:rPr>
                        <a:t>150003000135</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NS</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a:ea typeface="Calibri"/>
                      </a:endParaRPr>
                    </a:p>
                  </a:txBody>
                  <a:tcPr marL="68580" marR="68580" marT="0" marB="0"/>
                </a:tc>
              </a:tr>
              <a:tr h="209550">
                <a:tc>
                  <a:txBody>
                    <a:bodyPr/>
                    <a:lstStyle/>
                    <a:p>
                      <a:pPr marL="0" marR="0">
                        <a:spcBef>
                          <a:spcPts val="0"/>
                        </a:spcBef>
                        <a:spcAft>
                          <a:spcPts val="0"/>
                        </a:spcAft>
                      </a:pPr>
                      <a:r>
                        <a:rPr lang="en-US" sz="1200">
                          <a:effectLst/>
                        </a:rPr>
                        <a:t>150003000022</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NS</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r>
            </a:tbl>
          </a:graphicData>
        </a:graphic>
      </p:graphicFrame>
      <p:sp>
        <p:nvSpPr>
          <p:cNvPr id="5" name="Content Placeholder 2"/>
          <p:cNvSpPr txBox="1">
            <a:spLocks/>
          </p:cNvSpPr>
          <p:nvPr/>
        </p:nvSpPr>
        <p:spPr>
          <a:xfrm>
            <a:off x="457200" y="4343400"/>
            <a:ext cx="8229600" cy="914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a:t>CRDC Database Storage: The null fields would make no changes to previously submitted data. The NS code would clear out any previously submitted data and </a:t>
            </a:r>
            <a:r>
              <a:rPr lang="en-US" sz="1800" b="1" dirty="0"/>
              <a:t>return the data element to a “not yet submitted” state.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40969629"/>
              </p:ext>
            </p:extLst>
          </p:nvPr>
        </p:nvGraphicFramePr>
        <p:xfrm>
          <a:off x="1066797" y="5410200"/>
          <a:ext cx="7467602" cy="914400"/>
        </p:xfrm>
        <a:graphic>
          <a:graphicData uri="http://schemas.openxmlformats.org/drawingml/2006/table">
            <a:tbl>
              <a:tblPr firstRow="1" firstCol="1" bandRow="1">
                <a:tableStyleId>{5C22544A-7EE6-4342-B048-85BDC9FD1C3A}</a:tableStyleId>
              </a:tblPr>
              <a:tblGrid>
                <a:gridCol w="1493365"/>
                <a:gridCol w="1493365"/>
                <a:gridCol w="1493365"/>
                <a:gridCol w="1493365"/>
                <a:gridCol w="1494142"/>
              </a:tblGrid>
              <a:tr h="457200">
                <a:tc>
                  <a:txBody>
                    <a:bodyPr/>
                    <a:lstStyle/>
                    <a:p>
                      <a:pPr marL="0" marR="0">
                        <a:spcBef>
                          <a:spcPts val="0"/>
                        </a:spcBef>
                        <a:spcAft>
                          <a:spcPts val="0"/>
                        </a:spcAft>
                      </a:pPr>
                      <a:r>
                        <a:rPr lang="en-US" sz="1200" dirty="0">
                          <a:effectLst/>
                        </a:rPr>
                        <a:t>SCH_ID</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SCH_GRADE_KG</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SCH_GRADE_G01</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SCH_GRADE_G02</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SCH_GRADE_G03</a:t>
                      </a:r>
                      <a:endParaRPr lang="en-US" sz="1200" dirty="0">
                        <a:effectLst/>
                        <a:latin typeface="Times New Roman"/>
                        <a:ea typeface="Calibri"/>
                      </a:endParaRPr>
                    </a:p>
                  </a:txBody>
                  <a:tcPr marL="68580" marR="68580" marT="0" marB="0"/>
                </a:tc>
              </a:tr>
              <a:tr h="228600">
                <a:tc>
                  <a:txBody>
                    <a:bodyPr/>
                    <a:lstStyle/>
                    <a:p>
                      <a:pPr marL="0" marR="0">
                        <a:spcBef>
                          <a:spcPts val="0"/>
                        </a:spcBef>
                        <a:spcAft>
                          <a:spcPts val="0"/>
                        </a:spcAft>
                      </a:pPr>
                      <a:r>
                        <a:rPr lang="en-US" sz="1200" dirty="0">
                          <a:effectLst/>
                        </a:rPr>
                        <a:t>150003000135</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No</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r>
              <a:tr h="228600">
                <a:tc>
                  <a:txBody>
                    <a:bodyPr/>
                    <a:lstStyle/>
                    <a:p>
                      <a:pPr marL="0" marR="0">
                        <a:spcBef>
                          <a:spcPts val="0"/>
                        </a:spcBef>
                        <a:spcAft>
                          <a:spcPts val="0"/>
                        </a:spcAft>
                      </a:pPr>
                      <a:r>
                        <a:rPr lang="en-US" sz="1200">
                          <a:effectLst/>
                        </a:rPr>
                        <a:t>150003000022</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Yes</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Yes</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1151880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Overview</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Open to 50 LEAs (and SEAs)</a:t>
            </a:r>
          </a:p>
          <a:p>
            <a:r>
              <a:rPr lang="en-US" dirty="0" smtClean="0"/>
              <a:t>Goals: </a:t>
            </a:r>
          </a:p>
          <a:p>
            <a:pPr lvl="1"/>
            <a:r>
              <a:rPr lang="en-US" sz="2400" dirty="0" smtClean="0"/>
              <a:t>Gather feedback on tool’s usability and functionality</a:t>
            </a:r>
          </a:p>
          <a:p>
            <a:pPr lvl="1"/>
            <a:r>
              <a:rPr lang="en-US" sz="2400" dirty="0" smtClean="0"/>
              <a:t>Ensure skip patterns, validations, and all other key functionality of all modes of input – including flat file submissions- perform to the specifications.</a:t>
            </a:r>
          </a:p>
          <a:p>
            <a:pPr lvl="1"/>
            <a:r>
              <a:rPr lang="en-US" sz="2400" dirty="0" smtClean="0"/>
              <a:t>Feedback will be prioritized and used to make decisions about needed changes for the immediate 2013-14 collection and for future collections</a:t>
            </a:r>
          </a:p>
          <a:p>
            <a:r>
              <a:rPr lang="en-US" dirty="0"/>
              <a:t>Testing both online data entry and flat file upload</a:t>
            </a:r>
          </a:p>
          <a:p>
            <a:r>
              <a:rPr lang="en-US" b="1" dirty="0"/>
              <a:t>Pilot data will not be saved for the official opening of the submission system.</a:t>
            </a:r>
          </a:p>
          <a:p>
            <a:endParaRPr lang="en-US" dirty="0" smtClean="0"/>
          </a:p>
        </p:txBody>
      </p:sp>
    </p:spTree>
    <p:extLst>
      <p:ext uri="{BB962C8B-B14F-4D97-AF65-F5344CB8AC3E}">
        <p14:creationId xmlns:p14="http://schemas.microsoft.com/office/powerpoint/2010/main" val="3554282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Site Preview</a:t>
            </a:r>
            <a:endParaRPr lang="en-US" dirty="0"/>
          </a:p>
        </p:txBody>
      </p:sp>
      <p:sp>
        <p:nvSpPr>
          <p:cNvPr id="5" name="Text Placeholder 4"/>
          <p:cNvSpPr>
            <a:spLocks noGrp="1"/>
          </p:cNvSpPr>
          <p:nvPr>
            <p:ph type="body" idx="1"/>
          </p:nvPr>
        </p:nvSpPr>
        <p:spPr/>
        <p:txBody>
          <a:bodyPr/>
          <a:lstStyle/>
          <a:p>
            <a:r>
              <a:rPr lang="en-US" dirty="0" smtClean="0"/>
              <a:t>Draft Screen Shots</a:t>
            </a:r>
            <a:endParaRPr lang="en-US" dirty="0"/>
          </a:p>
        </p:txBody>
      </p:sp>
    </p:spTree>
    <p:extLst>
      <p:ext uri="{BB962C8B-B14F-4D97-AF65-F5344CB8AC3E}">
        <p14:creationId xmlns:p14="http://schemas.microsoft.com/office/powerpoint/2010/main" val="372458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Data “Modules”</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b="4592"/>
          <a:stretch/>
        </p:blipFill>
        <p:spPr bwMode="auto">
          <a:xfrm>
            <a:off x="1295400" y="914400"/>
            <a:ext cx="6246495" cy="5516880"/>
          </a:xfrm>
          <a:prstGeom prst="rect">
            <a:avLst/>
          </a:prstGeom>
          <a:ln>
            <a:noFill/>
          </a:ln>
          <a:extLst>
            <a:ext uri="{53640926-AAD7-44D8-BBD7-CCE9431645EC}">
              <a14:shadowObscured xmlns:a14="http://schemas.microsoft.com/office/drawing/2010/main"/>
            </a:ext>
          </a:extLst>
        </p:spPr>
      </p:pic>
      <p:sp>
        <p:nvSpPr>
          <p:cNvPr id="5" name="Content Placeholder 2"/>
          <p:cNvSpPr>
            <a:spLocks noGrp="1"/>
          </p:cNvSpPr>
          <p:nvPr>
            <p:ph idx="1"/>
          </p:nvPr>
        </p:nvSpPr>
        <p:spPr>
          <a:xfrm>
            <a:off x="418147" y="6477000"/>
            <a:ext cx="8229600" cy="381000"/>
          </a:xfrm>
        </p:spPr>
        <p:txBody>
          <a:bodyPr>
            <a:normAutofit/>
          </a:bodyPr>
          <a:lstStyle/>
          <a:p>
            <a:r>
              <a:rPr lang="en-US" sz="1600" i="1" dirty="0" smtClean="0">
                <a:solidFill>
                  <a:schemeClr val="tx1">
                    <a:lumMod val="50000"/>
                    <a:lumOff val="50000"/>
                  </a:schemeClr>
                </a:solidFill>
              </a:rPr>
              <a:t>DRAFT Mock-Ups</a:t>
            </a:r>
          </a:p>
          <a:p>
            <a:endParaRPr lang="en-US" sz="1600" i="1" dirty="0">
              <a:solidFill>
                <a:schemeClr val="tx1">
                  <a:lumMod val="50000"/>
                  <a:lumOff val="50000"/>
                </a:schemeClr>
              </a:solidFill>
            </a:endParaRPr>
          </a:p>
        </p:txBody>
      </p:sp>
    </p:spTree>
    <p:extLst>
      <p:ext uri="{BB962C8B-B14F-4D97-AF65-F5344CB8AC3E}">
        <p14:creationId xmlns:p14="http://schemas.microsoft.com/office/powerpoint/2010/main" val="86691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“Landing” Page</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b="47388"/>
          <a:stretch/>
        </p:blipFill>
        <p:spPr bwMode="auto">
          <a:xfrm>
            <a:off x="762000" y="1381217"/>
            <a:ext cx="7183755" cy="4907280"/>
          </a:xfrm>
          <a:prstGeom prst="rect">
            <a:avLst/>
          </a:prstGeom>
          <a:ln>
            <a:noFill/>
          </a:ln>
          <a:extLst>
            <a:ext uri="{53640926-AAD7-44D8-BBD7-CCE9431645EC}">
              <a14:shadowObscured xmlns:a14="http://schemas.microsoft.com/office/drawing/2010/main"/>
            </a:ext>
          </a:extLst>
        </p:spPr>
      </p:pic>
      <p:sp>
        <p:nvSpPr>
          <p:cNvPr id="5" name="Content Placeholder 2"/>
          <p:cNvSpPr>
            <a:spLocks noGrp="1"/>
          </p:cNvSpPr>
          <p:nvPr>
            <p:ph idx="1"/>
          </p:nvPr>
        </p:nvSpPr>
        <p:spPr>
          <a:xfrm>
            <a:off x="418147" y="6477000"/>
            <a:ext cx="8229600" cy="381000"/>
          </a:xfrm>
        </p:spPr>
        <p:txBody>
          <a:bodyPr>
            <a:normAutofit/>
          </a:bodyPr>
          <a:lstStyle/>
          <a:p>
            <a:r>
              <a:rPr lang="en-US" sz="1600" i="1" dirty="0" smtClean="0">
                <a:solidFill>
                  <a:schemeClr val="tx1">
                    <a:lumMod val="50000"/>
                    <a:lumOff val="50000"/>
                  </a:schemeClr>
                </a:solidFill>
              </a:rPr>
              <a:t>DRAFT Mock-Ups</a:t>
            </a:r>
          </a:p>
          <a:p>
            <a:endParaRPr lang="en-US" sz="1600" i="1" dirty="0">
              <a:solidFill>
                <a:schemeClr val="tx1">
                  <a:lumMod val="50000"/>
                  <a:lumOff val="50000"/>
                </a:schemeClr>
              </a:solidFill>
            </a:endParaRPr>
          </a:p>
        </p:txBody>
      </p:sp>
    </p:spTree>
    <p:extLst>
      <p:ext uri="{BB962C8B-B14F-4D97-AF65-F5344CB8AC3E}">
        <p14:creationId xmlns:p14="http://schemas.microsoft.com/office/powerpoint/2010/main" val="178657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Screen</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b="42855"/>
          <a:stretch/>
        </p:blipFill>
        <p:spPr bwMode="auto">
          <a:xfrm>
            <a:off x="838200" y="1737360"/>
            <a:ext cx="6694170" cy="4587240"/>
          </a:xfrm>
          <a:prstGeom prst="rect">
            <a:avLst/>
          </a:prstGeom>
          <a:ln>
            <a:noFill/>
          </a:ln>
          <a:extLst>
            <a:ext uri="{53640926-AAD7-44D8-BBD7-CCE9431645EC}">
              <a14:shadowObscured xmlns:a14="http://schemas.microsoft.com/office/drawing/2010/main"/>
            </a:ext>
          </a:extLst>
        </p:spPr>
      </p:pic>
      <p:sp>
        <p:nvSpPr>
          <p:cNvPr id="5" name="Content Placeholder 2"/>
          <p:cNvSpPr>
            <a:spLocks noGrp="1"/>
          </p:cNvSpPr>
          <p:nvPr>
            <p:ph idx="1"/>
          </p:nvPr>
        </p:nvSpPr>
        <p:spPr>
          <a:xfrm>
            <a:off x="418147" y="6477000"/>
            <a:ext cx="8229600" cy="381000"/>
          </a:xfrm>
        </p:spPr>
        <p:txBody>
          <a:bodyPr>
            <a:normAutofit/>
          </a:bodyPr>
          <a:lstStyle/>
          <a:p>
            <a:r>
              <a:rPr lang="en-US" sz="1600" i="1" dirty="0" smtClean="0">
                <a:solidFill>
                  <a:schemeClr val="tx1">
                    <a:lumMod val="50000"/>
                    <a:lumOff val="50000"/>
                  </a:schemeClr>
                </a:solidFill>
              </a:rPr>
              <a:t>DRAFT Mock-Ups</a:t>
            </a:r>
          </a:p>
          <a:p>
            <a:endParaRPr lang="en-US" sz="1600" i="1" dirty="0">
              <a:solidFill>
                <a:schemeClr val="tx1">
                  <a:lumMod val="50000"/>
                  <a:lumOff val="50000"/>
                </a:schemeClr>
              </a:solidFill>
            </a:endParaRPr>
          </a:p>
        </p:txBody>
      </p:sp>
    </p:spTree>
    <p:extLst>
      <p:ext uri="{BB962C8B-B14F-4D97-AF65-F5344CB8AC3E}">
        <p14:creationId xmlns:p14="http://schemas.microsoft.com/office/powerpoint/2010/main" val="220892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Upload Status</a:t>
            </a:r>
            <a:endParaRPr lang="en-US" dirty="0"/>
          </a:p>
        </p:txBody>
      </p:sp>
      <p:pic>
        <p:nvPicPr>
          <p:cNvPr id="4" name="Picture 3" descr="cid:image001.png@01CFB159.3F45ABD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 y="1752600"/>
            <a:ext cx="8743950" cy="4648200"/>
          </a:xfrm>
          <a:prstGeom prst="rect">
            <a:avLst/>
          </a:prstGeom>
          <a:noFill/>
          <a:ln>
            <a:noFill/>
          </a:ln>
        </p:spPr>
      </p:pic>
    </p:spTree>
    <p:extLst>
      <p:ext uri="{BB962C8B-B14F-4D97-AF65-F5344CB8AC3E}">
        <p14:creationId xmlns:p14="http://schemas.microsoft.com/office/powerpoint/2010/main" val="170043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Three Levels: </a:t>
            </a:r>
          </a:p>
          <a:p>
            <a:pPr lvl="1"/>
            <a:r>
              <a:rPr lang="en-US" dirty="0" smtClean="0"/>
              <a:t>Warning (FYI):  No action necessary to resolve warning</a:t>
            </a:r>
          </a:p>
          <a:p>
            <a:pPr lvl="2"/>
            <a:r>
              <a:rPr lang="en-US" dirty="0" smtClean="0"/>
              <a:t>Example: Non-consecutive </a:t>
            </a:r>
            <a:r>
              <a:rPr lang="en-US" dirty="0"/>
              <a:t>grades (e.g. Preschool is checked yes, Grade 1 is checked yes but Kindergarten is checked no)</a:t>
            </a:r>
          </a:p>
          <a:p>
            <a:pPr lvl="1"/>
            <a:r>
              <a:rPr lang="en-US" dirty="0" smtClean="0"/>
              <a:t>Warning (Comment/Reason Code Required):  Explanation required to certify</a:t>
            </a:r>
          </a:p>
          <a:p>
            <a:pPr lvl="2"/>
            <a:r>
              <a:rPr lang="en-US" dirty="0" smtClean="0"/>
              <a:t>Example:  Schools with over 100 students reporting more than 50% of all students [male/female] receiving an expulsion.</a:t>
            </a:r>
          </a:p>
          <a:p>
            <a:pPr lvl="1"/>
            <a:r>
              <a:rPr lang="en-US" dirty="0" smtClean="0"/>
              <a:t>Error:  Must be fixed prior to certification</a:t>
            </a:r>
          </a:p>
          <a:p>
            <a:pPr lvl="2"/>
            <a:r>
              <a:rPr lang="en-US" dirty="0" smtClean="0"/>
              <a:t>Example: Alpha character in an integer field</a:t>
            </a:r>
          </a:p>
          <a:p>
            <a:r>
              <a:rPr lang="en-US" dirty="0" smtClean="0"/>
              <a:t>Types</a:t>
            </a:r>
          </a:p>
          <a:p>
            <a:pPr lvl="1"/>
            <a:r>
              <a:rPr lang="en-US" dirty="0" smtClean="0"/>
              <a:t>Completion:  All required data elements are complete</a:t>
            </a:r>
          </a:p>
          <a:p>
            <a:pPr lvl="1"/>
            <a:r>
              <a:rPr lang="en-US" dirty="0" smtClean="0"/>
              <a:t>Format – text, integer, decimal validation &amp; length limit</a:t>
            </a:r>
          </a:p>
          <a:p>
            <a:pPr lvl="1"/>
            <a:r>
              <a:rPr lang="en-US" dirty="0" smtClean="0"/>
              <a:t>Skip Condition – Consistency with skip logic rules</a:t>
            </a:r>
          </a:p>
          <a:p>
            <a:pPr lvl="1"/>
            <a:r>
              <a:rPr lang="en-US" dirty="0" smtClean="0"/>
              <a:t>Reasonableness – Internal consistency checks</a:t>
            </a:r>
          </a:p>
          <a:p>
            <a:pPr lvl="1"/>
            <a:r>
              <a:rPr lang="en-US" dirty="0" smtClean="0"/>
              <a:t>Validation against outside data - Checks against similar data sets (</a:t>
            </a:r>
            <a:r>
              <a:rPr lang="en-US" dirty="0" err="1" smtClean="0"/>
              <a:t>ED</a:t>
            </a:r>
            <a:r>
              <a:rPr lang="en-US" i="1" dirty="0" err="1" smtClean="0"/>
              <a:t>Facts</a:t>
            </a:r>
            <a:r>
              <a:rPr lang="en-US" dirty="0" smtClean="0"/>
              <a:t> membership, grades offered, etc.) – </a:t>
            </a:r>
            <a:r>
              <a:rPr lang="en-US" b="1" i="1" dirty="0" smtClean="0"/>
              <a:t>New for 2013-14</a:t>
            </a:r>
          </a:p>
          <a:p>
            <a:pPr lvl="1"/>
            <a:endParaRPr lang="en-US" dirty="0"/>
          </a:p>
        </p:txBody>
      </p:sp>
    </p:spTree>
    <p:extLst>
      <p:ext uri="{BB962C8B-B14F-4D97-AF65-F5344CB8AC3E}">
        <p14:creationId xmlns:p14="http://schemas.microsoft.com/office/powerpoint/2010/main" val="263184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Rules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lvl="1"/>
            <a:r>
              <a:rPr lang="en-US" sz="2400" b="1" dirty="0"/>
              <a:t>Data Element Rule</a:t>
            </a:r>
            <a:r>
              <a:rPr lang="en-US" sz="2400" dirty="0"/>
              <a:t>: Gifted and talented enrollment (fall snapshot) for Female Hispanic students is greater than overall enrollment for Female Hispanic students (fall snapshot).</a:t>
            </a:r>
          </a:p>
          <a:p>
            <a:pPr lvl="2"/>
            <a:r>
              <a:rPr lang="en-US" sz="2400" dirty="0"/>
              <a:t>Resolution happens at individual data </a:t>
            </a:r>
            <a:r>
              <a:rPr lang="en-US" sz="2400" dirty="0" smtClean="0"/>
              <a:t>element level.</a:t>
            </a:r>
            <a:endParaRPr lang="en-US" sz="2400" dirty="0"/>
          </a:p>
          <a:p>
            <a:pPr lvl="1"/>
            <a:r>
              <a:rPr lang="en-US" sz="2400" b="1" dirty="0"/>
              <a:t>Table Rule:  </a:t>
            </a:r>
            <a:r>
              <a:rPr lang="en-US" sz="2400" dirty="0"/>
              <a:t>School characteristics question on whether the school primarily serves students with disabilities is checked yes, but IDEA and Section 504 enrollment in Overall Enrollment is zero.  </a:t>
            </a:r>
          </a:p>
          <a:p>
            <a:pPr lvl="2"/>
            <a:r>
              <a:rPr lang="en-US" sz="2400" dirty="0"/>
              <a:t>Resolution happens at the table level, but we do not know which specific data element needs to be corrected (IDEA, 504, males or females), or if the school characteristics question needs to be corrected.</a:t>
            </a:r>
          </a:p>
          <a:p>
            <a:pPr lvl="1"/>
            <a:r>
              <a:rPr lang="en-US" sz="2400" b="1" dirty="0"/>
              <a:t>Submission Rule</a:t>
            </a:r>
            <a:r>
              <a:rPr lang="en-US" sz="2400" dirty="0"/>
              <a:t>:  </a:t>
            </a:r>
            <a:r>
              <a:rPr lang="en-US" sz="2400" dirty="0" smtClean="0"/>
              <a:t>Sum of school-level enrollment is greater than or equal to 50,000 students and zero allegations of bullying or harassment are reported. </a:t>
            </a:r>
            <a:endParaRPr lang="en-US" sz="2400" dirty="0"/>
          </a:p>
          <a:p>
            <a:endParaRPr lang="en-US" dirty="0"/>
          </a:p>
        </p:txBody>
      </p:sp>
    </p:spTree>
    <p:extLst>
      <p:ext uri="{BB962C8B-B14F-4D97-AF65-F5344CB8AC3E}">
        <p14:creationId xmlns:p14="http://schemas.microsoft.com/office/powerpoint/2010/main" val="413316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2013-14 Lessons Learned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35804377"/>
              </p:ext>
            </p:extLst>
          </p:nvPr>
        </p:nvGraphicFramePr>
        <p:xfrm>
          <a:off x="0" y="927972"/>
          <a:ext cx="9144000" cy="5928358"/>
        </p:xfrm>
        <a:graphic>
          <a:graphicData uri="http://schemas.openxmlformats.org/drawingml/2006/table">
            <a:tbl>
              <a:tblPr firstRow="1" bandRow="1">
                <a:tableStyleId>{5C22544A-7EE6-4342-B048-85BDC9FD1C3A}</a:tableStyleId>
              </a:tblPr>
              <a:tblGrid>
                <a:gridCol w="4572000"/>
                <a:gridCol w="4572000"/>
              </a:tblGrid>
              <a:tr h="380998">
                <a:tc>
                  <a:txBody>
                    <a:bodyPr/>
                    <a:lstStyle/>
                    <a:p>
                      <a:r>
                        <a:rPr lang="en-US" dirty="0" smtClean="0"/>
                        <a:t>Key Lessons Learned</a:t>
                      </a:r>
                      <a:endParaRPr lang="en-US" dirty="0"/>
                    </a:p>
                  </a:txBody>
                  <a:tcPr/>
                </a:tc>
                <a:tc>
                  <a:txBody>
                    <a:bodyPr/>
                    <a:lstStyle/>
                    <a:p>
                      <a:r>
                        <a:rPr lang="en-US" dirty="0" smtClean="0"/>
                        <a:t>Changes</a:t>
                      </a:r>
                      <a:r>
                        <a:rPr lang="en-US" baseline="0" dirty="0" smtClean="0"/>
                        <a:t> to the CRDC System</a:t>
                      </a:r>
                      <a:endParaRPr lang="en-US" dirty="0"/>
                    </a:p>
                  </a:txBody>
                  <a:tcPr/>
                </a:tc>
              </a:tr>
              <a:tr h="863600">
                <a:tc>
                  <a:txBody>
                    <a:bodyPr/>
                    <a:lstStyle/>
                    <a:p>
                      <a:pPr marL="285750" indent="-285750">
                        <a:buFont typeface="Arial" panose="020B0604020202020204" pitchFamily="34" charset="0"/>
                        <a:buChar char="•"/>
                      </a:pPr>
                      <a:r>
                        <a:rPr lang="en-US" sz="1700" dirty="0" smtClean="0"/>
                        <a:t>CRDC data may be stored in separate</a:t>
                      </a:r>
                      <a:r>
                        <a:rPr lang="en-US" sz="1700" baseline="0" dirty="0" smtClean="0"/>
                        <a:t> systems, maintained by different offices within an LEA</a:t>
                      </a:r>
                      <a:r>
                        <a:rPr lang="en-US" sz="1700" b="0" i="0" u="none" baseline="0" dirty="0" smtClean="0"/>
                        <a:t>. </a:t>
                      </a:r>
                    </a:p>
                    <a:p>
                      <a:pPr marL="285750" indent="-285750">
                        <a:buFont typeface="Arial" panose="020B0604020202020204" pitchFamily="34" charset="0"/>
                        <a:buChar char="•"/>
                      </a:pPr>
                      <a:r>
                        <a:rPr lang="en-US" sz="1700" b="0" i="0" u="none" kern="1200" dirty="0" smtClean="0">
                          <a:solidFill>
                            <a:schemeClr val="dk1"/>
                          </a:solidFill>
                          <a:effectLst/>
                          <a:latin typeface="+mn-lt"/>
                          <a:ea typeface="+mn-ea"/>
                          <a:cs typeface="+mn-cs"/>
                        </a:rPr>
                        <a:t>Data elements gathered through decentralized systems represent a greater share of the reporting burden.</a:t>
                      </a:r>
                      <a:endParaRPr lang="en-US" sz="1700" b="0" i="0" u="none" dirty="0"/>
                    </a:p>
                  </a:txBody>
                  <a:tcPr/>
                </a:tc>
                <a:tc>
                  <a:txBody>
                    <a:bodyPr/>
                    <a:lstStyle/>
                    <a:p>
                      <a:pPr marL="285750" indent="-285750">
                        <a:buFont typeface="Arial" panose="020B0604020202020204" pitchFamily="34" charset="0"/>
                        <a:buChar char="•"/>
                      </a:pPr>
                      <a:r>
                        <a:rPr lang="en-US" sz="1700" dirty="0" smtClean="0"/>
                        <a:t>Better align the tool with the way LEAs collect, store,</a:t>
                      </a:r>
                      <a:r>
                        <a:rPr lang="en-US" sz="1700" baseline="0" dirty="0" smtClean="0"/>
                        <a:t> and report CRDC data. </a:t>
                      </a:r>
                    </a:p>
                    <a:p>
                      <a:pPr marL="285750" indent="-285750">
                        <a:buFont typeface="Arial" panose="020B0604020202020204" pitchFamily="34" charset="0"/>
                        <a:buChar char="•"/>
                      </a:pPr>
                      <a:r>
                        <a:rPr lang="en-US" sz="1700" dirty="0" smtClean="0"/>
                        <a:t>Make the CRDC submission</a:t>
                      </a:r>
                      <a:r>
                        <a:rPr lang="en-US" sz="1700" baseline="0" dirty="0" smtClean="0"/>
                        <a:t> system “modular” where groups of questions can be sent out for completion.</a:t>
                      </a:r>
                      <a:endParaRPr lang="en-US" sz="1700" dirty="0"/>
                    </a:p>
                  </a:txBody>
                  <a:tcPr/>
                </a:tc>
              </a:tr>
              <a:tr h="863600">
                <a:tc>
                  <a:txBody>
                    <a:bodyPr/>
                    <a:lstStyle/>
                    <a:p>
                      <a:pPr marL="285750" indent="-285750">
                        <a:buFont typeface="Arial" panose="020B0604020202020204" pitchFamily="34" charset="0"/>
                        <a:buChar char="•"/>
                      </a:pPr>
                      <a:r>
                        <a:rPr lang="en-US" sz="1700" baseline="0" dirty="0" smtClean="0"/>
                        <a:t>The flat file submission format particularly challenging due to c</a:t>
                      </a:r>
                      <a:r>
                        <a:rPr lang="en-US" sz="1700" dirty="0" smtClean="0"/>
                        <a:t>oncatenating</a:t>
                      </a:r>
                      <a:r>
                        <a:rPr lang="en-US" sz="1700" baseline="0" dirty="0" smtClean="0"/>
                        <a:t> every Part 1 or Part 2 variable.</a:t>
                      </a:r>
                      <a:endParaRPr lang="en-US" sz="1700" dirty="0"/>
                    </a:p>
                  </a:txBody>
                  <a:tcPr/>
                </a:tc>
                <a:tc>
                  <a:txBody>
                    <a:bodyPr/>
                    <a:lstStyle/>
                    <a:p>
                      <a:pPr marL="285750" indent="-285750">
                        <a:buFont typeface="Arial" panose="020B0604020202020204" pitchFamily="34" charset="0"/>
                        <a:buChar char="•"/>
                      </a:pPr>
                      <a:r>
                        <a:rPr lang="en-US" sz="1700" dirty="0" smtClean="0"/>
                        <a:t>Revise the flat</a:t>
                      </a:r>
                      <a:r>
                        <a:rPr lang="en-US" sz="1700" baseline="0" dirty="0" smtClean="0"/>
                        <a:t> file format to align with SIS system output. </a:t>
                      </a:r>
                    </a:p>
                    <a:p>
                      <a:pPr marL="285750" indent="-285750">
                        <a:buFont typeface="Arial" panose="020B0604020202020204" pitchFamily="34" charset="0"/>
                        <a:buChar char="•"/>
                      </a:pPr>
                      <a:r>
                        <a:rPr lang="en-US" sz="1700" baseline="0" dirty="0" smtClean="0"/>
                        <a:t>Allow files to contain as few or as many columns of data together in any order.</a:t>
                      </a:r>
                      <a:endParaRPr lang="en-US" sz="1700" dirty="0"/>
                    </a:p>
                  </a:txBody>
                  <a:tcPr/>
                </a:tc>
              </a:tr>
              <a:tr h="863600">
                <a:tc>
                  <a:txBody>
                    <a:bodyPr/>
                    <a:lstStyle/>
                    <a:p>
                      <a:pPr marL="285750" indent="-285750">
                        <a:buFont typeface="Arial" panose="020B0604020202020204" pitchFamily="34" charset="0"/>
                        <a:buChar char="•"/>
                      </a:pPr>
                      <a:r>
                        <a:rPr lang="en-US" sz="1700" dirty="0" smtClean="0"/>
                        <a:t>Some</a:t>
                      </a:r>
                      <a:r>
                        <a:rPr lang="en-US" sz="1700" baseline="0" dirty="0" smtClean="0"/>
                        <a:t> LEAs print out excel tables and hand-key information into the user interface.</a:t>
                      </a:r>
                      <a:endParaRPr lang="en-US" sz="1700" dirty="0"/>
                    </a:p>
                  </a:txBody>
                  <a:tcPr/>
                </a:tc>
                <a:tc>
                  <a:txBody>
                    <a:bodyPr/>
                    <a:lstStyle/>
                    <a:p>
                      <a:pPr marL="285750" indent="-285750">
                        <a:buFont typeface="Arial" panose="020B0604020202020204" pitchFamily="34" charset="0"/>
                        <a:buChar char="•"/>
                      </a:pPr>
                      <a:r>
                        <a:rPr lang="en-US" sz="1700" dirty="0" smtClean="0"/>
                        <a:t>Better support hand-keying</a:t>
                      </a:r>
                      <a:r>
                        <a:rPr lang="en-US" sz="1700" baseline="0" dirty="0" smtClean="0"/>
                        <a:t> data.  </a:t>
                      </a:r>
                    </a:p>
                    <a:p>
                      <a:pPr marL="285750" indent="-285750">
                        <a:buFont typeface="Arial" panose="020B0604020202020204" pitchFamily="34" charset="0"/>
                        <a:buChar char="•"/>
                      </a:pPr>
                      <a:r>
                        <a:rPr lang="en-US" sz="1700" dirty="0" smtClean="0"/>
                        <a:t>Provide the ability to answer</a:t>
                      </a:r>
                      <a:r>
                        <a:rPr lang="en-US" sz="1700" baseline="0" dirty="0" smtClean="0"/>
                        <a:t> all questions for a school AND the ability to toggle between schools for a specific question. </a:t>
                      </a:r>
                      <a:endParaRPr lang="en-US" sz="1700" dirty="0"/>
                    </a:p>
                  </a:txBody>
                  <a:tcPr/>
                </a:tc>
              </a:tr>
              <a:tr h="863600">
                <a:tc>
                  <a:txBody>
                    <a:bodyPr/>
                    <a:lstStyle/>
                    <a:p>
                      <a:pPr marL="285750" indent="-285750">
                        <a:buFont typeface="Arial" panose="020B0604020202020204" pitchFamily="34" charset="0"/>
                        <a:buChar char="•"/>
                      </a:pPr>
                      <a:r>
                        <a:rPr lang="en-US" sz="1700" dirty="0" smtClean="0"/>
                        <a:t>Some CRDC definitions and instructions lack the clarity necessary</a:t>
                      </a:r>
                      <a:r>
                        <a:rPr lang="en-US" sz="1700" baseline="0" dirty="0" smtClean="0"/>
                        <a:t> for LEAs to accurately include or exclude students.  </a:t>
                      </a:r>
                    </a:p>
                    <a:p>
                      <a:pPr marL="285750" indent="-285750">
                        <a:buFont typeface="Arial" panose="020B0604020202020204" pitchFamily="34" charset="0"/>
                        <a:buChar char="•"/>
                      </a:pPr>
                      <a:r>
                        <a:rPr lang="en-US" sz="1700" baseline="0" dirty="0" smtClean="0"/>
                        <a:t>Some </a:t>
                      </a:r>
                      <a:r>
                        <a:rPr lang="en-US" sz="1700" dirty="0" smtClean="0"/>
                        <a:t>LEAs</a:t>
                      </a:r>
                      <a:r>
                        <a:rPr lang="en-US" sz="1700" baseline="0" dirty="0" smtClean="0"/>
                        <a:t> are unaware of definitions, tip sheets, FAQs.  </a:t>
                      </a:r>
                      <a:endParaRPr lang="en-US" sz="1700" dirty="0"/>
                    </a:p>
                  </a:txBody>
                  <a:tcPr/>
                </a:tc>
                <a:tc>
                  <a:txBody>
                    <a:bodyPr/>
                    <a:lstStyle/>
                    <a:p>
                      <a:pPr marL="285750" indent="-285750">
                        <a:buFont typeface="Arial" panose="020B0604020202020204" pitchFamily="34" charset="0"/>
                        <a:buChar char="•"/>
                      </a:pPr>
                      <a:r>
                        <a:rPr lang="en-US" sz="1700" dirty="0" smtClean="0"/>
                        <a:t>Embed relevant information </a:t>
                      </a:r>
                      <a:r>
                        <a:rPr lang="en-US" sz="1700" baseline="0" dirty="0" smtClean="0"/>
                        <a:t>for questions in the user interface, such as definitions  and applicable FAQs on the data entry screen.  </a:t>
                      </a:r>
                    </a:p>
                    <a:p>
                      <a:pPr marL="285750" indent="-285750">
                        <a:buFont typeface="Arial" panose="020B0604020202020204" pitchFamily="34" charset="0"/>
                        <a:buChar char="•"/>
                      </a:pPr>
                      <a:r>
                        <a:rPr lang="en-US" sz="1700" baseline="0" dirty="0" smtClean="0"/>
                        <a:t>Refine instructions and definitions to increase clarity.</a:t>
                      </a:r>
                      <a:endParaRPr lang="en-US" sz="1700" dirty="0"/>
                    </a:p>
                  </a:txBody>
                  <a:tcPr/>
                </a:tc>
              </a:tr>
            </a:tbl>
          </a:graphicData>
        </a:graphic>
      </p:graphicFrame>
    </p:spTree>
    <p:extLst>
      <p:ext uri="{BB962C8B-B14F-4D97-AF65-F5344CB8AC3E}">
        <p14:creationId xmlns:p14="http://schemas.microsoft.com/office/powerpoint/2010/main" val="3251389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2013-14 Lessons Learned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77438057"/>
              </p:ext>
            </p:extLst>
          </p:nvPr>
        </p:nvGraphicFramePr>
        <p:xfrm>
          <a:off x="5219" y="1143000"/>
          <a:ext cx="9144000" cy="5958838"/>
        </p:xfrm>
        <a:graphic>
          <a:graphicData uri="http://schemas.openxmlformats.org/drawingml/2006/table">
            <a:tbl>
              <a:tblPr firstRow="1" bandRow="1">
                <a:tableStyleId>{5C22544A-7EE6-4342-B048-85BDC9FD1C3A}</a:tableStyleId>
              </a:tblPr>
              <a:tblGrid>
                <a:gridCol w="4572000"/>
                <a:gridCol w="4572000"/>
              </a:tblGrid>
              <a:tr h="380998">
                <a:tc>
                  <a:txBody>
                    <a:bodyPr/>
                    <a:lstStyle/>
                    <a:p>
                      <a:r>
                        <a:rPr lang="en-US" dirty="0" smtClean="0"/>
                        <a:t>Key Lessons Learned</a:t>
                      </a:r>
                      <a:endParaRPr lang="en-US" dirty="0"/>
                    </a:p>
                  </a:txBody>
                  <a:tcPr/>
                </a:tc>
                <a:tc>
                  <a:txBody>
                    <a:bodyPr/>
                    <a:lstStyle/>
                    <a:p>
                      <a:r>
                        <a:rPr lang="en-US" dirty="0" smtClean="0"/>
                        <a:t>Changes</a:t>
                      </a:r>
                      <a:r>
                        <a:rPr lang="en-US" baseline="0" dirty="0" smtClean="0"/>
                        <a:t> to the CRDC System</a:t>
                      </a:r>
                      <a:endParaRPr lang="en-US" dirty="0"/>
                    </a:p>
                  </a:txBody>
                  <a:tcPr/>
                </a:tc>
              </a:tr>
              <a:tr h="863600">
                <a:tc>
                  <a:txBody>
                    <a:bodyPr/>
                    <a:lstStyle/>
                    <a:p>
                      <a:pPr marL="285750" indent="-285750">
                        <a:buFont typeface="Arial" panose="020B0604020202020204" pitchFamily="34" charset="0"/>
                        <a:buChar char="•"/>
                      </a:pPr>
                      <a:r>
                        <a:rPr lang="en-US" dirty="0" smtClean="0"/>
                        <a:t>Error reports</a:t>
                      </a:r>
                      <a:r>
                        <a:rPr lang="en-US" baseline="0" dirty="0" smtClean="0"/>
                        <a:t> were challenging to interpret and </a:t>
                      </a:r>
                      <a:r>
                        <a:rPr lang="en-US" baseline="0" dirty="0" smtClean="0"/>
                        <a:t>overwhelming </a:t>
                      </a:r>
                      <a:r>
                        <a:rPr lang="en-US" baseline="0" dirty="0" smtClean="0"/>
                        <a:t>to LEAs.  </a:t>
                      </a:r>
                    </a:p>
                    <a:p>
                      <a:pPr marL="285750" indent="-285750">
                        <a:buFont typeface="Arial" panose="020B0604020202020204" pitchFamily="34" charset="0"/>
                        <a:buChar char="•"/>
                      </a:pPr>
                      <a:r>
                        <a:rPr lang="en-US" baseline="0" dirty="0" smtClean="0"/>
                        <a:t>One data element could trigger hundreds of errors.</a:t>
                      </a:r>
                      <a:endParaRPr lang="en-US" b="0" i="0" u="none" dirty="0"/>
                    </a:p>
                  </a:txBody>
                  <a:tcPr/>
                </a:tc>
                <a:tc>
                  <a:txBody>
                    <a:bodyPr/>
                    <a:lstStyle/>
                    <a:p>
                      <a:pPr marL="285750" indent="-285750">
                        <a:buFont typeface="Arial" panose="020B0604020202020204" pitchFamily="34" charset="0"/>
                        <a:buChar char="•"/>
                      </a:pPr>
                      <a:r>
                        <a:rPr lang="en-US" dirty="0" smtClean="0"/>
                        <a:t>Make the error</a:t>
                      </a:r>
                      <a:r>
                        <a:rPr lang="en-US" baseline="0" dirty="0" smtClean="0"/>
                        <a:t> reports actionable with clear resolution pathways.  </a:t>
                      </a:r>
                    </a:p>
                    <a:p>
                      <a:pPr marL="285750" indent="-285750">
                        <a:buFont typeface="Arial" panose="020B0604020202020204" pitchFamily="34" charset="0"/>
                        <a:buChar char="•"/>
                      </a:pPr>
                      <a:r>
                        <a:rPr lang="en-US" baseline="0" dirty="0" smtClean="0"/>
                        <a:t>Create pre-set “reason codes” to explain plausible cases where an error or warning may be triggered.</a:t>
                      </a:r>
                      <a:endParaRPr lang="en-US" dirty="0"/>
                    </a:p>
                  </a:txBody>
                  <a:tcPr/>
                </a:tc>
              </a:tr>
              <a:tr h="863600">
                <a:tc>
                  <a:txBody>
                    <a:bodyPr/>
                    <a:lstStyle/>
                    <a:p>
                      <a:pPr marL="285750" indent="-285750">
                        <a:buFont typeface="Arial" panose="020B0604020202020204" pitchFamily="34" charset="0"/>
                        <a:buChar char="•"/>
                      </a:pPr>
                      <a:r>
                        <a:rPr lang="en-US" dirty="0" smtClean="0"/>
                        <a:t>SEAs often</a:t>
                      </a:r>
                      <a:r>
                        <a:rPr lang="en-US" baseline="0" dirty="0" smtClean="0"/>
                        <a:t> play an active role during the data collection, distributing information through established channels, offering TA, and a few even provide CRDC data already collected by the SEA.</a:t>
                      </a:r>
                      <a:endParaRPr lang="en-US" b="0" i="0" u="none" dirty="0"/>
                    </a:p>
                  </a:txBody>
                  <a:tcPr/>
                </a:tc>
                <a:tc>
                  <a:txBody>
                    <a:bodyPr/>
                    <a:lstStyle/>
                    <a:p>
                      <a:pPr marL="285750" indent="-285750">
                        <a:buFont typeface="Arial" panose="020B0604020202020204" pitchFamily="34" charset="0"/>
                        <a:buChar char="•"/>
                      </a:pPr>
                      <a:r>
                        <a:rPr lang="en-US" dirty="0" smtClean="0"/>
                        <a:t>Design</a:t>
                      </a:r>
                      <a:r>
                        <a:rPr lang="en-US" baseline="0" dirty="0" smtClean="0"/>
                        <a:t> the submission system to better support the work of SEAs in the CRDC process.  Allow SEAs to pre-populate data through an online portal, give SEAs information about primary points of contact. </a:t>
                      </a:r>
                      <a:endParaRPr lang="en-US" dirty="0"/>
                    </a:p>
                  </a:txBody>
                  <a:tcPr/>
                </a:tc>
              </a:tr>
              <a:tr h="863600">
                <a:tc>
                  <a:txBody>
                    <a:bodyPr/>
                    <a:lstStyle/>
                    <a:p>
                      <a:pPr marL="285750" indent="-285750">
                        <a:buFont typeface="Arial" panose="020B0604020202020204" pitchFamily="34" charset="0"/>
                        <a:buChar char="•"/>
                      </a:pPr>
                      <a:r>
                        <a:rPr lang="en-US" dirty="0" smtClean="0"/>
                        <a:t>OCR</a:t>
                      </a:r>
                      <a:r>
                        <a:rPr lang="en-US" baseline="0" dirty="0" smtClean="0"/>
                        <a:t> communications about the CRDC sometimes don’t make it to the intended recipient.  </a:t>
                      </a:r>
                    </a:p>
                    <a:p>
                      <a:pPr marL="285750" indent="-285750">
                        <a:buFont typeface="Arial" panose="020B0604020202020204" pitchFamily="34" charset="0"/>
                        <a:buChar char="•"/>
                      </a:pPr>
                      <a:r>
                        <a:rPr lang="en-US" baseline="0" dirty="0" smtClean="0"/>
                        <a:t>LEAs also have to craft their own communication tools to describe the purpose and importance of the CRDC to others in the agency.</a:t>
                      </a:r>
                      <a:endParaRPr lang="en-US" dirty="0"/>
                    </a:p>
                  </a:txBody>
                  <a:tcPr/>
                </a:tc>
                <a:tc>
                  <a:txBody>
                    <a:bodyPr/>
                    <a:lstStyle/>
                    <a:p>
                      <a:pPr marL="285750" indent="-285750">
                        <a:buFont typeface="Arial" panose="020B0604020202020204" pitchFamily="34" charset="0"/>
                        <a:buChar char="•"/>
                      </a:pPr>
                      <a:r>
                        <a:rPr lang="en-US" dirty="0" smtClean="0"/>
                        <a:t>Leverage</a:t>
                      </a:r>
                      <a:r>
                        <a:rPr lang="en-US" baseline="0" dirty="0" smtClean="0"/>
                        <a:t> existing communication channels where possible.  </a:t>
                      </a:r>
                    </a:p>
                    <a:p>
                      <a:pPr marL="285750" indent="-285750">
                        <a:buFont typeface="Arial" panose="020B0604020202020204" pitchFamily="34" charset="0"/>
                        <a:buChar char="•"/>
                      </a:pPr>
                      <a:r>
                        <a:rPr lang="en-US" baseline="0" dirty="0" smtClean="0"/>
                        <a:t>Create a communications packet for LEAs to use to request data, explain the CRDC, and communicate the importance of the data collection.</a:t>
                      </a:r>
                      <a:endParaRPr lang="en-US" dirty="0"/>
                    </a:p>
                  </a:txBody>
                  <a:tcPr/>
                </a:tc>
              </a:tr>
              <a:tr h="36576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53637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School Districts</a:t>
            </a:r>
            <a:endParaRPr lang="en-US" dirty="0"/>
          </a:p>
        </p:txBody>
      </p:sp>
      <p:sp>
        <p:nvSpPr>
          <p:cNvPr id="3" name="Content Placeholder 2"/>
          <p:cNvSpPr>
            <a:spLocks noGrp="1"/>
          </p:cNvSpPr>
          <p:nvPr>
            <p:ph idx="1"/>
          </p:nvPr>
        </p:nvSpPr>
        <p:spPr>
          <a:xfrm>
            <a:off x="457200" y="1600200"/>
            <a:ext cx="8229600" cy="2209800"/>
          </a:xfrm>
        </p:spPr>
        <p:txBody>
          <a:bodyPr/>
          <a:lstStyle/>
          <a:p>
            <a:r>
              <a:rPr lang="en-US" dirty="0" smtClean="0"/>
              <a:t>Technical Assistance Materials for School Districts</a:t>
            </a:r>
          </a:p>
          <a:p>
            <a:pPr lvl="1"/>
            <a:r>
              <a:rPr lang="en-US" dirty="0" smtClean="0"/>
              <a:t>How to select a primary point of contact</a:t>
            </a:r>
          </a:p>
          <a:p>
            <a:pPr lvl="1"/>
            <a:r>
              <a:rPr lang="en-US" dirty="0" smtClean="0"/>
              <a:t>How to prepare for the CRDC</a:t>
            </a:r>
          </a:p>
          <a:p>
            <a:pPr lvl="1"/>
            <a:r>
              <a:rPr lang="en-US" dirty="0" smtClean="0"/>
              <a:t>Data quality tips</a:t>
            </a:r>
          </a:p>
          <a:p>
            <a:pPr lvl="1"/>
            <a:r>
              <a:rPr lang="en-US" dirty="0" smtClean="0"/>
              <a:t>And more available at crdc.grads360.org</a:t>
            </a:r>
          </a:p>
        </p:txBody>
      </p:sp>
    </p:spTree>
    <p:extLst>
      <p:ext uri="{BB962C8B-B14F-4D97-AF65-F5344CB8AC3E}">
        <p14:creationId xmlns:p14="http://schemas.microsoft.com/office/powerpoint/2010/main" val="347175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57" t="9905" r="25572" b="7237"/>
          <a:stretch/>
        </p:blipFill>
        <p:spPr bwMode="auto">
          <a:xfrm>
            <a:off x="1333500" y="1066800"/>
            <a:ext cx="571132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304800"/>
            <a:ext cx="8229600" cy="990600"/>
          </a:xfrm>
        </p:spPr>
        <p:txBody>
          <a:bodyPr/>
          <a:lstStyle/>
          <a:p>
            <a:r>
              <a:rPr lang="en-US" dirty="0" smtClean="0"/>
              <a:t>CRDC.GRADS360.ORG</a:t>
            </a:r>
            <a:endParaRPr lang="en-US" dirty="0"/>
          </a:p>
        </p:txBody>
      </p:sp>
    </p:spTree>
    <p:extLst>
      <p:ext uri="{BB962C8B-B14F-4D97-AF65-F5344CB8AC3E}">
        <p14:creationId xmlns:p14="http://schemas.microsoft.com/office/powerpoint/2010/main" val="25577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04" t="31809" r="40715" b="6476"/>
          <a:stretch/>
        </p:blipFill>
        <p:spPr bwMode="auto">
          <a:xfrm>
            <a:off x="228600" y="228600"/>
            <a:ext cx="83820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533400" y="6324600"/>
            <a:ext cx="8229600" cy="469359"/>
          </a:xfrm>
          <a:prstGeom prst="rect">
            <a:avLst/>
          </a:prstGeom>
          <a:ln w="19050">
            <a:solidFill>
              <a:schemeClr val="tx2">
                <a:lumMod val="40000"/>
                <a:lumOff val="60000"/>
              </a:schemeClr>
            </a:solidFill>
          </a:ln>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000" i="1" dirty="0" smtClean="0"/>
              <a:t>Question: Would it also be helpful to also post SEA-developed materials? </a:t>
            </a:r>
          </a:p>
        </p:txBody>
      </p:sp>
    </p:spTree>
    <p:extLst>
      <p:ext uri="{BB962C8B-B14F-4D97-AF65-F5344CB8AC3E}">
        <p14:creationId xmlns:p14="http://schemas.microsoft.com/office/powerpoint/2010/main" val="306239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77" t="9524" r="41786" b="3809"/>
          <a:stretch/>
        </p:blipFill>
        <p:spPr bwMode="auto">
          <a:xfrm>
            <a:off x="1524000" y="593394"/>
            <a:ext cx="5810250" cy="626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19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Outreach Update: What We Are Hearing</a:t>
            </a:r>
            <a:endParaRPr lang="en-US" dirty="0"/>
          </a:p>
        </p:txBody>
      </p:sp>
      <p:sp>
        <p:nvSpPr>
          <p:cNvPr id="3" name="Content Placeholder 2"/>
          <p:cNvSpPr>
            <a:spLocks noGrp="1"/>
          </p:cNvSpPr>
          <p:nvPr>
            <p:ph idx="1"/>
          </p:nvPr>
        </p:nvSpPr>
        <p:spPr/>
        <p:txBody>
          <a:bodyPr/>
          <a:lstStyle/>
          <a:p>
            <a:pPr lvl="0"/>
            <a:r>
              <a:rPr lang="en-US" dirty="0" smtClean="0"/>
              <a:t>A </a:t>
            </a:r>
            <a:r>
              <a:rPr lang="en-US" dirty="0"/>
              <a:t>few districts are </a:t>
            </a:r>
            <a:r>
              <a:rPr lang="en-US" b="1" i="1" dirty="0"/>
              <a:t>switching over from Web to flat-file for the first time</a:t>
            </a:r>
            <a:r>
              <a:rPr lang="en-US" i="1" dirty="0"/>
              <a:t>.</a:t>
            </a:r>
            <a:r>
              <a:rPr lang="en-US" dirty="0"/>
              <a:t>  </a:t>
            </a:r>
            <a:r>
              <a:rPr lang="en-US" dirty="0" smtClean="0"/>
              <a:t>Mentioning that the </a:t>
            </a:r>
            <a:r>
              <a:rPr lang="en-US" dirty="0"/>
              <a:t>flat-file specs are easier to review this time. </a:t>
            </a:r>
          </a:p>
          <a:p>
            <a:pPr lvl="0"/>
            <a:r>
              <a:rPr lang="en-US" dirty="0" smtClean="0"/>
              <a:t>Districts appreciated </a:t>
            </a:r>
            <a:r>
              <a:rPr lang="en-US" dirty="0"/>
              <a:t>seeing the </a:t>
            </a:r>
            <a:r>
              <a:rPr lang="en-US" dirty="0" smtClean="0"/>
              <a:t>new/optional </a:t>
            </a:r>
            <a:r>
              <a:rPr lang="en-US" dirty="0"/>
              <a:t>items that will be collected for SY 13-14 and SY 15-16. Some of those items were not currently collected and they have </a:t>
            </a:r>
            <a:r>
              <a:rPr lang="en-US" b="1" i="1" dirty="0"/>
              <a:t>started the process for collecting them for SY14-15</a:t>
            </a:r>
            <a:r>
              <a:rPr lang="en-US" dirty="0"/>
              <a:t>.</a:t>
            </a:r>
          </a:p>
          <a:p>
            <a:r>
              <a:rPr lang="en-US" dirty="0"/>
              <a:t>Great idea reaching out prior to collection opening up but  </a:t>
            </a:r>
            <a:r>
              <a:rPr lang="en-US" b="1" i="1" dirty="0"/>
              <a:t>should gather feedback post collection to improve &amp; implement suggestions for next </a:t>
            </a:r>
            <a:r>
              <a:rPr lang="en-US" b="1" i="1" dirty="0" smtClean="0"/>
              <a:t>collection.</a:t>
            </a:r>
            <a:endParaRPr lang="en-US" b="1" i="1" dirty="0"/>
          </a:p>
        </p:txBody>
      </p:sp>
    </p:spTree>
    <p:extLst>
      <p:ext uri="{BB962C8B-B14F-4D97-AF65-F5344CB8AC3E}">
        <p14:creationId xmlns:p14="http://schemas.microsoft.com/office/powerpoint/2010/main" val="142564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File Instructions</a:t>
            </a:r>
            <a:endParaRPr lang="en-US" dirty="0"/>
          </a:p>
        </p:txBody>
      </p:sp>
      <p:sp>
        <p:nvSpPr>
          <p:cNvPr id="3" name="Content Placeholder 2"/>
          <p:cNvSpPr>
            <a:spLocks noGrp="1"/>
          </p:cNvSpPr>
          <p:nvPr>
            <p:ph idx="1"/>
          </p:nvPr>
        </p:nvSpPr>
        <p:spPr>
          <a:xfrm>
            <a:off x="476250" y="1295400"/>
            <a:ext cx="8229600" cy="838200"/>
          </a:xfrm>
        </p:spPr>
        <p:txBody>
          <a:bodyPr/>
          <a:lstStyle/>
          <a:p>
            <a:pPr>
              <a:spcBef>
                <a:spcPts val="0"/>
              </a:spcBef>
            </a:pPr>
            <a:r>
              <a:rPr lang="en-US" sz="2000" b="1" dirty="0"/>
              <a:t>Flat File Submission #1: </a:t>
            </a:r>
            <a:r>
              <a:rPr lang="en-US" sz="2000" dirty="0"/>
              <a:t>Your first flat file upload contained just grades (K-3)  offered for 2 schools: </a:t>
            </a:r>
          </a:p>
          <a:p>
            <a:pPr marL="0" indent="0">
              <a:buNone/>
            </a:pPr>
            <a:endParaRPr lang="en-US" dirty="0"/>
          </a:p>
        </p:txBody>
      </p:sp>
      <p:sp>
        <p:nvSpPr>
          <p:cNvPr id="8" name="Content Placeholder 2"/>
          <p:cNvSpPr txBox="1">
            <a:spLocks/>
          </p:cNvSpPr>
          <p:nvPr/>
        </p:nvSpPr>
        <p:spPr>
          <a:xfrm>
            <a:off x="476250" y="2971800"/>
            <a:ext cx="8229600" cy="1066800"/>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100" b="1" dirty="0"/>
              <a:t>Flat File Submission #2</a:t>
            </a:r>
            <a:r>
              <a:rPr lang="en-US" sz="2100" dirty="0"/>
              <a:t>: You can over-ride a value by submitting a new file with new values.  For example, if you wanted to change the kindergarten and Grade 1 answers for Barbers Point Elementary (150003000135), you could submit the following file: </a:t>
            </a:r>
          </a:p>
          <a:p>
            <a:pPr marL="0" indent="0">
              <a:buFont typeface="Arial" pitchFamily="34" charset="0"/>
              <a:buNone/>
            </a:pPr>
            <a:endParaRPr lang="en-US" dirty="0"/>
          </a:p>
        </p:txBody>
      </p:sp>
      <p:sp>
        <p:nvSpPr>
          <p:cNvPr id="9" name="Content Placeholder 2"/>
          <p:cNvSpPr txBox="1">
            <a:spLocks/>
          </p:cNvSpPr>
          <p:nvPr/>
        </p:nvSpPr>
        <p:spPr>
          <a:xfrm>
            <a:off x="476250" y="4857750"/>
            <a:ext cx="8229600" cy="104775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700" b="1" dirty="0"/>
              <a:t>CRDC Database Storage</a:t>
            </a:r>
            <a:r>
              <a:rPr lang="en-US" sz="1700" dirty="0"/>
              <a:t>: The “No” for SCH_GRADE_KG and SCH_GRADE_G01 would override the previously submitted “Yes” for 150003000135.   The null field for 150003000022 would make no changes to the previously submitted data.  The CRDC database would store the following data</a:t>
            </a:r>
          </a:p>
        </p:txBody>
      </p:sp>
      <p:graphicFrame>
        <p:nvGraphicFramePr>
          <p:cNvPr id="10" name="Table 9"/>
          <p:cNvGraphicFramePr>
            <a:graphicFrameLocks noGrp="1"/>
          </p:cNvGraphicFramePr>
          <p:nvPr>
            <p:extLst>
              <p:ext uri="{D42A27DB-BD31-4B8C-83A1-F6EECF244321}">
                <p14:modId xmlns:p14="http://schemas.microsoft.com/office/powerpoint/2010/main" val="1844596761"/>
              </p:ext>
            </p:extLst>
          </p:nvPr>
        </p:nvGraphicFramePr>
        <p:xfrm>
          <a:off x="838200" y="2057400"/>
          <a:ext cx="7467600" cy="790576"/>
        </p:xfrm>
        <a:graphic>
          <a:graphicData uri="http://schemas.openxmlformats.org/drawingml/2006/table">
            <a:tbl>
              <a:tblPr firstRow="1" firstCol="1" bandRow="1">
                <a:tableStyleId>{5C22544A-7EE6-4342-B048-85BDC9FD1C3A}</a:tableStyleId>
              </a:tblPr>
              <a:tblGrid>
                <a:gridCol w="1493364"/>
                <a:gridCol w="1493364"/>
                <a:gridCol w="1493364"/>
                <a:gridCol w="1493364"/>
                <a:gridCol w="1494144"/>
              </a:tblGrid>
              <a:tr h="381000">
                <a:tc>
                  <a:txBody>
                    <a:bodyPr/>
                    <a:lstStyle/>
                    <a:p>
                      <a:pPr marL="0" marR="0">
                        <a:spcBef>
                          <a:spcPts val="0"/>
                        </a:spcBef>
                        <a:spcAft>
                          <a:spcPts val="0"/>
                        </a:spcAft>
                      </a:pPr>
                      <a:r>
                        <a:rPr lang="en-US" sz="1200" dirty="0">
                          <a:effectLst/>
                        </a:rPr>
                        <a:t>SCH_ID</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SCH_GRADE_KG</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SCH_GRADE_G01</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SCH_GRADE_G02</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SCH_GRADE_G03</a:t>
                      </a:r>
                      <a:endParaRPr lang="en-US" sz="1200">
                        <a:effectLst/>
                        <a:latin typeface="Times New Roman"/>
                        <a:ea typeface="Calibri"/>
                      </a:endParaRPr>
                    </a:p>
                  </a:txBody>
                  <a:tcPr marL="68580" marR="68580" marT="0" marB="0"/>
                </a:tc>
              </a:tr>
              <a:tr h="204788">
                <a:tc>
                  <a:txBody>
                    <a:bodyPr/>
                    <a:lstStyle/>
                    <a:p>
                      <a:pPr marL="0" marR="0">
                        <a:spcBef>
                          <a:spcPts val="0"/>
                        </a:spcBef>
                        <a:spcAft>
                          <a:spcPts val="0"/>
                        </a:spcAft>
                      </a:pPr>
                      <a:r>
                        <a:rPr lang="en-US" sz="1200" dirty="0">
                          <a:effectLst/>
                        </a:rPr>
                        <a:t>150003000135</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Yes</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r>
              <a:tr h="204788">
                <a:tc>
                  <a:txBody>
                    <a:bodyPr/>
                    <a:lstStyle/>
                    <a:p>
                      <a:pPr marL="0" marR="0">
                        <a:spcBef>
                          <a:spcPts val="0"/>
                        </a:spcBef>
                        <a:spcAft>
                          <a:spcPts val="0"/>
                        </a:spcAft>
                      </a:pPr>
                      <a:r>
                        <a:rPr lang="en-US" sz="1200" dirty="0">
                          <a:effectLst/>
                        </a:rPr>
                        <a:t>150003000022</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Yes</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Yes</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Yes</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66424486"/>
              </p:ext>
            </p:extLst>
          </p:nvPr>
        </p:nvGraphicFramePr>
        <p:xfrm>
          <a:off x="1219200" y="3886200"/>
          <a:ext cx="6019800" cy="807720"/>
        </p:xfrm>
        <a:graphic>
          <a:graphicData uri="http://schemas.openxmlformats.org/drawingml/2006/table">
            <a:tbl>
              <a:tblPr firstRow="1" firstCol="1" bandRow="1">
                <a:tableStyleId>{5C22544A-7EE6-4342-B048-85BDC9FD1C3A}</a:tableStyleId>
              </a:tblPr>
              <a:tblGrid>
                <a:gridCol w="2006600"/>
                <a:gridCol w="2006600"/>
                <a:gridCol w="2006600"/>
              </a:tblGrid>
              <a:tr h="269240">
                <a:tc>
                  <a:txBody>
                    <a:bodyPr/>
                    <a:lstStyle/>
                    <a:p>
                      <a:pPr marL="0" marR="0">
                        <a:spcBef>
                          <a:spcPts val="0"/>
                        </a:spcBef>
                        <a:spcAft>
                          <a:spcPts val="0"/>
                        </a:spcAft>
                      </a:pPr>
                      <a:r>
                        <a:rPr lang="en-US" sz="1200" dirty="0">
                          <a:effectLst/>
                        </a:rPr>
                        <a:t>SCH_ID</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SCH_GRADE_KG</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SCH_GRADE_G01</a:t>
                      </a:r>
                      <a:endParaRPr lang="en-US" sz="1200">
                        <a:effectLst/>
                        <a:latin typeface="Times New Roman"/>
                        <a:ea typeface="Calibri"/>
                      </a:endParaRPr>
                    </a:p>
                  </a:txBody>
                  <a:tcPr marL="68580" marR="68580" marT="0" marB="0"/>
                </a:tc>
              </a:tr>
              <a:tr h="269240">
                <a:tc>
                  <a:txBody>
                    <a:bodyPr/>
                    <a:lstStyle/>
                    <a:p>
                      <a:pPr marL="0" marR="0">
                        <a:spcBef>
                          <a:spcPts val="0"/>
                        </a:spcBef>
                        <a:spcAft>
                          <a:spcPts val="0"/>
                        </a:spcAft>
                      </a:pPr>
                      <a:r>
                        <a:rPr lang="en-US" sz="1200">
                          <a:effectLst/>
                        </a:rPr>
                        <a:t>150003000135</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No</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No</a:t>
                      </a:r>
                      <a:endParaRPr lang="en-US" sz="1200" dirty="0">
                        <a:effectLst/>
                        <a:latin typeface="Times New Roman"/>
                        <a:ea typeface="Calibri"/>
                      </a:endParaRPr>
                    </a:p>
                  </a:txBody>
                  <a:tcPr marL="68580" marR="68580" marT="0" marB="0"/>
                </a:tc>
              </a:tr>
              <a:tr h="269240">
                <a:tc>
                  <a:txBody>
                    <a:bodyPr/>
                    <a:lstStyle/>
                    <a:p>
                      <a:pPr marL="0" marR="0">
                        <a:spcBef>
                          <a:spcPts val="0"/>
                        </a:spcBef>
                        <a:spcAft>
                          <a:spcPts val="0"/>
                        </a:spcAft>
                      </a:pPr>
                      <a:r>
                        <a:rPr lang="en-US" sz="1200">
                          <a:effectLst/>
                        </a:rPr>
                        <a:t>150003000022</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Calibri"/>
                      </a:endParaRPr>
                    </a:p>
                  </a:txBody>
                  <a:tcPr marL="68580" marR="68580"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26002935"/>
              </p:ext>
            </p:extLst>
          </p:nvPr>
        </p:nvGraphicFramePr>
        <p:xfrm>
          <a:off x="914399" y="5943600"/>
          <a:ext cx="7162802" cy="914400"/>
        </p:xfrm>
        <a:graphic>
          <a:graphicData uri="http://schemas.openxmlformats.org/drawingml/2006/table">
            <a:tbl>
              <a:tblPr firstRow="1" firstCol="1" bandRow="1">
                <a:tableStyleId>{5C22544A-7EE6-4342-B048-85BDC9FD1C3A}</a:tableStyleId>
              </a:tblPr>
              <a:tblGrid>
                <a:gridCol w="1432411"/>
                <a:gridCol w="1432411"/>
                <a:gridCol w="1432411"/>
                <a:gridCol w="1432411"/>
                <a:gridCol w="1433158"/>
              </a:tblGrid>
              <a:tr h="457200">
                <a:tc>
                  <a:txBody>
                    <a:bodyPr/>
                    <a:lstStyle/>
                    <a:p>
                      <a:pPr marL="0" marR="0">
                        <a:spcBef>
                          <a:spcPts val="0"/>
                        </a:spcBef>
                        <a:spcAft>
                          <a:spcPts val="0"/>
                        </a:spcAft>
                      </a:pPr>
                      <a:r>
                        <a:rPr lang="en-US" sz="1200" dirty="0">
                          <a:effectLst/>
                        </a:rPr>
                        <a:t>SCH_ID</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SCH_GRADE_KG</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SCH_GRADE_G01</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SCH_GRADE_G02</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SCH_GRADE_G03</a:t>
                      </a:r>
                      <a:endParaRPr lang="en-US" sz="1200">
                        <a:effectLst/>
                        <a:latin typeface="Times New Roman"/>
                        <a:ea typeface="Calibri"/>
                      </a:endParaRPr>
                    </a:p>
                  </a:txBody>
                  <a:tcPr marL="68580" marR="68580" marT="0" marB="0"/>
                </a:tc>
              </a:tr>
              <a:tr h="228600">
                <a:tc>
                  <a:txBody>
                    <a:bodyPr/>
                    <a:lstStyle/>
                    <a:p>
                      <a:pPr marL="0" marR="0">
                        <a:spcBef>
                          <a:spcPts val="0"/>
                        </a:spcBef>
                        <a:spcAft>
                          <a:spcPts val="0"/>
                        </a:spcAft>
                      </a:pPr>
                      <a:r>
                        <a:rPr lang="en-US" sz="1200" dirty="0">
                          <a:effectLst/>
                        </a:rPr>
                        <a:t>150003000135</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No</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No</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Yes</a:t>
                      </a:r>
                      <a:endParaRPr lang="en-US" sz="1200">
                        <a:effectLst/>
                        <a:latin typeface="Times New Roman"/>
                        <a:ea typeface="Calibri"/>
                      </a:endParaRPr>
                    </a:p>
                  </a:txBody>
                  <a:tcPr marL="68580" marR="68580" marT="0" marB="0"/>
                </a:tc>
              </a:tr>
              <a:tr h="228600">
                <a:tc>
                  <a:txBody>
                    <a:bodyPr/>
                    <a:lstStyle/>
                    <a:p>
                      <a:pPr marL="0" marR="0">
                        <a:spcBef>
                          <a:spcPts val="0"/>
                        </a:spcBef>
                        <a:spcAft>
                          <a:spcPts val="0"/>
                        </a:spcAft>
                      </a:pPr>
                      <a:r>
                        <a:rPr lang="en-US" sz="1200" dirty="0">
                          <a:effectLst/>
                        </a:rPr>
                        <a:t>150003000022</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Yes</a:t>
                      </a:r>
                      <a:endParaRPr lang="en-US" sz="120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rPr>
                        <a:t>Yes</a:t>
                      </a:r>
                      <a:endParaRPr lang="en-US" sz="12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2030772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3042</TotalTime>
  <Words>1192</Words>
  <Application>Microsoft Office PowerPoint</Application>
  <PresentationFormat>On-screen Show (4:3)</PresentationFormat>
  <Paragraphs>162</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2013-14 CRDC</vt:lpstr>
      <vt:lpstr>2013-14 Lessons Learned</vt:lpstr>
      <vt:lpstr>2013-14 Lessons Learned</vt:lpstr>
      <vt:lpstr>Resources for School Districts</vt:lpstr>
      <vt:lpstr>CRDC.GRADS360.ORG</vt:lpstr>
      <vt:lpstr>PowerPoint Presentation</vt:lpstr>
      <vt:lpstr>PowerPoint Presentation</vt:lpstr>
      <vt:lpstr>Outreach Update: What We Are Hearing</vt:lpstr>
      <vt:lpstr>Flat File Instructions</vt:lpstr>
      <vt:lpstr>Flat File Instructions: “NS” Code</vt:lpstr>
      <vt:lpstr>Pilot Overview</vt:lpstr>
      <vt:lpstr>Site Preview</vt:lpstr>
      <vt:lpstr>Data “Modules”</vt:lpstr>
      <vt:lpstr>Module “Landing” Page</vt:lpstr>
      <vt:lpstr>Data Entry Screen</vt:lpstr>
      <vt:lpstr>File Upload Status</vt:lpstr>
      <vt:lpstr>Business Rules</vt:lpstr>
      <vt:lpstr>Business Rules</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CRDC SEA Engagement</dc:title>
  <dc:creator>U.S. Department of Education</dc:creator>
  <cp:lastModifiedBy>Kashka Kubzdela</cp:lastModifiedBy>
  <cp:revision>27</cp:revision>
  <dcterms:created xsi:type="dcterms:W3CDTF">2014-08-04T16:05:59Z</dcterms:created>
  <dcterms:modified xsi:type="dcterms:W3CDTF">2014-08-19T00:21:16Z</dcterms:modified>
</cp:coreProperties>
</file>