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7543800" cy="9829800"/>
  <p:notesSz cx="7010400" cy="9296400"/>
  <p:defaultTextStyle>
    <a:defPPr>
      <a:defRPr lang="en-US"/>
    </a:defPPr>
    <a:lvl1pPr marL="0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55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11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066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421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777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133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488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0843" algn="l" defTabSz="992711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37" autoAdjust="0"/>
    <p:restoredTop sz="94639" autoAdjust="0"/>
  </p:normalViewPr>
  <p:slideViewPr>
    <p:cSldViewPr>
      <p:cViewPr>
        <p:scale>
          <a:sx n="75" d="100"/>
          <a:sy n="75" d="100"/>
        </p:scale>
        <p:origin x="-1548" y="-132"/>
      </p:cViewPr>
      <p:guideLst>
        <p:guide orient="horz" pos="3096"/>
        <p:guide pos="2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08270676691729E-2"/>
          <c:y val="1.2636052729651731E-2"/>
          <c:w val="0.93383458646616546"/>
          <c:h val="0.9686564667823038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elete val="1"/>
          </c:dLbls>
          <c:cat>
            <c:strRef>
              <c:f>Sheet1!$A$2:$A$12</c:f>
              <c:strCache>
                <c:ptCount val="11"/>
                <c:pt idx="0">
                  <c:v>Hospital</c:v>
                </c:pt>
                <c:pt idx="1">
                  <c:v>Highway</c:v>
                </c:pt>
                <c:pt idx="2">
                  <c:v>Utility</c:v>
                </c:pt>
                <c:pt idx="3">
                  <c:v>Ins trust</c:v>
                </c:pt>
                <c:pt idx="4">
                  <c:v>public welfare</c:v>
                </c:pt>
                <c:pt idx="5">
                  <c:v>education</c:v>
                </c:pt>
                <c:pt idx="6">
                  <c:v>other </c:v>
                </c:pt>
                <c:pt idx="7">
                  <c:v>Other</c:v>
                </c:pt>
                <c:pt idx="8">
                  <c:v>Charges</c:v>
                </c:pt>
                <c:pt idx="9">
                  <c:v>Federal Support</c:v>
                </c:pt>
                <c:pt idx="10">
                  <c:v>Taxes</c:v>
                </c:pt>
              </c:strCache>
            </c:strRef>
          </c:cat>
          <c:val>
            <c:numRef>
              <c:f>Sheet1!$B$2:$B$12</c:f>
              <c:numCache>
                <c:formatCode>0.0</c:formatCode>
                <c:ptCount val="11"/>
                <c:pt idx="0">
                  <c:v>935</c:v>
                </c:pt>
                <c:pt idx="1">
                  <c:v>861</c:v>
                </c:pt>
                <c:pt idx="2">
                  <c:v>492</c:v>
                </c:pt>
                <c:pt idx="3">
                  <c:v>361</c:v>
                </c:pt>
                <c:pt idx="4">
                  <c:v>207</c:v>
                </c:pt>
                <c:pt idx="5">
                  <c:v>153</c:v>
                </c:pt>
                <c:pt idx="6">
                  <c:v>148</c:v>
                </c:pt>
                <c:pt idx="7">
                  <c:v>200</c:v>
                </c:pt>
                <c:pt idx="8">
                  <c:v>628</c:v>
                </c:pt>
                <c:pt idx="9">
                  <c:v>646</c:v>
                </c:pt>
                <c:pt idx="10">
                  <c:v>1338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68336384"/>
        <c:axId val="170799872"/>
      </c:barChart>
      <c:catAx>
        <c:axId val="168336384"/>
        <c:scaling>
          <c:orientation val="minMax"/>
        </c:scaling>
        <c:delete val="1"/>
        <c:axPos val="l"/>
        <c:majorTickMark val="none"/>
        <c:minorTickMark val="none"/>
        <c:tickLblPos val="nextTo"/>
        <c:crossAx val="170799872"/>
        <c:crosses val="autoZero"/>
        <c:auto val="1"/>
        <c:lblAlgn val="ctr"/>
        <c:lblOffset val="100"/>
        <c:noMultiLvlLbl val="0"/>
      </c:catAx>
      <c:valAx>
        <c:axId val="17079987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168336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0.6406</cdr:x>
      <cdr:y>0.03503</cdr:y>
    </cdr:from>
    <cdr:to>
      <cdr:x>0.87519</cdr:x>
      <cdr:y>0.08163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705085" y="261590"/>
          <a:ext cx="990615" cy="347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 anchorCtr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chemeClr val="bg1"/>
              </a:solidFill>
            </a:rPr>
            <a:t>Taxes $1,338 </a:t>
          </a:r>
          <a:endParaRPr lang="en-US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0.70108</cdr:x>
      <cdr:y>0.33251</cdr:y>
    </cdr:from>
    <cdr:to>
      <cdr:x>0.93199</cdr:x>
      <cdr:y>0.36136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60473" y="2483079"/>
          <a:ext cx="975068" cy="215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>
              <a:solidFill>
                <a:schemeClr val="tx2"/>
              </a:solidFill>
            </a:rPr>
            <a:t>Revenues</a:t>
          </a:r>
          <a:endParaRPr lang="en-US" sz="1100" dirty="0">
            <a:solidFill>
              <a:schemeClr val="tx2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5785" y="3053612"/>
            <a:ext cx="6412230" cy="2107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570" y="5570220"/>
            <a:ext cx="5280660" cy="25120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6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9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5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1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8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74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70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6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01941" y="525623"/>
            <a:ext cx="1273017" cy="111813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893" y="525623"/>
            <a:ext cx="3693320" cy="111813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92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8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909" y="6316557"/>
            <a:ext cx="6412230" cy="1952308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909" y="4166291"/>
            <a:ext cx="6412230" cy="2150267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63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271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90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854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17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781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744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708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7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2893" y="3058160"/>
            <a:ext cx="2483168" cy="864886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1791" y="3058160"/>
            <a:ext cx="2483168" cy="864886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393648"/>
            <a:ext cx="6789420" cy="16383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1" y="2200329"/>
            <a:ext cx="3333155" cy="91699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55" indent="0">
              <a:buNone/>
              <a:defRPr sz="2200" b="1"/>
            </a:lvl2pPr>
            <a:lvl3pPr marL="992711" indent="0">
              <a:buNone/>
              <a:defRPr sz="2000" b="1"/>
            </a:lvl3pPr>
            <a:lvl4pPr marL="1489066" indent="0">
              <a:buNone/>
              <a:defRPr sz="1700" b="1"/>
            </a:lvl4pPr>
            <a:lvl5pPr marL="1985421" indent="0">
              <a:buNone/>
              <a:defRPr sz="1700" b="1"/>
            </a:lvl5pPr>
            <a:lvl6pPr marL="2481777" indent="0">
              <a:buNone/>
              <a:defRPr sz="1700" b="1"/>
            </a:lvl6pPr>
            <a:lvl7pPr marL="2978133" indent="0">
              <a:buNone/>
              <a:defRPr sz="1700" b="1"/>
            </a:lvl7pPr>
            <a:lvl8pPr marL="3474488" indent="0">
              <a:buNone/>
              <a:defRPr sz="1700" b="1"/>
            </a:lvl8pPr>
            <a:lvl9pPr marL="397084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1" y="3117321"/>
            <a:ext cx="3333155" cy="566351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32147" y="2200329"/>
            <a:ext cx="3334464" cy="91699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6355" indent="0">
              <a:buNone/>
              <a:defRPr sz="2200" b="1"/>
            </a:lvl2pPr>
            <a:lvl3pPr marL="992711" indent="0">
              <a:buNone/>
              <a:defRPr sz="2000" b="1"/>
            </a:lvl3pPr>
            <a:lvl4pPr marL="1489066" indent="0">
              <a:buNone/>
              <a:defRPr sz="1700" b="1"/>
            </a:lvl4pPr>
            <a:lvl5pPr marL="1985421" indent="0">
              <a:buNone/>
              <a:defRPr sz="1700" b="1"/>
            </a:lvl5pPr>
            <a:lvl6pPr marL="2481777" indent="0">
              <a:buNone/>
              <a:defRPr sz="1700" b="1"/>
            </a:lvl6pPr>
            <a:lvl7pPr marL="2978133" indent="0">
              <a:buNone/>
              <a:defRPr sz="1700" b="1"/>
            </a:lvl7pPr>
            <a:lvl8pPr marL="3474488" indent="0">
              <a:buNone/>
              <a:defRPr sz="1700" b="1"/>
            </a:lvl8pPr>
            <a:lvl9pPr marL="3970843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32147" y="3117321"/>
            <a:ext cx="3334464" cy="566351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8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19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391372"/>
            <a:ext cx="2481859" cy="166560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417" y="391373"/>
            <a:ext cx="4217195" cy="838946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190" y="2056978"/>
            <a:ext cx="2481859" cy="6723858"/>
          </a:xfrm>
        </p:spPr>
        <p:txBody>
          <a:bodyPr/>
          <a:lstStyle>
            <a:lvl1pPr marL="0" indent="0">
              <a:buNone/>
              <a:defRPr sz="1500"/>
            </a:lvl1pPr>
            <a:lvl2pPr marL="496355" indent="0">
              <a:buNone/>
              <a:defRPr sz="1300"/>
            </a:lvl2pPr>
            <a:lvl3pPr marL="992711" indent="0">
              <a:buNone/>
              <a:defRPr sz="1100"/>
            </a:lvl3pPr>
            <a:lvl4pPr marL="1489066" indent="0">
              <a:buNone/>
              <a:defRPr sz="1000"/>
            </a:lvl4pPr>
            <a:lvl5pPr marL="1985421" indent="0">
              <a:buNone/>
              <a:defRPr sz="1000"/>
            </a:lvl5pPr>
            <a:lvl6pPr marL="2481777" indent="0">
              <a:buNone/>
              <a:defRPr sz="1000"/>
            </a:lvl6pPr>
            <a:lvl7pPr marL="2978133" indent="0">
              <a:buNone/>
              <a:defRPr sz="1000"/>
            </a:lvl7pPr>
            <a:lvl8pPr marL="3474488" indent="0">
              <a:buNone/>
              <a:defRPr sz="1000"/>
            </a:lvl8pPr>
            <a:lvl9pPr marL="39708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7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637" y="6880860"/>
            <a:ext cx="4526280" cy="81232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8637" y="878311"/>
            <a:ext cx="4526280" cy="5897880"/>
          </a:xfrm>
        </p:spPr>
        <p:txBody>
          <a:bodyPr/>
          <a:lstStyle>
            <a:lvl1pPr marL="0" indent="0">
              <a:buNone/>
              <a:defRPr sz="3500"/>
            </a:lvl1pPr>
            <a:lvl2pPr marL="496355" indent="0">
              <a:buNone/>
              <a:defRPr sz="3100"/>
            </a:lvl2pPr>
            <a:lvl3pPr marL="992711" indent="0">
              <a:buNone/>
              <a:defRPr sz="2600"/>
            </a:lvl3pPr>
            <a:lvl4pPr marL="1489066" indent="0">
              <a:buNone/>
              <a:defRPr sz="2200"/>
            </a:lvl4pPr>
            <a:lvl5pPr marL="1985421" indent="0">
              <a:buNone/>
              <a:defRPr sz="2200"/>
            </a:lvl5pPr>
            <a:lvl6pPr marL="2481777" indent="0">
              <a:buNone/>
              <a:defRPr sz="2200"/>
            </a:lvl6pPr>
            <a:lvl7pPr marL="2978133" indent="0">
              <a:buNone/>
              <a:defRPr sz="2200"/>
            </a:lvl7pPr>
            <a:lvl8pPr marL="3474488" indent="0">
              <a:buNone/>
              <a:defRPr sz="2200"/>
            </a:lvl8pPr>
            <a:lvl9pPr marL="3970843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8637" y="7693185"/>
            <a:ext cx="4526280" cy="1153635"/>
          </a:xfrm>
        </p:spPr>
        <p:txBody>
          <a:bodyPr/>
          <a:lstStyle>
            <a:lvl1pPr marL="0" indent="0">
              <a:buNone/>
              <a:defRPr sz="1500"/>
            </a:lvl1pPr>
            <a:lvl2pPr marL="496355" indent="0">
              <a:buNone/>
              <a:defRPr sz="1300"/>
            </a:lvl2pPr>
            <a:lvl3pPr marL="992711" indent="0">
              <a:buNone/>
              <a:defRPr sz="1100"/>
            </a:lvl3pPr>
            <a:lvl4pPr marL="1489066" indent="0">
              <a:buNone/>
              <a:defRPr sz="1000"/>
            </a:lvl4pPr>
            <a:lvl5pPr marL="1985421" indent="0">
              <a:buNone/>
              <a:defRPr sz="1000"/>
            </a:lvl5pPr>
            <a:lvl6pPr marL="2481777" indent="0">
              <a:buNone/>
              <a:defRPr sz="1000"/>
            </a:lvl6pPr>
            <a:lvl7pPr marL="2978133" indent="0">
              <a:buNone/>
              <a:defRPr sz="1000"/>
            </a:lvl7pPr>
            <a:lvl8pPr marL="3474488" indent="0">
              <a:buNone/>
              <a:defRPr sz="1000"/>
            </a:lvl8pPr>
            <a:lvl9pPr marL="39708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3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393648"/>
            <a:ext cx="6789420" cy="1638300"/>
          </a:xfrm>
          <a:prstGeom prst="rect">
            <a:avLst/>
          </a:prstGeom>
        </p:spPr>
        <p:txBody>
          <a:bodyPr vert="horz" lIns="99271" tIns="49636" rIns="99271" bIns="4963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2293622"/>
            <a:ext cx="6789420" cy="6487213"/>
          </a:xfrm>
          <a:prstGeom prst="rect">
            <a:avLst/>
          </a:prstGeom>
        </p:spPr>
        <p:txBody>
          <a:bodyPr vert="horz" lIns="99271" tIns="49636" rIns="99271" bIns="4963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9110770"/>
            <a:ext cx="176022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C87F3-C69B-481E-9291-942C846BC1E8}" type="datetimeFigureOut">
              <a:rPr lang="en-US" smtClean="0"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7465" y="9110770"/>
            <a:ext cx="238887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06390" y="9110770"/>
            <a:ext cx="1760220" cy="523346"/>
          </a:xfrm>
          <a:prstGeom prst="rect">
            <a:avLst/>
          </a:prstGeom>
        </p:spPr>
        <p:txBody>
          <a:bodyPr vert="horz" lIns="99271" tIns="49636" rIns="99271" bIns="4963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E034-2CA0-4361-A7B2-0FCAB4951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2711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2267" indent="-372267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6577" indent="-310222" algn="l" defTabSz="992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40888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7243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3600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29955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26310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22665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19021" indent="-248178" algn="l" defTabSz="992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6355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2711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89066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5421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1777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8133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4488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70843" algn="l" defTabSz="99271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mailto:govs.finstaff@census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/>
          <p:cNvSpPr txBox="1">
            <a:spLocks noChangeArrowheads="1"/>
          </p:cNvSpPr>
          <p:nvPr/>
        </p:nvSpPr>
        <p:spPr bwMode="auto">
          <a:xfrm>
            <a:off x="0" y="1"/>
            <a:ext cx="7543800" cy="488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F497D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1F497D"/>
                </a:solidFill>
                <a:latin typeface="Calibri" pitchFamily="34" charset="0"/>
              </a:rPr>
              <a:t>2014 </a:t>
            </a:r>
            <a:r>
              <a:rPr lang="en-US" altLang="en-US" sz="2200" b="1" dirty="0">
                <a:solidFill>
                  <a:srgbClr val="1F497D"/>
                </a:solidFill>
                <a:latin typeface="Calibri" pitchFamily="34" charset="0"/>
              </a:rPr>
              <a:t>Annual Survey of </a:t>
            </a:r>
            <a:r>
              <a:rPr lang="en-US" altLang="en-US" sz="2200" b="1" dirty="0" smtClean="0">
                <a:solidFill>
                  <a:srgbClr val="1F497D"/>
                </a:solidFill>
                <a:latin typeface="Calibri" pitchFamily="34" charset="0"/>
              </a:rPr>
              <a:t>State and Local Government Finances</a:t>
            </a:r>
            <a:endParaRPr lang="en-US" altLang="en-US" sz="2200" dirty="0">
              <a:latin typeface="Arial" pitchFamily="34" charset="0"/>
            </a:endParaRPr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0" y="419100"/>
            <a:ext cx="7543800" cy="49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520"/>
              </a:spcAft>
            </a:pP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The U.S. Census Bureau is responsible for providing information about the nation’s state and local governments.  The </a:t>
            </a:r>
            <a:r>
              <a:rPr lang="en-US" altLang="en-US" sz="1100" dirty="0" smtClean="0">
                <a:solidFill>
                  <a:srgbClr val="1F497D"/>
                </a:solidFill>
                <a:latin typeface="Calibri" pitchFamily="34" charset="0"/>
              </a:rPr>
              <a:t>Annual Survey </a:t>
            </a: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of </a:t>
            </a:r>
            <a:r>
              <a:rPr lang="en-US" altLang="en-US" sz="1100" dirty="0" smtClean="0">
                <a:solidFill>
                  <a:srgbClr val="1F497D"/>
                </a:solidFill>
                <a:latin typeface="Calibri" pitchFamily="34" charset="0"/>
              </a:rPr>
              <a:t>State and Local Government Finances is </a:t>
            </a: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one of the tools that is used to collect information on state and local  government </a:t>
            </a:r>
            <a:r>
              <a:rPr lang="en-US" altLang="en-US" sz="1100" dirty="0" smtClean="0">
                <a:solidFill>
                  <a:srgbClr val="1F497D"/>
                </a:solidFill>
                <a:latin typeface="Calibri" pitchFamily="34" charset="0"/>
              </a:rPr>
              <a:t>activity</a:t>
            </a: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.  </a:t>
            </a:r>
            <a:endParaRPr lang="en-US" altLang="en-US" dirty="0">
              <a:latin typeface="Arial" pitchFamily="34" charset="0"/>
            </a:endParaRPr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4533900" y="1196340"/>
            <a:ext cx="3017520" cy="365760"/>
          </a:xfrm>
          <a:prstGeom prst="rect">
            <a:avLst/>
          </a:prstGeom>
          <a:solidFill>
            <a:srgbClr val="1F49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Why did I receive this survey?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4533900" y="1562100"/>
            <a:ext cx="301688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Authorized by Title 13, U.S. Code, Section 182, the Census Bureau surveys state and local governments annually.  The Census Bureau selects about 11,000 governments </a:t>
            </a:r>
            <a:r>
              <a:rPr lang="en-US" altLang="en-US" sz="1100" dirty="0" smtClean="0">
                <a:solidFill>
                  <a:srgbClr val="1F497D"/>
                </a:solidFill>
                <a:latin typeface="Calibri" pitchFamily="34" charset="0"/>
              </a:rPr>
              <a:t>to </a:t>
            </a: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participate in the </a:t>
            </a:r>
            <a:r>
              <a:rPr lang="en-US" altLang="en-US" sz="1100" dirty="0" smtClean="0">
                <a:solidFill>
                  <a:srgbClr val="1F497D"/>
                </a:solidFill>
                <a:latin typeface="Calibri" pitchFamily="34" charset="0"/>
              </a:rPr>
              <a:t>annual survey</a:t>
            </a:r>
            <a:r>
              <a:rPr lang="en-US" altLang="en-US" sz="1100" dirty="0">
                <a:solidFill>
                  <a:srgbClr val="1F497D"/>
                </a:solidFill>
                <a:latin typeface="Calibri" pitchFamily="34" charset="0"/>
              </a:rPr>
              <a:t>.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100" b="1" dirty="0">
              <a:solidFill>
                <a:srgbClr val="1F497D"/>
              </a:solidFill>
              <a:latin typeface="Calibri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1F497D"/>
                </a:solidFill>
              </a:rPr>
              <a:t>Your response to </a:t>
            </a:r>
            <a:r>
              <a:rPr lang="en-US" altLang="en-US" sz="1100" dirty="0" smtClean="0">
                <a:solidFill>
                  <a:srgbClr val="1F497D"/>
                </a:solidFill>
              </a:rPr>
              <a:t>this survey is </a:t>
            </a:r>
            <a:r>
              <a:rPr lang="en-US" altLang="en-US" sz="1100" dirty="0">
                <a:solidFill>
                  <a:srgbClr val="1F497D"/>
                </a:solidFill>
              </a:rPr>
              <a:t>important. This information will provide insight about government  activity and allow your </a:t>
            </a:r>
            <a:r>
              <a:rPr lang="en-US" altLang="en-US" sz="1100" dirty="0" smtClean="0">
                <a:solidFill>
                  <a:srgbClr val="1F497D"/>
                </a:solidFill>
              </a:rPr>
              <a:t>community </a:t>
            </a:r>
            <a:r>
              <a:rPr lang="en-US" altLang="en-US" sz="1100" dirty="0">
                <a:solidFill>
                  <a:srgbClr val="1F497D"/>
                </a:solidFill>
              </a:rPr>
              <a:t>leaders the opportunity to make informed decisions.  This survey provides the only source </a:t>
            </a:r>
            <a:r>
              <a:rPr lang="en-US" altLang="en-US" sz="1100" dirty="0" smtClean="0">
                <a:solidFill>
                  <a:srgbClr val="1F497D"/>
                </a:solidFill>
              </a:rPr>
              <a:t>of </a:t>
            </a:r>
            <a:r>
              <a:rPr lang="en-US" altLang="en-US" sz="1100" dirty="0">
                <a:solidFill>
                  <a:srgbClr val="1F497D"/>
                </a:solidFill>
              </a:rPr>
              <a:t>data </a:t>
            </a:r>
            <a:r>
              <a:rPr lang="en-US" altLang="en-US" sz="1100" dirty="0" smtClean="0">
                <a:solidFill>
                  <a:srgbClr val="1F497D"/>
                </a:solidFill>
              </a:rPr>
              <a:t>on state and local government finances including  revenue, expenditure, debt, and assets..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1100" dirty="0">
              <a:solidFill>
                <a:srgbClr val="1F49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 smtClean="0">
                <a:solidFill>
                  <a:srgbClr val="1F497D"/>
                </a:solidFill>
              </a:rPr>
              <a:t>Government activity is used in the calculation of the Flow of Funds by the Federal Reserve and represents approximately 20 </a:t>
            </a:r>
            <a:r>
              <a:rPr lang="en-US" altLang="en-US" sz="1100" dirty="0">
                <a:solidFill>
                  <a:srgbClr val="1F497D"/>
                </a:solidFill>
              </a:rPr>
              <a:t>percent of </a:t>
            </a:r>
            <a:r>
              <a:rPr lang="en-US" altLang="en-US" sz="1100" dirty="0" smtClean="0">
                <a:solidFill>
                  <a:srgbClr val="1F497D"/>
                </a:solidFill>
              </a:rPr>
              <a:t>the        U.S. </a:t>
            </a:r>
            <a:r>
              <a:rPr lang="en-US" altLang="en-US" sz="1100" dirty="0">
                <a:solidFill>
                  <a:srgbClr val="1F497D"/>
                </a:solidFill>
              </a:rPr>
              <a:t>Gross </a:t>
            </a:r>
            <a:r>
              <a:rPr lang="en-US" altLang="en-US" sz="1100" dirty="0" smtClean="0">
                <a:solidFill>
                  <a:srgbClr val="1F497D"/>
                </a:solidFill>
              </a:rPr>
              <a:t>Domestic </a:t>
            </a:r>
            <a:r>
              <a:rPr lang="en-US" altLang="en-US" sz="1100" dirty="0">
                <a:solidFill>
                  <a:srgbClr val="1F497D"/>
                </a:solidFill>
              </a:rPr>
              <a:t>Product (GDP).  This information is </a:t>
            </a:r>
            <a:r>
              <a:rPr lang="en-US" altLang="en-US" sz="1100" dirty="0" smtClean="0">
                <a:solidFill>
                  <a:srgbClr val="1F497D"/>
                </a:solidFill>
              </a:rPr>
              <a:t>often </a:t>
            </a:r>
            <a:r>
              <a:rPr lang="en-US" altLang="en-US" sz="1100" dirty="0">
                <a:solidFill>
                  <a:srgbClr val="1F497D"/>
                </a:solidFill>
              </a:rPr>
              <a:t>requested by other governments, researchers, and media outlets to inform the </a:t>
            </a:r>
            <a:r>
              <a:rPr lang="en-US" altLang="en-US" sz="1100" dirty="0" smtClean="0">
                <a:solidFill>
                  <a:srgbClr val="1F497D"/>
                </a:solidFill>
              </a:rPr>
              <a:t>public and develop </a:t>
            </a:r>
            <a:r>
              <a:rPr lang="en-US" altLang="en-US" sz="1100" dirty="0">
                <a:solidFill>
                  <a:srgbClr val="1F497D"/>
                </a:solidFill>
              </a:rPr>
              <a:t>policy for state and local governments.</a:t>
            </a:r>
            <a:endParaRPr lang="en-US" altLang="en-US" sz="1100" dirty="0"/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</a:endParaRP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4533900" y="8572500"/>
            <a:ext cx="3017520" cy="365760"/>
          </a:xfrm>
          <a:prstGeom prst="rect">
            <a:avLst/>
          </a:prstGeom>
          <a:solidFill>
            <a:srgbClr val="1F49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When is my response due?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7" name="Text Box 29"/>
          <p:cNvSpPr txBox="1">
            <a:spLocks noChangeArrowheads="1"/>
          </p:cNvSpPr>
          <p:nvPr/>
        </p:nvSpPr>
        <p:spPr bwMode="auto">
          <a:xfrm>
            <a:off x="4533901" y="5685111"/>
            <a:ext cx="3016885" cy="2734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r>
              <a:rPr lang="en-US" sz="1300" b="1" dirty="0">
                <a:solidFill>
                  <a:schemeClr val="tx2"/>
                </a:solidFill>
              </a:rPr>
              <a:t>Respond online </a:t>
            </a:r>
            <a:endParaRPr lang="en-US" sz="1300" dirty="0">
              <a:solidFill>
                <a:schemeClr val="tx2"/>
              </a:solidFill>
            </a:endParaRPr>
          </a:p>
          <a:p>
            <a:r>
              <a:rPr lang="en-US" sz="1100" dirty="0" smtClean="0">
                <a:solidFill>
                  <a:schemeClr val="tx2"/>
                </a:solidFill>
              </a:rPr>
              <a:t>Instructions </a:t>
            </a:r>
            <a:r>
              <a:rPr lang="en-US" sz="1100" dirty="0">
                <a:solidFill>
                  <a:schemeClr val="tx2"/>
                </a:solidFill>
              </a:rPr>
              <a:t>including the User ID and Password are enclosed within this mailing.  If you need assistance with the User ID or Password, </a:t>
            </a:r>
            <a:r>
              <a:rPr lang="en-US" sz="1100" dirty="0" smtClean="0">
                <a:solidFill>
                  <a:schemeClr val="tx2"/>
                </a:solidFill>
              </a:rPr>
              <a:t>please call us at        </a:t>
            </a:r>
            <a:r>
              <a:rPr lang="en-US" sz="1100" b="1" dirty="0" smtClean="0">
                <a:solidFill>
                  <a:schemeClr val="tx2"/>
                </a:solidFill>
              </a:rPr>
              <a:t>1-800-242-4523 </a:t>
            </a:r>
            <a:r>
              <a:rPr lang="en-US" sz="1100" dirty="0">
                <a:solidFill>
                  <a:schemeClr val="tx2"/>
                </a:solidFill>
              </a:rPr>
              <a:t>and we can </a:t>
            </a:r>
            <a:r>
              <a:rPr lang="en-US" sz="1100" dirty="0" smtClean="0">
                <a:solidFill>
                  <a:schemeClr val="tx2"/>
                </a:solidFill>
              </a:rPr>
              <a:t>provide you that </a:t>
            </a:r>
            <a:r>
              <a:rPr lang="en-US" sz="1100" dirty="0">
                <a:solidFill>
                  <a:schemeClr val="tx2"/>
                </a:solidFill>
              </a:rPr>
              <a:t>information.</a:t>
            </a:r>
          </a:p>
          <a:p>
            <a:endParaRPr lang="en-US" sz="1300" b="1" dirty="0">
              <a:solidFill>
                <a:schemeClr val="tx2"/>
              </a:solidFill>
            </a:endParaRPr>
          </a:p>
          <a:p>
            <a:r>
              <a:rPr lang="en-US" sz="1300" b="1" dirty="0">
                <a:solidFill>
                  <a:schemeClr val="tx2"/>
                </a:solidFill>
              </a:rPr>
              <a:t>Respond by mail</a:t>
            </a:r>
            <a:endParaRPr lang="en-US" sz="1300" dirty="0">
              <a:solidFill>
                <a:schemeClr val="tx2"/>
              </a:solidFill>
            </a:endParaRPr>
          </a:p>
          <a:p>
            <a:r>
              <a:rPr lang="en-US" sz="1100" dirty="0">
                <a:solidFill>
                  <a:schemeClr val="tx2"/>
                </a:solidFill>
              </a:rPr>
              <a:t>Simply return the completed questionnaire by mail in the prepaid envelope </a:t>
            </a:r>
            <a:r>
              <a:rPr lang="en-US" sz="1100" dirty="0" smtClean="0">
                <a:solidFill>
                  <a:schemeClr val="tx2"/>
                </a:solidFill>
              </a:rPr>
              <a:t>provided. </a:t>
            </a:r>
            <a:endParaRPr lang="en-US" sz="1100" dirty="0">
              <a:solidFill>
                <a:schemeClr val="tx2"/>
              </a:solidFill>
            </a:endParaRPr>
          </a:p>
          <a:p>
            <a:endParaRPr lang="en-US" sz="1300" b="1" dirty="0">
              <a:solidFill>
                <a:schemeClr val="tx2"/>
              </a:solidFill>
            </a:endParaRPr>
          </a:p>
          <a:p>
            <a:r>
              <a:rPr lang="en-US" sz="1300" b="1" dirty="0" smtClean="0">
                <a:solidFill>
                  <a:schemeClr val="tx2"/>
                </a:solidFill>
              </a:rPr>
              <a:t>Have </a:t>
            </a:r>
            <a:r>
              <a:rPr lang="en-US" sz="1300" b="1" dirty="0">
                <a:solidFill>
                  <a:schemeClr val="tx2"/>
                </a:solidFill>
              </a:rPr>
              <a:t>questions or need some help?  </a:t>
            </a:r>
            <a:endParaRPr lang="en-US" sz="1300" dirty="0">
              <a:solidFill>
                <a:schemeClr val="tx2"/>
              </a:solidFill>
            </a:endParaRPr>
          </a:p>
          <a:p>
            <a:r>
              <a:rPr lang="en-US" sz="1100" dirty="0">
                <a:solidFill>
                  <a:schemeClr val="tx2"/>
                </a:solidFill>
              </a:rPr>
              <a:t>Call us at </a:t>
            </a:r>
            <a:r>
              <a:rPr lang="en-US" sz="1100" b="1" dirty="0">
                <a:solidFill>
                  <a:schemeClr val="tx2"/>
                </a:solidFill>
              </a:rPr>
              <a:t>1-800-242-4523 </a:t>
            </a:r>
            <a:r>
              <a:rPr lang="en-US" sz="1100" dirty="0" smtClean="0">
                <a:solidFill>
                  <a:schemeClr val="tx2"/>
                </a:solidFill>
              </a:rPr>
              <a:t>weekdays</a:t>
            </a:r>
            <a:r>
              <a:rPr lang="en-US" sz="1100" dirty="0">
                <a:solidFill>
                  <a:schemeClr val="tx2"/>
                </a:solidFill>
              </a:rPr>
              <a:t>, </a:t>
            </a:r>
            <a:endParaRPr lang="en-US" sz="1100" dirty="0" smtClean="0">
              <a:solidFill>
                <a:schemeClr val="tx2"/>
              </a:solidFill>
            </a:endParaRPr>
          </a:p>
          <a:p>
            <a:r>
              <a:rPr lang="en-US" sz="1100" dirty="0" smtClean="0">
                <a:solidFill>
                  <a:schemeClr val="tx2"/>
                </a:solidFill>
              </a:rPr>
              <a:t>7 </a:t>
            </a:r>
            <a:r>
              <a:rPr lang="en-US" sz="1100" dirty="0">
                <a:solidFill>
                  <a:schemeClr val="tx2"/>
                </a:solidFill>
              </a:rPr>
              <a:t>AM - 5 PM ET</a:t>
            </a:r>
            <a:r>
              <a:rPr lang="en-US" sz="1100" b="1" dirty="0">
                <a:solidFill>
                  <a:schemeClr val="tx2"/>
                </a:solidFill>
              </a:rPr>
              <a:t>  </a:t>
            </a:r>
            <a:r>
              <a:rPr lang="en-US" sz="1100" dirty="0">
                <a:solidFill>
                  <a:schemeClr val="tx2"/>
                </a:solidFill>
              </a:rPr>
              <a:t>or email us at </a:t>
            </a:r>
            <a:r>
              <a:rPr lang="en-US" sz="1100" dirty="0" smtClean="0">
                <a:hlinkClick r:id="rId2" tooltip="govs.finstaff@census.gov"/>
              </a:rPr>
              <a:t>govs.finstaff@census.gov</a:t>
            </a:r>
            <a:r>
              <a:rPr lang="en-US" sz="1100" dirty="0" smtClean="0"/>
              <a:t> . </a:t>
            </a:r>
            <a:endParaRPr lang="en-US" sz="1100" dirty="0"/>
          </a:p>
        </p:txBody>
      </p:sp>
      <p:sp>
        <p:nvSpPr>
          <p:cNvPr id="8" name="Text Box 29"/>
          <p:cNvSpPr txBox="1">
            <a:spLocks noChangeArrowheads="1"/>
          </p:cNvSpPr>
          <p:nvPr/>
        </p:nvSpPr>
        <p:spPr bwMode="auto">
          <a:xfrm>
            <a:off x="4534536" y="8960724"/>
            <a:ext cx="301688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t" anchorCtr="0" compatLnSpc="1">
            <a:prstTxWarp prst="textNoShape">
              <a:avLst/>
            </a:prstTxWarp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Your response is due </a:t>
            </a:r>
            <a:r>
              <a:rPr lang="en-US" sz="1100" b="1" dirty="0" smtClean="0">
                <a:solidFill>
                  <a:schemeClr val="tx2"/>
                </a:solidFill>
              </a:rPr>
              <a:t>Month ##, 2014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4533901" y="5311140"/>
            <a:ext cx="3017520" cy="365760"/>
          </a:xfrm>
          <a:prstGeom prst="rect">
            <a:avLst/>
          </a:prstGeom>
          <a:solidFill>
            <a:srgbClr val="1F497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9708" tIns="39708" rIns="39708" bIns="39708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FFFFFF"/>
                </a:solidFill>
                <a:latin typeface="Calibri" pitchFamily="34" charset="0"/>
              </a:rPr>
              <a:t>How can I respond to the survey or get help?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8934390"/>
            <a:ext cx="41529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Source: </a:t>
            </a:r>
            <a:r>
              <a:rPr lang="en-US" sz="1000" dirty="0">
                <a:solidFill>
                  <a:schemeClr val="tx2"/>
                </a:solidFill>
              </a:rPr>
              <a:t>Source: U.S. Census Bureau, 2011 Annual Surveys of State and </a:t>
            </a:r>
          </a:p>
          <a:p>
            <a:r>
              <a:rPr lang="en-US" sz="1000" dirty="0">
                <a:solidFill>
                  <a:schemeClr val="tx2"/>
                </a:solidFill>
              </a:rPr>
              <a:t>Local Government Finances</a:t>
            </a:r>
            <a:r>
              <a:rPr lang="en-US" sz="1000" dirty="0"/>
              <a:t>.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189643406"/>
              </p:ext>
            </p:extLst>
          </p:nvPr>
        </p:nvGraphicFramePr>
        <p:xfrm>
          <a:off x="60325" y="1409699"/>
          <a:ext cx="4222750" cy="746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1879308" y="2331514"/>
            <a:ext cx="146685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Federal Support $646 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1833142" y="2984225"/>
            <a:ext cx="99060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Charges $628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702447" y="3619500"/>
            <a:ext cx="99060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Other $200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1225550" y="4000500"/>
            <a:ext cx="99060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bg1"/>
                </a:solidFill>
              </a:rPr>
              <a:t>Other $935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2457107" y="7597346"/>
            <a:ext cx="128905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Education $861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1492567" y="6896100"/>
            <a:ext cx="1358265" cy="365761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Public welfare $492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1154670" y="6243320"/>
            <a:ext cx="99060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Ins trust $361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745696" y="5616352"/>
            <a:ext cx="99060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Utility $207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590550" y="4971604"/>
            <a:ext cx="108585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Highway  $153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590550" y="4281822"/>
            <a:ext cx="108585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Hospitals $148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TextBox 1"/>
          <p:cNvSpPr txBox="1"/>
          <p:nvPr/>
        </p:nvSpPr>
        <p:spPr>
          <a:xfrm>
            <a:off x="113874" y="1245867"/>
            <a:ext cx="4378958" cy="26670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tx2"/>
                </a:solidFill>
              </a:rPr>
              <a:t>State and Local Government Revenue and Expenditures: 2011</a:t>
            </a:r>
            <a:endParaRPr lang="en-US" sz="1200" b="1" dirty="0">
              <a:solidFill>
                <a:schemeClr val="tx2"/>
              </a:solidFill>
            </a:endParaRPr>
          </a:p>
        </p:txBody>
      </p:sp>
      <p:sp>
        <p:nvSpPr>
          <p:cNvPr id="24" name="TextBox 1"/>
          <p:cNvSpPr txBox="1"/>
          <p:nvPr/>
        </p:nvSpPr>
        <p:spPr>
          <a:xfrm>
            <a:off x="2634357" y="8214223"/>
            <a:ext cx="1289050" cy="347980"/>
          </a:xfrm>
          <a:prstGeom prst="rect">
            <a:avLst/>
          </a:prstGeom>
        </p:spPr>
        <p:txBody>
          <a:bodyPr wrap="square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Other $935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55496" y="3892778"/>
            <a:ext cx="130604" cy="21544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sz="800" dirty="0"/>
          </a:p>
        </p:txBody>
      </p:sp>
      <p:sp>
        <p:nvSpPr>
          <p:cNvPr id="27" name="TextBox 26"/>
          <p:cNvSpPr txBox="1"/>
          <p:nvPr/>
        </p:nvSpPr>
        <p:spPr>
          <a:xfrm>
            <a:off x="2955496" y="4242256"/>
            <a:ext cx="130604" cy="21544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en-US" sz="800" dirty="0"/>
          </a:p>
        </p:txBody>
      </p:sp>
      <p:sp>
        <p:nvSpPr>
          <p:cNvPr id="28" name="TextBox 1"/>
          <p:cNvSpPr txBox="1"/>
          <p:nvPr/>
        </p:nvSpPr>
        <p:spPr>
          <a:xfrm>
            <a:off x="3025432" y="4244071"/>
            <a:ext cx="975068" cy="21544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 smtClean="0">
                <a:solidFill>
                  <a:schemeClr val="tx2"/>
                </a:solidFill>
              </a:rPr>
              <a:t>Expenditures</a:t>
            </a:r>
            <a:endParaRPr lang="en-US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380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U.S. 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reyes325</dc:creator>
  <cp:lastModifiedBy>Jeffrey L Barnett</cp:lastModifiedBy>
  <cp:revision>14</cp:revision>
  <cp:lastPrinted>2014-03-05T19:57:50Z</cp:lastPrinted>
  <dcterms:created xsi:type="dcterms:W3CDTF">2014-02-26T23:03:09Z</dcterms:created>
  <dcterms:modified xsi:type="dcterms:W3CDTF">2014-05-21T19:36:00Z</dcterms:modified>
</cp:coreProperties>
</file>