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7543800" cy="9829800"/>
  <p:notesSz cx="7010400" cy="9296400"/>
  <p:defaultTextStyle>
    <a:defPPr>
      <a:defRPr lang="en-US"/>
    </a:defPPr>
    <a:lvl1pPr marL="0" algn="l" defTabSz="99271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6355" algn="l" defTabSz="99271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2711" algn="l" defTabSz="99271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9066" algn="l" defTabSz="99271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85421" algn="l" defTabSz="99271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1777" algn="l" defTabSz="99271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78133" algn="l" defTabSz="99271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74488" algn="l" defTabSz="99271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70843" algn="l" defTabSz="99271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37" autoAdjust="0"/>
    <p:restoredTop sz="94639" autoAdjust="0"/>
  </p:normalViewPr>
  <p:slideViewPr>
    <p:cSldViewPr>
      <p:cViewPr>
        <p:scale>
          <a:sx n="75" d="100"/>
          <a:sy n="75" d="100"/>
        </p:scale>
        <p:origin x="-1548" y="-132"/>
      </p:cViewPr>
      <p:guideLst>
        <p:guide orient="horz" pos="3096"/>
        <p:guide pos="2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785" y="3053612"/>
            <a:ext cx="6412230" cy="2107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1570" y="5570220"/>
            <a:ext cx="5280660" cy="25120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6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9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5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1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8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4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70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0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6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01941" y="525623"/>
            <a:ext cx="1273017" cy="111813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2893" y="525623"/>
            <a:ext cx="3693320" cy="111813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2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8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909" y="6316557"/>
            <a:ext cx="6412230" cy="1952308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909" y="4166291"/>
            <a:ext cx="6412230" cy="215026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63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271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90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854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17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781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744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708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7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893" y="3058160"/>
            <a:ext cx="2483168" cy="864886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1791" y="3058160"/>
            <a:ext cx="2483168" cy="864886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1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393648"/>
            <a:ext cx="6789420" cy="16383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1" y="2200329"/>
            <a:ext cx="3333155" cy="91699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55" indent="0">
              <a:buNone/>
              <a:defRPr sz="2200" b="1"/>
            </a:lvl2pPr>
            <a:lvl3pPr marL="992711" indent="0">
              <a:buNone/>
              <a:defRPr sz="2000" b="1"/>
            </a:lvl3pPr>
            <a:lvl4pPr marL="1489066" indent="0">
              <a:buNone/>
              <a:defRPr sz="1700" b="1"/>
            </a:lvl4pPr>
            <a:lvl5pPr marL="1985421" indent="0">
              <a:buNone/>
              <a:defRPr sz="1700" b="1"/>
            </a:lvl5pPr>
            <a:lvl6pPr marL="2481777" indent="0">
              <a:buNone/>
              <a:defRPr sz="1700" b="1"/>
            </a:lvl6pPr>
            <a:lvl7pPr marL="2978133" indent="0">
              <a:buNone/>
              <a:defRPr sz="1700" b="1"/>
            </a:lvl7pPr>
            <a:lvl8pPr marL="3474488" indent="0">
              <a:buNone/>
              <a:defRPr sz="1700" b="1"/>
            </a:lvl8pPr>
            <a:lvl9pPr marL="3970843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1" y="3117321"/>
            <a:ext cx="3333155" cy="566351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2147" y="2200329"/>
            <a:ext cx="3334464" cy="91699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55" indent="0">
              <a:buNone/>
              <a:defRPr sz="2200" b="1"/>
            </a:lvl2pPr>
            <a:lvl3pPr marL="992711" indent="0">
              <a:buNone/>
              <a:defRPr sz="2000" b="1"/>
            </a:lvl3pPr>
            <a:lvl4pPr marL="1489066" indent="0">
              <a:buNone/>
              <a:defRPr sz="1700" b="1"/>
            </a:lvl4pPr>
            <a:lvl5pPr marL="1985421" indent="0">
              <a:buNone/>
              <a:defRPr sz="1700" b="1"/>
            </a:lvl5pPr>
            <a:lvl6pPr marL="2481777" indent="0">
              <a:buNone/>
              <a:defRPr sz="1700" b="1"/>
            </a:lvl6pPr>
            <a:lvl7pPr marL="2978133" indent="0">
              <a:buNone/>
              <a:defRPr sz="1700" b="1"/>
            </a:lvl7pPr>
            <a:lvl8pPr marL="3474488" indent="0">
              <a:buNone/>
              <a:defRPr sz="1700" b="1"/>
            </a:lvl8pPr>
            <a:lvl9pPr marL="3970843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2147" y="3117321"/>
            <a:ext cx="3334464" cy="566351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0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82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1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391372"/>
            <a:ext cx="2481859" cy="166560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9417" y="391373"/>
            <a:ext cx="4217195" cy="838946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190" y="2056978"/>
            <a:ext cx="2481859" cy="6723858"/>
          </a:xfrm>
        </p:spPr>
        <p:txBody>
          <a:bodyPr/>
          <a:lstStyle>
            <a:lvl1pPr marL="0" indent="0">
              <a:buNone/>
              <a:defRPr sz="1500"/>
            </a:lvl1pPr>
            <a:lvl2pPr marL="496355" indent="0">
              <a:buNone/>
              <a:defRPr sz="1300"/>
            </a:lvl2pPr>
            <a:lvl3pPr marL="992711" indent="0">
              <a:buNone/>
              <a:defRPr sz="1100"/>
            </a:lvl3pPr>
            <a:lvl4pPr marL="1489066" indent="0">
              <a:buNone/>
              <a:defRPr sz="1000"/>
            </a:lvl4pPr>
            <a:lvl5pPr marL="1985421" indent="0">
              <a:buNone/>
              <a:defRPr sz="1000"/>
            </a:lvl5pPr>
            <a:lvl6pPr marL="2481777" indent="0">
              <a:buNone/>
              <a:defRPr sz="1000"/>
            </a:lvl6pPr>
            <a:lvl7pPr marL="2978133" indent="0">
              <a:buNone/>
              <a:defRPr sz="1000"/>
            </a:lvl7pPr>
            <a:lvl8pPr marL="3474488" indent="0">
              <a:buNone/>
              <a:defRPr sz="1000"/>
            </a:lvl8pPr>
            <a:lvl9pPr marL="397084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7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637" y="6880860"/>
            <a:ext cx="4526280" cy="81232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78637" y="878311"/>
            <a:ext cx="4526280" cy="5897880"/>
          </a:xfrm>
        </p:spPr>
        <p:txBody>
          <a:bodyPr/>
          <a:lstStyle>
            <a:lvl1pPr marL="0" indent="0">
              <a:buNone/>
              <a:defRPr sz="3500"/>
            </a:lvl1pPr>
            <a:lvl2pPr marL="496355" indent="0">
              <a:buNone/>
              <a:defRPr sz="3100"/>
            </a:lvl2pPr>
            <a:lvl3pPr marL="992711" indent="0">
              <a:buNone/>
              <a:defRPr sz="2600"/>
            </a:lvl3pPr>
            <a:lvl4pPr marL="1489066" indent="0">
              <a:buNone/>
              <a:defRPr sz="2200"/>
            </a:lvl4pPr>
            <a:lvl5pPr marL="1985421" indent="0">
              <a:buNone/>
              <a:defRPr sz="2200"/>
            </a:lvl5pPr>
            <a:lvl6pPr marL="2481777" indent="0">
              <a:buNone/>
              <a:defRPr sz="2200"/>
            </a:lvl6pPr>
            <a:lvl7pPr marL="2978133" indent="0">
              <a:buNone/>
              <a:defRPr sz="2200"/>
            </a:lvl7pPr>
            <a:lvl8pPr marL="3474488" indent="0">
              <a:buNone/>
              <a:defRPr sz="2200"/>
            </a:lvl8pPr>
            <a:lvl9pPr marL="3970843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8637" y="7693185"/>
            <a:ext cx="4526280" cy="1153635"/>
          </a:xfrm>
        </p:spPr>
        <p:txBody>
          <a:bodyPr/>
          <a:lstStyle>
            <a:lvl1pPr marL="0" indent="0">
              <a:buNone/>
              <a:defRPr sz="1500"/>
            </a:lvl1pPr>
            <a:lvl2pPr marL="496355" indent="0">
              <a:buNone/>
              <a:defRPr sz="1300"/>
            </a:lvl2pPr>
            <a:lvl3pPr marL="992711" indent="0">
              <a:buNone/>
              <a:defRPr sz="1100"/>
            </a:lvl3pPr>
            <a:lvl4pPr marL="1489066" indent="0">
              <a:buNone/>
              <a:defRPr sz="1000"/>
            </a:lvl4pPr>
            <a:lvl5pPr marL="1985421" indent="0">
              <a:buNone/>
              <a:defRPr sz="1000"/>
            </a:lvl5pPr>
            <a:lvl6pPr marL="2481777" indent="0">
              <a:buNone/>
              <a:defRPr sz="1000"/>
            </a:lvl6pPr>
            <a:lvl7pPr marL="2978133" indent="0">
              <a:buNone/>
              <a:defRPr sz="1000"/>
            </a:lvl7pPr>
            <a:lvl8pPr marL="3474488" indent="0">
              <a:buNone/>
              <a:defRPr sz="1000"/>
            </a:lvl8pPr>
            <a:lvl9pPr marL="397084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3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190" y="393648"/>
            <a:ext cx="6789420" cy="1638300"/>
          </a:xfrm>
          <a:prstGeom prst="rect">
            <a:avLst/>
          </a:prstGeom>
        </p:spPr>
        <p:txBody>
          <a:bodyPr vert="horz" lIns="99271" tIns="49636" rIns="99271" bIns="4963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2293622"/>
            <a:ext cx="6789420" cy="6487213"/>
          </a:xfrm>
          <a:prstGeom prst="rect">
            <a:avLst/>
          </a:prstGeom>
        </p:spPr>
        <p:txBody>
          <a:bodyPr vert="horz" lIns="99271" tIns="49636" rIns="99271" bIns="4963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190" y="9110770"/>
            <a:ext cx="1760220" cy="523346"/>
          </a:xfrm>
          <a:prstGeom prst="rect">
            <a:avLst/>
          </a:prstGeom>
        </p:spPr>
        <p:txBody>
          <a:bodyPr vert="horz" lIns="99271" tIns="49636" rIns="99271" bIns="4963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C87F3-C69B-481E-9291-942C846BC1E8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7465" y="9110770"/>
            <a:ext cx="2388870" cy="523346"/>
          </a:xfrm>
          <a:prstGeom prst="rect">
            <a:avLst/>
          </a:prstGeom>
        </p:spPr>
        <p:txBody>
          <a:bodyPr vert="horz" lIns="99271" tIns="49636" rIns="99271" bIns="4963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6390" y="9110770"/>
            <a:ext cx="1760220" cy="523346"/>
          </a:xfrm>
          <a:prstGeom prst="rect">
            <a:avLst/>
          </a:prstGeom>
        </p:spPr>
        <p:txBody>
          <a:bodyPr vert="horz" lIns="99271" tIns="49636" rIns="99271" bIns="4963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7E034-2CA0-4361-A7B2-0FCAB4951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7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2711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2267" indent="-372267" algn="l" defTabSz="992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577" indent="-310222" algn="l" defTabSz="992711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0888" indent="-248178" algn="l" defTabSz="992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7243" indent="-248178" algn="l" defTabSz="992711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600" indent="-248178" algn="l" defTabSz="992711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29955" indent="-248178" algn="l" defTabSz="992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26310" indent="-248178" algn="l" defTabSz="992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22665" indent="-248178" algn="l" defTabSz="992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19021" indent="-248178" algn="l" defTabSz="992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271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355" algn="l" defTabSz="99271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2711" algn="l" defTabSz="99271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9066" algn="l" defTabSz="99271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5421" algn="l" defTabSz="99271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777" algn="l" defTabSz="99271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8133" algn="l" defTabSz="99271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4488" algn="l" defTabSz="99271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0843" algn="l" defTabSz="99271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6"/>
          <p:cNvSpPr txBox="1">
            <a:spLocks noChangeArrowheads="1"/>
          </p:cNvSpPr>
          <p:nvPr/>
        </p:nvSpPr>
        <p:spPr bwMode="auto">
          <a:xfrm>
            <a:off x="0" y="1"/>
            <a:ext cx="7543800" cy="48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F497D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708" tIns="39708" rIns="39708" bIns="397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2014 </a:t>
            </a:r>
            <a:r>
              <a:rPr lang="en-US" altLang="en-US" sz="2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Annual Survey of </a:t>
            </a:r>
            <a:r>
              <a:rPr lang="en-US" altLang="en-US" sz="22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Public Pensions</a:t>
            </a:r>
            <a:endParaRPr lang="en-US" altLang="en-US" sz="2200" dirty="0">
              <a:solidFill>
                <a:schemeClr val="bg2">
                  <a:lumMod val="25000"/>
                </a:schemeClr>
              </a:solidFill>
              <a:latin typeface="Arial" pitchFamily="34" charset="0"/>
            </a:endParaRPr>
          </a:p>
        </p:txBody>
      </p:sp>
      <p:sp>
        <p:nvSpPr>
          <p:cNvPr id="3" name="Text Box 27"/>
          <p:cNvSpPr txBox="1">
            <a:spLocks noChangeArrowheads="1"/>
          </p:cNvSpPr>
          <p:nvPr/>
        </p:nvSpPr>
        <p:spPr bwMode="auto">
          <a:xfrm>
            <a:off x="0" y="419100"/>
            <a:ext cx="7543800" cy="499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708" tIns="39708" rIns="39708" bIns="397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520"/>
              </a:spcAft>
            </a:pP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U.S. Census Bureau is responsible for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producing  data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about the nation’s state and local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governments including counties, municipalities, townships, special districts, and school districts. 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Annual Survey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of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Public Pensions is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one of the tools that is used to collect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data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on state and local  government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financial activity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.  </a:t>
            </a:r>
            <a:endParaRPr lang="en-US" altLang="en-US" sz="1000" dirty="0">
              <a:solidFill>
                <a:schemeClr val="bg2">
                  <a:lumMod val="25000"/>
                </a:schemeClr>
              </a:solidFill>
              <a:latin typeface="Arial" pitchFamily="34" charset="0"/>
            </a:endParaRPr>
          </a:p>
        </p:txBody>
      </p:sp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37465" y="1043940"/>
            <a:ext cx="3017520" cy="36576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39708" tIns="39708" rIns="39708" bIns="39708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FFFFFF"/>
                </a:solidFill>
                <a:latin typeface="Calibri" pitchFamily="34" charset="0"/>
              </a:rPr>
              <a:t>Why did I receive this survey?</a:t>
            </a:r>
            <a:endParaRPr lang="en-US" altLang="en-US" sz="1200" dirty="0">
              <a:latin typeface="Arial" pitchFamily="34" charset="0"/>
            </a:endParaRPr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6985" y="1409700"/>
            <a:ext cx="7391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708" tIns="39708" rIns="39708" bIns="397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Authorized by Title 13, U.S. Code, Section 182, the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U.S. Census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Bureau surveys state and local governments annually.  The Census Bureau selects about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4,000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governments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to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participate in the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annual survey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.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</a:rPr>
              <a:t>Your response to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</a:rPr>
              <a:t>this survey is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</a:rPr>
              <a:t>important.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</a:rPr>
              <a:t>These data will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</a:rPr>
              <a:t>provide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</a:rPr>
              <a:t>information  about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</a:rPr>
              <a:t>government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</a:rPr>
              <a:t> financial activity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</a:rPr>
              <a:t>and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</a:rPr>
              <a:t>help public officials make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</a:rPr>
              <a:t>informed decisions.  This survey provides the only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</a:rPr>
              <a:t>comprehensive  source of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</a:rPr>
              <a:t>data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</a:rPr>
              <a:t>on local government finances including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revenues, expenditures, financial assets, membership, and liabilities information for defined benefit public pension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</a:rPr>
              <a:t>systems.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800" dirty="0">
              <a:solidFill>
                <a:schemeClr val="bg2">
                  <a:lumMod val="25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</a:rPr>
              <a:t>Government financial activity is used in the calculation of the Gross Domestic Product by the Bureau of Economic Analysis and the Flow of Funds by the Federal Reserve Board.  This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</a:rPr>
              <a:t>information is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</a:rPr>
              <a:t>often utilized by a variety of  governments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</a:rPr>
              <a:t>, researchers, and media outlets to inform the </a:t>
            </a:r>
            <a:r>
              <a:rPr lang="en-US" altLang="en-US" sz="1000" dirty="0" smtClean="0">
                <a:solidFill>
                  <a:schemeClr val="bg2">
                    <a:lumMod val="25000"/>
                  </a:schemeClr>
                </a:solidFill>
              </a:rPr>
              <a:t>public and disseminate data on state </a:t>
            </a:r>
            <a:r>
              <a:rPr lang="en-US" altLang="en-US" sz="1000" dirty="0">
                <a:solidFill>
                  <a:schemeClr val="bg2">
                    <a:lumMod val="25000"/>
                  </a:schemeClr>
                </a:solidFill>
              </a:rPr>
              <a:t>and local governments.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800" dirty="0">
              <a:latin typeface="Arial" pitchFamily="34" charset="0"/>
            </a:endParaRPr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37464" y="4930140"/>
            <a:ext cx="3017520" cy="36576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39708" tIns="39708" rIns="39708" bIns="39708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FFFFFF"/>
                </a:solidFill>
                <a:latin typeface="Calibri" pitchFamily="34" charset="0"/>
              </a:rPr>
              <a:t>When is my response due?</a:t>
            </a:r>
            <a:endParaRPr lang="en-US" altLang="en-US" sz="1200" dirty="0">
              <a:latin typeface="Arial" pitchFamily="34" charset="0"/>
            </a:endParaRP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6986" y="3391887"/>
            <a:ext cx="7391399" cy="15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708" tIns="39708" rIns="39708" bIns="39708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Respond online </a:t>
            </a:r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</a:rPr>
              <a:t>Instructions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including the User ID and Password are enclosed within this mailing.  If you need assistance with the User ID or Password,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</a:rPr>
              <a:t>please call us at </a:t>
            </a:r>
            <a:r>
              <a:rPr lang="en-US" sz="1000" b="1" dirty="0" smtClean="0">
                <a:solidFill>
                  <a:schemeClr val="bg2">
                    <a:lumMod val="25000"/>
                  </a:schemeClr>
                </a:solidFill>
              </a:rPr>
              <a:t>1-888-529-1963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and we can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</a:rPr>
              <a:t>provide you that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information.</a:t>
            </a:r>
          </a:p>
          <a:p>
            <a:endParaRPr lang="en-US" sz="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Respond by mail</a:t>
            </a:r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Simply return the completed questionnaire by mail in the prepaid envelope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</a:rPr>
              <a:t>provided. </a:t>
            </a:r>
            <a:endParaRPr lang="en-US" sz="10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bg2">
                    <a:lumMod val="25000"/>
                  </a:schemeClr>
                </a:solidFill>
              </a:rPr>
              <a:t>Have </a:t>
            </a:r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questions or need </a:t>
            </a:r>
            <a:r>
              <a:rPr lang="en-US" sz="1200" b="1" dirty="0" smtClean="0">
                <a:solidFill>
                  <a:schemeClr val="bg2">
                    <a:lumMod val="25000"/>
                  </a:schemeClr>
                </a:solidFill>
              </a:rPr>
              <a:t>assistance?  </a:t>
            </a:r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Call us at </a:t>
            </a:r>
            <a:r>
              <a:rPr lang="en-US" sz="1000" b="1" dirty="0" smtClean="0">
                <a:solidFill>
                  <a:schemeClr val="bg2">
                    <a:lumMod val="25000"/>
                  </a:schemeClr>
                </a:solidFill>
              </a:rPr>
              <a:t>1-888-529-1963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</a:rPr>
              <a:t>weekdays,7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AM - 5 PM ET</a:t>
            </a:r>
            <a:r>
              <a:rPr lang="en-US" sz="1000" b="1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or email us at govs.pensions@census.gov</a:t>
            </a: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-6985" y="5295900"/>
            <a:ext cx="301688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708" tIns="39708" rIns="39708" bIns="39708" numCol="1" anchor="t" anchorCtr="0" compatLnSpc="1">
            <a:prstTxWarp prst="textNoShape">
              <a:avLst/>
            </a:prstTxWarp>
          </a:bodyPr>
          <a:lstStyle/>
          <a:p>
            <a:r>
              <a:rPr lang="en-US" sz="1100" dirty="0">
                <a:solidFill>
                  <a:schemeClr val="tx2"/>
                </a:solidFill>
              </a:rPr>
              <a:t>Your response is due </a:t>
            </a:r>
            <a:r>
              <a:rPr lang="en-US" sz="1100" b="1" dirty="0" smtClean="0">
                <a:solidFill>
                  <a:schemeClr val="tx2"/>
                </a:solidFill>
              </a:rPr>
              <a:t>Month </a:t>
            </a:r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</a:rPr>
              <a:t>#,</a:t>
            </a:r>
            <a:r>
              <a:rPr lang="en-US" sz="1100" b="1" dirty="0" smtClean="0">
                <a:solidFill>
                  <a:schemeClr val="tx2"/>
                </a:solidFill>
              </a:rPr>
              <a:t> Year</a:t>
            </a:r>
            <a:endParaRPr lang="en-US" sz="1100" b="1" dirty="0">
              <a:solidFill>
                <a:schemeClr val="tx2"/>
              </a:solidFill>
            </a:endParaRPr>
          </a:p>
        </p:txBody>
      </p:sp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37465" y="3025140"/>
            <a:ext cx="3017520" cy="36576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39708" tIns="39708" rIns="39708" bIns="39708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FFFFFF"/>
                </a:solidFill>
                <a:latin typeface="Calibri" pitchFamily="34" charset="0"/>
              </a:rPr>
              <a:t>How can I respond to the survey or get help?</a:t>
            </a:r>
            <a:endParaRPr lang="en-US" altLang="en-US" sz="1200" dirty="0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00700" y="8955326"/>
            <a:ext cx="2019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Source: U.S. Census Bureau, 2012 Census of Governments: Finance—Survey of Public Pensions: State-Administered Defined </a:t>
            </a:r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</a:rPr>
              <a:t>Benefit Data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" y="5600700"/>
            <a:ext cx="5593713" cy="401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173" y="7734300"/>
            <a:ext cx="1700212" cy="1051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562100" y="5676900"/>
            <a:ext cx="529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State Average Annual Benefit Payments: 2012</a:t>
            </a:r>
          </a:p>
        </p:txBody>
      </p:sp>
    </p:spTree>
    <p:extLst>
      <p:ext uri="{BB962C8B-B14F-4D97-AF65-F5344CB8AC3E}">
        <p14:creationId xmlns:p14="http://schemas.microsoft.com/office/powerpoint/2010/main" val="17338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353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U.S. Department of Commerce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reyes325</dc:creator>
  <cp:lastModifiedBy>Jeffrey L Barnett</cp:lastModifiedBy>
  <cp:revision>17</cp:revision>
  <cp:lastPrinted>2014-03-05T19:57:50Z</cp:lastPrinted>
  <dcterms:created xsi:type="dcterms:W3CDTF">2014-02-26T23:03:09Z</dcterms:created>
  <dcterms:modified xsi:type="dcterms:W3CDTF">2014-05-21T19:34:26Z</dcterms:modified>
</cp:coreProperties>
</file>