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C807-948D-4F13-95AF-B2846C88CF26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072C2-8289-4DEB-A93F-8CF543D10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5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072C2-8289-4DEB-A93F-8CF543D103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5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2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9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5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9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3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1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0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140B1-4621-408A-B0F2-C0BA97F6AE92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87273-A765-434A-8DD7-8CFBC3B55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57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375138" y="1077586"/>
            <a:ext cx="8458200" cy="5408491"/>
            <a:chOff x="457200" y="1295400"/>
            <a:chExt cx="8458200" cy="5408491"/>
          </a:xfrm>
        </p:grpSpPr>
        <p:sp>
          <p:nvSpPr>
            <p:cNvPr id="4" name="Rectangle 3"/>
            <p:cNvSpPr/>
            <p:nvPr/>
          </p:nvSpPr>
          <p:spPr>
            <a:xfrm>
              <a:off x="457200" y="1295400"/>
              <a:ext cx="8382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Welcome Message</a:t>
              </a: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57200" y="22098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 smtClean="0"/>
                <a:t>Spanish Language </a:t>
              </a:r>
              <a:r>
                <a:rPr lang="en-US" sz="1050" dirty="0"/>
                <a:t>Selection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57200" y="3048000"/>
              <a:ext cx="8382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Recording Message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57200" y="5638800"/>
              <a:ext cx="838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Emergency  Message (optional)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667000" y="1905000"/>
              <a:ext cx="9144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Main Menu (Speak Freely)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48200" y="1981200"/>
              <a:ext cx="7620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Transfer Message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77079" y="4157317"/>
              <a:ext cx="7620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SVC Question</a:t>
              </a:r>
            </a:p>
          </p:txBody>
        </p:sp>
        <p:sp>
          <p:nvSpPr>
            <p:cNvPr id="14" name="Flowchart: Off-page Connector 13"/>
            <p:cNvSpPr/>
            <p:nvPr/>
          </p:nvSpPr>
          <p:spPr>
            <a:xfrm>
              <a:off x="4253279" y="5920520"/>
              <a:ext cx="609600" cy="609600"/>
            </a:xfrm>
            <a:prstGeom prst="flowChartOffpage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SVC Application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56131" y="4828901"/>
              <a:ext cx="762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EWT Message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7785587" y="1894254"/>
              <a:ext cx="9144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Screen </a:t>
              </a:r>
              <a:r>
                <a:rPr lang="en-US" sz="1050" dirty="0" smtClean="0"/>
                <a:t>Pop (SSN </a:t>
              </a:r>
              <a:r>
                <a:rPr lang="en-US" sz="1050" dirty="0"/>
                <a:t>Collection)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218484" y="6094291"/>
              <a:ext cx="762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OCOM Queue Website Message </a:t>
              </a:r>
            </a:p>
          </p:txBody>
        </p:sp>
        <p:sp>
          <p:nvSpPr>
            <p:cNvPr id="21" name="Flowchart: Terminator 20"/>
            <p:cNvSpPr/>
            <p:nvPr/>
          </p:nvSpPr>
          <p:spPr>
            <a:xfrm>
              <a:off x="8305800" y="5562600"/>
              <a:ext cx="609600" cy="30480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Agent</a:t>
              </a:r>
            </a:p>
          </p:txBody>
        </p:sp>
        <p:cxnSp>
          <p:nvCxnSpPr>
            <p:cNvPr id="93" name="Straight Arrow Connector 92"/>
            <p:cNvCxnSpPr>
              <a:stCxn id="13" idx="2"/>
              <a:endCxn id="14" idx="0"/>
            </p:cNvCxnSpPr>
            <p:nvPr/>
          </p:nvCxnSpPr>
          <p:spPr>
            <a:xfrm>
              <a:off x="4558079" y="4766917"/>
              <a:ext cx="0" cy="11536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4396152" y="5285764"/>
              <a:ext cx="457200" cy="254000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latin typeface="+mn-lt"/>
                  <a:cs typeface="+mn-cs"/>
                </a:rPr>
                <a:t>Yes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57200" y="3962400"/>
              <a:ext cx="838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/>
                <a:t>Website Message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7200" y="4800600"/>
              <a:ext cx="838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 smtClean="0"/>
                <a:t>Affordable Care Act Message</a:t>
              </a:r>
              <a:endParaRPr lang="en-US" sz="1050" dirty="0"/>
            </a:p>
          </p:txBody>
        </p:sp>
        <p:cxnSp>
          <p:nvCxnSpPr>
            <p:cNvPr id="164" name="Straight Arrow Connector 163"/>
            <p:cNvCxnSpPr>
              <a:stCxn id="9" idx="3"/>
              <a:endCxn id="10" idx="1"/>
            </p:cNvCxnSpPr>
            <p:nvPr/>
          </p:nvCxnSpPr>
          <p:spPr>
            <a:xfrm>
              <a:off x="3581400" y="2209800"/>
              <a:ext cx="1066800" cy="15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7" name="TextBox 72"/>
            <p:cNvSpPr txBox="1">
              <a:spLocks noChangeArrowheads="1"/>
            </p:cNvSpPr>
            <p:nvPr/>
          </p:nvSpPr>
          <p:spPr bwMode="auto">
            <a:xfrm>
              <a:off x="3733800" y="2057400"/>
              <a:ext cx="609600" cy="26193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  <a:latin typeface="Calibri" pitchFamily="34" charset="0"/>
                </a:rPr>
                <a:t>Agent</a:t>
              </a:r>
            </a:p>
          </p:txBody>
        </p:sp>
        <p:sp>
          <p:nvSpPr>
            <p:cNvPr id="232" name="Flowchart: Decision 231"/>
            <p:cNvSpPr/>
            <p:nvPr/>
          </p:nvSpPr>
          <p:spPr>
            <a:xfrm>
              <a:off x="7709387" y="3226941"/>
              <a:ext cx="1066800" cy="7620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dirty="0" smtClean="0"/>
                <a:t>No </a:t>
              </a:r>
              <a:r>
                <a:rPr lang="en-US" sz="800" dirty="0"/>
                <a:t>Queue?</a:t>
              </a:r>
            </a:p>
          </p:txBody>
        </p:sp>
        <p:sp>
          <p:nvSpPr>
            <p:cNvPr id="406" name="Flowchart: Decision 405"/>
            <p:cNvSpPr/>
            <p:nvPr/>
          </p:nvSpPr>
          <p:spPr>
            <a:xfrm>
              <a:off x="5991957" y="3235733"/>
              <a:ext cx="1066800" cy="7620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dirty="0"/>
                <a:t>EWT&gt;3 Min?</a:t>
              </a:r>
            </a:p>
          </p:txBody>
        </p:sp>
        <p:sp>
          <p:nvSpPr>
            <p:cNvPr id="2086" name="TextBox 289"/>
            <p:cNvSpPr txBox="1">
              <a:spLocks noChangeArrowheads="1"/>
            </p:cNvSpPr>
            <p:nvPr/>
          </p:nvSpPr>
          <p:spPr bwMode="auto">
            <a:xfrm>
              <a:off x="7193572" y="3519487"/>
              <a:ext cx="381000" cy="2159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" dirty="0"/>
                <a:t>No</a:t>
              </a:r>
            </a:p>
          </p:txBody>
        </p:sp>
        <p:cxnSp>
          <p:nvCxnSpPr>
            <p:cNvPr id="432" name="Shape 431"/>
            <p:cNvCxnSpPr>
              <a:stCxn id="8" idx="2"/>
              <a:endCxn id="9" idx="1"/>
            </p:cNvCxnSpPr>
            <p:nvPr/>
          </p:nvCxnSpPr>
          <p:spPr>
            <a:xfrm rot="5400000" flipH="1" flipV="1">
              <a:off x="-247650" y="3333750"/>
              <a:ext cx="4038600" cy="1790700"/>
            </a:xfrm>
            <a:prstGeom prst="bentConnector4">
              <a:avLst>
                <a:gd name="adj1" fmla="val -5463"/>
                <a:gd name="adj2" fmla="val 7855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hape 441"/>
            <p:cNvCxnSpPr>
              <a:stCxn id="406" idx="1"/>
              <a:endCxn id="13" idx="0"/>
            </p:cNvCxnSpPr>
            <p:nvPr/>
          </p:nvCxnSpPr>
          <p:spPr>
            <a:xfrm rot="10800000" flipV="1">
              <a:off x="4558079" y="3616733"/>
              <a:ext cx="1433878" cy="540584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4970217" y="3479800"/>
              <a:ext cx="609600" cy="254000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latin typeface="+mn-lt"/>
                  <a:cs typeface="+mn-cs"/>
                </a:rPr>
                <a:t>EWT &gt;3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6251331" y="4163223"/>
              <a:ext cx="685800" cy="254000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latin typeface="+mn-lt"/>
                  <a:cs typeface="+mn-cs"/>
                </a:rPr>
                <a:t>EWT &lt;=3</a:t>
              </a:r>
            </a:p>
          </p:txBody>
        </p:sp>
        <p:cxnSp>
          <p:nvCxnSpPr>
            <p:cNvPr id="456" name="Elbow Connector 455"/>
            <p:cNvCxnSpPr>
              <a:stCxn id="13" idx="3"/>
              <a:endCxn id="17" idx="1"/>
            </p:cNvCxnSpPr>
            <p:nvPr/>
          </p:nvCxnSpPr>
          <p:spPr>
            <a:xfrm>
              <a:off x="4939079" y="4462117"/>
              <a:ext cx="2279405" cy="1936974"/>
            </a:xfrm>
            <a:prstGeom prst="bentConnector3">
              <a:avLst>
                <a:gd name="adj1" fmla="val 2001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Box 128"/>
            <p:cNvSpPr txBox="1"/>
            <p:nvPr/>
          </p:nvSpPr>
          <p:spPr>
            <a:xfrm>
              <a:off x="5275017" y="5328713"/>
              <a:ext cx="381000" cy="254000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latin typeface="+mn-lt"/>
                  <a:cs typeface="+mn-cs"/>
                </a:rPr>
                <a:t>No</a:t>
              </a:r>
            </a:p>
          </p:txBody>
        </p:sp>
        <p:cxnSp>
          <p:nvCxnSpPr>
            <p:cNvPr id="468" name="Straight Arrow Connector 467"/>
            <p:cNvCxnSpPr>
              <a:stCxn id="48" idx="2"/>
              <a:endCxn id="8" idx="0"/>
            </p:cNvCxnSpPr>
            <p:nvPr/>
          </p:nvCxnSpPr>
          <p:spPr>
            <a:xfrm rot="5400000">
              <a:off x="762001" y="5524500"/>
              <a:ext cx="228600" cy="3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Straight Arrow Connector 478"/>
            <p:cNvCxnSpPr>
              <a:stCxn id="4" idx="2"/>
              <a:endCxn id="5" idx="0"/>
            </p:cNvCxnSpPr>
            <p:nvPr/>
          </p:nvCxnSpPr>
          <p:spPr>
            <a:xfrm rot="5400000">
              <a:off x="762001" y="2095500"/>
              <a:ext cx="228600" cy="3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Arrow Connector 484"/>
            <p:cNvCxnSpPr>
              <a:stCxn id="5" idx="2"/>
              <a:endCxn id="6" idx="0"/>
            </p:cNvCxnSpPr>
            <p:nvPr/>
          </p:nvCxnSpPr>
          <p:spPr>
            <a:xfrm rot="5400000">
              <a:off x="762001" y="2933700"/>
              <a:ext cx="228600" cy="3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Arrow Connector 486"/>
            <p:cNvCxnSpPr>
              <a:stCxn id="6" idx="2"/>
              <a:endCxn id="54" idx="0"/>
            </p:cNvCxnSpPr>
            <p:nvPr/>
          </p:nvCxnSpPr>
          <p:spPr>
            <a:xfrm rot="5400000">
              <a:off x="762001" y="3848100"/>
              <a:ext cx="228600" cy="3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Arrow Connector 490"/>
            <p:cNvCxnSpPr>
              <a:stCxn id="54" idx="2"/>
              <a:endCxn id="48" idx="0"/>
            </p:cNvCxnSpPr>
            <p:nvPr/>
          </p:nvCxnSpPr>
          <p:spPr>
            <a:xfrm rot="5400000">
              <a:off x="762001" y="4686300"/>
              <a:ext cx="228600" cy="3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3" name="TextBox 288"/>
            <p:cNvSpPr txBox="1">
              <a:spLocks noChangeArrowheads="1"/>
            </p:cNvSpPr>
            <p:nvPr/>
          </p:nvSpPr>
          <p:spPr bwMode="auto">
            <a:xfrm>
              <a:off x="8055949" y="4380896"/>
              <a:ext cx="381000" cy="2159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800" dirty="0"/>
                <a:t>Yes</a:t>
              </a:r>
            </a:p>
          </p:txBody>
        </p:sp>
      </p:grp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Screen Pop Call Flow under CARE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2954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Thank you for calling Social Security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201295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Para </a:t>
            </a:r>
            <a:r>
              <a:rPr lang="en-US" sz="1000" dirty="0" err="1"/>
              <a:t>español</a:t>
            </a:r>
            <a:r>
              <a:rPr lang="en-US" sz="1000" dirty="0"/>
              <a:t>, marque </a:t>
            </a:r>
            <a:r>
              <a:rPr lang="en-US" sz="1000" dirty="0" err="1"/>
              <a:t>siete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1359609" y="2748126"/>
            <a:ext cx="121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To ensure quality, your call may be monitored or recorded</a:t>
            </a:r>
            <a:endParaRPr 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1371600" y="3652228"/>
            <a:ext cx="12133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You can find the Social Security Administration online at Social Security dot GOV</a:t>
            </a:r>
            <a:endParaRPr 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2584938" y="2390744"/>
            <a:ext cx="11576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...So</a:t>
            </a:r>
            <a:r>
              <a:rPr lang="en-US" sz="1000" dirty="0"/>
              <a:t>, briefly tell me why you're calling.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969027" y="1695510"/>
            <a:ext cx="1072662" cy="601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PRA, Privacy Act and Perjury messages</a:t>
            </a:r>
            <a:endParaRPr lang="en-US" sz="1000" dirty="0"/>
          </a:p>
        </p:txBody>
      </p:sp>
      <p:cxnSp>
        <p:nvCxnSpPr>
          <p:cNvPr id="26" name="Straight Arrow Connector 25"/>
          <p:cNvCxnSpPr>
            <a:stCxn id="10" idx="3"/>
            <a:endCxn id="24" idx="1"/>
          </p:cNvCxnSpPr>
          <p:nvPr/>
        </p:nvCxnSpPr>
        <p:spPr>
          <a:xfrm>
            <a:off x="5328138" y="1991986"/>
            <a:ext cx="640889" cy="4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32" idx="2"/>
            <a:endCxn id="21" idx="0"/>
          </p:cNvCxnSpPr>
          <p:nvPr/>
        </p:nvCxnSpPr>
        <p:spPr>
          <a:xfrm rot="16200000" flipH="1">
            <a:off x="7557802" y="4374049"/>
            <a:ext cx="1573659" cy="36781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7" idx="3"/>
            <a:endCxn id="21" idx="2"/>
          </p:cNvCxnSpPr>
          <p:nvPr/>
        </p:nvCxnSpPr>
        <p:spPr>
          <a:xfrm flipV="1">
            <a:off x="7898422" y="5649586"/>
            <a:ext cx="630116" cy="53169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417400" y="2304346"/>
            <a:ext cx="1415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I’m going to get someone to help you but first I need to get some information</a:t>
            </a:r>
            <a:endParaRPr lang="en-US" sz="1000" dirty="0"/>
          </a:p>
        </p:txBody>
      </p:sp>
      <p:cxnSp>
        <p:nvCxnSpPr>
          <p:cNvPr id="43" name="Straight Arrow Connector 42"/>
          <p:cNvCxnSpPr>
            <a:stCxn id="24" idx="3"/>
            <a:endCxn id="16" idx="1"/>
          </p:cNvCxnSpPr>
          <p:nvPr/>
        </p:nvCxnSpPr>
        <p:spPr>
          <a:xfrm flipV="1">
            <a:off x="7041689" y="1981240"/>
            <a:ext cx="661836" cy="1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881679" y="3897248"/>
            <a:ext cx="12133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We are experiencing high call volume.  Your call will be answered in the order it was received or we can call you back in….</a:t>
            </a:r>
            <a:endParaRPr lang="en-US" sz="1000" dirty="0"/>
          </a:p>
        </p:txBody>
      </p:sp>
      <p:cxnSp>
        <p:nvCxnSpPr>
          <p:cNvPr id="47" name="Elbow Connector 46"/>
          <p:cNvCxnSpPr>
            <a:stCxn id="406" idx="2"/>
            <a:endCxn id="15" idx="0"/>
          </p:cNvCxnSpPr>
          <p:nvPr/>
        </p:nvCxnSpPr>
        <p:spPr>
          <a:xfrm rot="16200000" flipH="1">
            <a:off x="6233598" y="3989616"/>
            <a:ext cx="831168" cy="41177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32" idx="1"/>
            <a:endCxn id="406" idx="3"/>
          </p:cNvCxnSpPr>
          <p:nvPr/>
        </p:nvCxnSpPr>
        <p:spPr>
          <a:xfrm flipH="1">
            <a:off x="6976695" y="3390127"/>
            <a:ext cx="650630" cy="8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6" idx="2"/>
            <a:endCxn id="232" idx="0"/>
          </p:cNvCxnSpPr>
          <p:nvPr/>
        </p:nvCxnSpPr>
        <p:spPr>
          <a:xfrm>
            <a:off x="8160725" y="2286040"/>
            <a:ext cx="0" cy="72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566627" y="4382941"/>
            <a:ext cx="9001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We are experiencing high call volumes.  Please hold your call will be answered in the order it was received.  </a:t>
            </a:r>
            <a:endParaRPr lang="en-US" sz="1000" dirty="0"/>
          </a:p>
        </p:txBody>
      </p:sp>
      <p:cxnSp>
        <p:nvCxnSpPr>
          <p:cNvPr id="112" name="Elbow Connector 111"/>
          <p:cNvCxnSpPr>
            <a:stCxn id="15" idx="2"/>
            <a:endCxn id="17" idx="0"/>
          </p:cNvCxnSpPr>
          <p:nvPr/>
        </p:nvCxnSpPr>
        <p:spPr>
          <a:xfrm rot="16200000" flipH="1">
            <a:off x="6858350" y="5217405"/>
            <a:ext cx="655790" cy="6623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508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182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Screen Pop Call Flow under CARE</vt:lpstr>
    </vt:vector>
  </TitlesOfParts>
  <Company>Social Security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 Freely Path to Agent AT&amp;T</dc:title>
  <dc:creator>SSA User</dc:creator>
  <cp:lastModifiedBy>889123</cp:lastModifiedBy>
  <cp:revision>10</cp:revision>
  <dcterms:created xsi:type="dcterms:W3CDTF">2014-06-27T20:38:01Z</dcterms:created>
  <dcterms:modified xsi:type="dcterms:W3CDTF">2014-08-20T18:51:24Z</dcterms:modified>
</cp:coreProperties>
</file>