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57" r:id="rId4"/>
    <p:sldId id="261" r:id="rId5"/>
    <p:sldId id="258" r:id="rId6"/>
    <p:sldId id="259" r:id="rId7"/>
    <p:sldId id="260" r:id="rId8"/>
    <p:sldId id="263" r:id="rId9"/>
    <p:sldId id="265" r:id="rId10"/>
    <p:sldId id="262" r:id="rId11"/>
  </p:sldIdLst>
  <p:sldSz cx="10058400" cy="7772400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skirk, Trent" initials="BT" lastIdx="4" clrIdx="0">
    <p:extLst/>
  </p:cmAuthor>
  <p:cmAuthor id="2" name="dlevin" initials="d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72"/>
    <a:srgbClr val="FFFF99"/>
    <a:srgbClr val="FFFF66"/>
    <a:srgbClr val="FF8000"/>
    <a:srgbClr val="FFFFCC"/>
    <a:srgbClr val="EF5114"/>
    <a:srgbClr val="0066FF"/>
    <a:srgbClr val="0099FF"/>
    <a:srgbClr val="003366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7" autoAdjust="0"/>
    <p:restoredTop sz="93728" autoAdjust="0"/>
  </p:normalViewPr>
  <p:slideViewPr>
    <p:cSldViewPr snapToGrid="0">
      <p:cViewPr>
        <p:scale>
          <a:sx n="82" d="100"/>
          <a:sy n="82" d="100"/>
        </p:scale>
        <p:origin x="-1812" y="-360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3650" y="692150"/>
            <a:ext cx="4483100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668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772668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9BD7EC-0F76-4126-B5B1-9CB233C544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8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lines-lmi-client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75" y="5496859"/>
            <a:ext cx="10052050" cy="2032000"/>
          </a:xfrm>
          <a:prstGeom prst="rect">
            <a:avLst/>
          </a:prstGeom>
        </p:spPr>
      </p:pic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>
            <a:lvl1pPr algn="ctr">
              <a:lnSpc>
                <a:spcPct val="100000"/>
              </a:lnSpc>
              <a:spcBef>
                <a:spcPts val="1000"/>
              </a:spcBef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08125" y="4403725"/>
            <a:ext cx="7042150" cy="1036638"/>
          </a:xfrm>
        </p:spPr>
        <p:txBody>
          <a:bodyPr/>
          <a:lstStyle>
            <a:lvl1pPr marL="0" indent="0" algn="ctr">
              <a:spcBef>
                <a:spcPts val="500"/>
              </a:spcBef>
              <a:buFontTx/>
              <a:buNone/>
              <a:defRPr sz="25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2461A0-B819-4387-A01B-9AB3F3E022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ueprint or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2461A0-B819-4387-A01B-9AB3F3E0229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Line 4"/>
          <p:cNvSpPr>
            <a:spLocks noChangeShapeType="1"/>
          </p:cNvSpPr>
          <p:nvPr userDrawn="1"/>
        </p:nvSpPr>
        <p:spPr bwMode="auto">
          <a:xfrm>
            <a:off x="0" y="1266825"/>
            <a:ext cx="9555163" cy="0"/>
          </a:xfrm>
          <a:prstGeom prst="line">
            <a:avLst/>
          </a:prstGeom>
          <a:noFill/>
          <a:ln w="28575">
            <a:solidFill>
              <a:srgbClr val="EF511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536700"/>
            <a:ext cx="4449762" cy="5129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536700"/>
            <a:ext cx="4449763" cy="5129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6E9460-B840-4DA7-B025-BED28E6592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EEA878-639E-4393-89E4-343B593B7F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C058509-C90B-45F8-B712-600908B17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1650999"/>
            <a:ext cx="5622925" cy="529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F2434E-D8BF-4335-85EC-15AC40E4D0A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3238" y="0"/>
            <a:ext cx="9051925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1532467"/>
            <a:ext cx="6035675" cy="3825346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9B2388-1974-4B96-B116-00609CB3154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503238" y="0"/>
            <a:ext cx="90519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1019175" rtl="0" eaLnBrk="1" fontAlgn="base" latinLnBrk="0" hangingPunct="1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00207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0"/>
            <a:ext cx="90519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536700"/>
            <a:ext cx="9051925" cy="512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6938" y="7078663"/>
            <a:ext cx="31845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ctr" defTabSz="1019175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8838" y="7078663"/>
            <a:ext cx="23463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 defTabSz="1019175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104C30C-3927-4EDD-95FF-D85476A6AF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1322388"/>
            <a:ext cx="9555163" cy="0"/>
          </a:xfrm>
          <a:prstGeom prst="line">
            <a:avLst/>
          </a:prstGeom>
          <a:noFill/>
          <a:ln w="28575">
            <a:solidFill>
              <a:srgbClr val="EF511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38" name="Picture 14" descr="LMI logo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85788" y="7127875"/>
            <a:ext cx="1039812" cy="4238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hf hdr="0" ftr="0" dt="0"/>
  <p:txStyles>
    <p:titleStyle>
      <a:lvl1pPr algn="l" defTabSz="1019175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3200">
          <a:solidFill>
            <a:srgbClr val="002072"/>
          </a:solidFill>
          <a:latin typeface="+mj-lt"/>
          <a:ea typeface="+mj-ea"/>
          <a:cs typeface="+mj-cs"/>
        </a:defRPr>
      </a:lvl1pPr>
      <a:lvl2pPr algn="l" defTabSz="1019175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rgbClr val="002072"/>
          </a:solidFill>
          <a:latin typeface="Arial" charset="0"/>
        </a:defRPr>
      </a:lvl2pPr>
      <a:lvl3pPr algn="l" defTabSz="1019175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rgbClr val="002072"/>
          </a:solidFill>
          <a:latin typeface="Arial" charset="0"/>
        </a:defRPr>
      </a:lvl3pPr>
      <a:lvl4pPr algn="l" defTabSz="1019175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rgbClr val="002072"/>
          </a:solidFill>
          <a:latin typeface="Arial" charset="0"/>
        </a:defRPr>
      </a:lvl4pPr>
      <a:lvl5pPr algn="l" defTabSz="1019175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rgbClr val="002072"/>
          </a:solidFill>
          <a:latin typeface="Arial" charset="0"/>
        </a:defRPr>
      </a:lvl5pPr>
      <a:lvl6pPr marL="457200" algn="l" defTabSz="1019175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rgbClr val="002072"/>
          </a:solidFill>
          <a:latin typeface="Arial" charset="0"/>
        </a:defRPr>
      </a:lvl6pPr>
      <a:lvl7pPr marL="914400" algn="l" defTabSz="1019175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rgbClr val="002072"/>
          </a:solidFill>
          <a:latin typeface="Arial" charset="0"/>
        </a:defRPr>
      </a:lvl7pPr>
      <a:lvl8pPr marL="1371600" algn="l" defTabSz="1019175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rgbClr val="002072"/>
          </a:solidFill>
          <a:latin typeface="Arial" charset="0"/>
        </a:defRPr>
      </a:lvl8pPr>
      <a:lvl9pPr marL="1828800" algn="l" defTabSz="1019175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200">
          <a:solidFill>
            <a:srgbClr val="002072"/>
          </a:solidFill>
          <a:latin typeface="Arial" charset="0"/>
        </a:defRPr>
      </a:lvl9pPr>
    </p:titleStyle>
    <p:bodyStyle>
      <a:lvl1pPr marL="382588" indent="-382588" algn="l" defTabSz="1019175" rtl="0" eaLnBrk="1" fontAlgn="base" hangingPunct="1">
        <a:lnSpc>
          <a:spcPct val="100000"/>
        </a:lnSpc>
        <a:spcBef>
          <a:spcPts val="1000"/>
        </a:spcBef>
        <a:spcAft>
          <a:spcPct val="0"/>
        </a:spcAft>
        <a:buClr>
          <a:srgbClr val="EF5114"/>
        </a:buClr>
        <a:buChar char="•"/>
        <a:defRPr sz="2800">
          <a:solidFill>
            <a:srgbClr val="002072"/>
          </a:solidFill>
          <a:latin typeface="+mn-lt"/>
          <a:ea typeface="+mn-ea"/>
          <a:cs typeface="+mn-cs"/>
        </a:defRPr>
      </a:lvl1pPr>
      <a:lvl2pPr marL="804863" indent="-347663" algn="l" defTabSz="1019175" rtl="0" eaLnBrk="1" fontAlgn="base" hangingPunct="1">
        <a:lnSpc>
          <a:spcPct val="100000"/>
        </a:lnSpc>
        <a:spcBef>
          <a:spcPts val="500"/>
        </a:spcBef>
        <a:spcAft>
          <a:spcPct val="0"/>
        </a:spcAft>
        <a:buClr>
          <a:srgbClr val="EF5114"/>
        </a:buClr>
        <a:buFont typeface="Arial" charset="0"/>
        <a:buChar char="–"/>
        <a:defRPr sz="2400">
          <a:solidFill>
            <a:srgbClr val="002072"/>
          </a:solidFill>
          <a:latin typeface="+mn-lt"/>
        </a:defRPr>
      </a:lvl2pPr>
      <a:lvl3pPr marL="1143000" indent="-287338" algn="l" defTabSz="1019175" rtl="0" eaLnBrk="1" fontAlgn="base" hangingPunct="1">
        <a:lnSpc>
          <a:spcPct val="100000"/>
        </a:lnSpc>
        <a:spcBef>
          <a:spcPts val="500"/>
        </a:spcBef>
        <a:spcAft>
          <a:spcPct val="0"/>
        </a:spcAft>
        <a:buClr>
          <a:srgbClr val="EF5114"/>
        </a:buClr>
        <a:buChar char="•"/>
        <a:defRPr sz="2000">
          <a:solidFill>
            <a:srgbClr val="002072"/>
          </a:solidFill>
          <a:latin typeface="+mn-lt"/>
        </a:defRPr>
      </a:lvl3pPr>
      <a:lvl4pPr marL="1430338" indent="-228600" algn="l" defTabSz="1019175" rtl="0" eaLnBrk="1" fontAlgn="base" hangingPunct="1">
        <a:lnSpc>
          <a:spcPct val="100000"/>
        </a:lnSpc>
        <a:spcBef>
          <a:spcPts val="500"/>
        </a:spcBef>
        <a:spcAft>
          <a:spcPct val="0"/>
        </a:spcAft>
        <a:buClr>
          <a:srgbClr val="EF5114"/>
        </a:buClr>
        <a:buChar char="–"/>
        <a:defRPr sz="2000">
          <a:solidFill>
            <a:srgbClr val="002072"/>
          </a:solidFill>
          <a:latin typeface="+mn-lt"/>
        </a:defRPr>
      </a:lvl4pPr>
      <a:lvl5pPr marL="1770063" indent="-279400" algn="l" defTabSz="1019175" rtl="0" eaLnBrk="1" fontAlgn="base" hangingPunct="1">
        <a:lnSpc>
          <a:spcPct val="100000"/>
        </a:lnSpc>
        <a:spcBef>
          <a:spcPts val="500"/>
        </a:spcBef>
        <a:spcAft>
          <a:spcPct val="0"/>
        </a:spcAft>
        <a:buClr>
          <a:srgbClr val="EF5114"/>
        </a:buClr>
        <a:buChar char="»"/>
        <a:defRPr sz="2000">
          <a:solidFill>
            <a:srgbClr val="002072"/>
          </a:solidFill>
          <a:latin typeface="+mn-lt"/>
        </a:defRPr>
      </a:lvl5pPr>
      <a:lvl6pPr marL="2749550" indent="-254000" algn="l" defTabSz="1019175" rtl="0" eaLnBrk="1" fontAlgn="base" hangingPunct="1">
        <a:lnSpc>
          <a:spcPts val="2400"/>
        </a:lnSpc>
        <a:spcBef>
          <a:spcPts val="500"/>
        </a:spcBef>
        <a:spcAft>
          <a:spcPct val="0"/>
        </a:spcAft>
        <a:buClr>
          <a:srgbClr val="EF5114"/>
        </a:buClr>
        <a:buChar char="»"/>
        <a:defRPr sz="2000">
          <a:solidFill>
            <a:srgbClr val="002072"/>
          </a:solidFill>
          <a:latin typeface="+mn-lt"/>
        </a:defRPr>
      </a:lvl6pPr>
      <a:lvl7pPr marL="3206750" indent="-254000" algn="l" defTabSz="1019175" rtl="0" eaLnBrk="1" fontAlgn="base" hangingPunct="1">
        <a:lnSpc>
          <a:spcPts val="2400"/>
        </a:lnSpc>
        <a:spcBef>
          <a:spcPts val="500"/>
        </a:spcBef>
        <a:spcAft>
          <a:spcPct val="0"/>
        </a:spcAft>
        <a:buClr>
          <a:srgbClr val="EF5114"/>
        </a:buClr>
        <a:buChar char="»"/>
        <a:defRPr sz="2000">
          <a:solidFill>
            <a:srgbClr val="002072"/>
          </a:solidFill>
          <a:latin typeface="+mn-lt"/>
        </a:defRPr>
      </a:lvl7pPr>
      <a:lvl8pPr marL="3663950" indent="-254000" algn="l" defTabSz="1019175" rtl="0" eaLnBrk="1" fontAlgn="base" hangingPunct="1">
        <a:lnSpc>
          <a:spcPts val="2400"/>
        </a:lnSpc>
        <a:spcBef>
          <a:spcPts val="500"/>
        </a:spcBef>
        <a:spcAft>
          <a:spcPct val="0"/>
        </a:spcAft>
        <a:buClr>
          <a:srgbClr val="EF5114"/>
        </a:buClr>
        <a:buChar char="»"/>
        <a:defRPr sz="2000">
          <a:solidFill>
            <a:srgbClr val="002072"/>
          </a:solidFill>
          <a:latin typeface="+mn-lt"/>
        </a:defRPr>
      </a:lvl8pPr>
      <a:lvl9pPr marL="4121150" indent="-254000" algn="l" defTabSz="1019175" rtl="0" eaLnBrk="1" fontAlgn="base" hangingPunct="1">
        <a:lnSpc>
          <a:spcPts val="2400"/>
        </a:lnSpc>
        <a:spcBef>
          <a:spcPts val="500"/>
        </a:spcBef>
        <a:spcAft>
          <a:spcPct val="0"/>
        </a:spcAft>
        <a:buClr>
          <a:srgbClr val="EF5114"/>
        </a:buClr>
        <a:buChar char="»"/>
        <a:defRPr sz="2000">
          <a:solidFill>
            <a:srgbClr val="0020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Non-response Bias Analysis and Evaluation Reporting</a:t>
            </a:r>
            <a:br>
              <a:rPr lang="en-US" dirty="0" smtClean="0"/>
            </a:br>
            <a:r>
              <a:rPr lang="en-US" dirty="0" smtClean="0"/>
              <a:t>Passport Demand Forecasting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11/14/2013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536" y="1420950"/>
            <a:ext cx="9051925" cy="512921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Item (question) non-response rate analysis</a:t>
            </a:r>
          </a:p>
          <a:p>
            <a:r>
              <a:rPr lang="en-US" dirty="0" smtClean="0"/>
              <a:t>Recommended question adjustments to improve item response rates</a:t>
            </a:r>
          </a:p>
          <a:p>
            <a:r>
              <a:rPr lang="en-US" dirty="0" smtClean="0"/>
              <a:t>Summation of case non-response analysis and item non-response analysis as report to CA/PPT by 2/21/2014</a:t>
            </a:r>
          </a:p>
          <a:p>
            <a:r>
              <a:rPr lang="en-US" dirty="0"/>
              <a:t>Potential requirement by </a:t>
            </a:r>
            <a:r>
              <a:rPr lang="en-US" dirty="0" smtClean="0"/>
              <a:t>OMB for a non-response follow-up survey to determine additional characteristics of non-respondents and whether responses from non-respondents are different than respondents </a:t>
            </a:r>
          </a:p>
          <a:p>
            <a:pPr lvl="1"/>
            <a:r>
              <a:rPr lang="en-US" dirty="0" smtClean="0"/>
              <a:t>When survey response rate </a:t>
            </a:r>
            <a:r>
              <a:rPr lang="en-US" dirty="0"/>
              <a:t>i</a:t>
            </a:r>
            <a:r>
              <a:rPr lang="en-US" dirty="0" smtClean="0"/>
              <a:t>s below 80% OMB often requires a follow-on survey (Harris-</a:t>
            </a:r>
            <a:r>
              <a:rPr lang="en-US" dirty="0" err="1" smtClean="0"/>
              <a:t>Kojetin</a:t>
            </a:r>
            <a:r>
              <a:rPr lang="en-US" dirty="0" smtClean="0"/>
              <a:t> 2004, Graham 2006)</a:t>
            </a:r>
          </a:p>
          <a:p>
            <a:pPr lvl="1"/>
            <a:r>
              <a:rPr lang="en-US" dirty="0" smtClean="0"/>
              <a:t>This generally requires contacting a sample of non-respondents, incentivizing (paying) non-respondents to respond to the survey, and analyzing the responses for differences with the main (non-incentivized) survey</a:t>
            </a:r>
          </a:p>
          <a:p>
            <a:pPr lvl="2"/>
            <a:r>
              <a:rPr lang="en-US" dirty="0" smtClean="0"/>
              <a:t>Current OMB paperwork states study is not incentivized for any of the survey participants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2461A0-B819-4387-A01B-9AB3F3E0229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5585" y="6238737"/>
            <a:ext cx="89819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Harris-</a:t>
            </a:r>
            <a:r>
              <a:rPr lang="en-US" sz="1400" dirty="0" err="1" smtClean="0"/>
              <a:t>Kojetin</a:t>
            </a:r>
            <a:r>
              <a:rPr lang="en-US" sz="1400" dirty="0" smtClean="0"/>
              <a:t>, B. (2004) </a:t>
            </a:r>
            <a:r>
              <a:rPr lang="en-US" sz="1400" i="1" dirty="0" smtClean="0"/>
              <a:t>OMB Guidance for Nonresponse on Household Surveys</a:t>
            </a:r>
            <a:r>
              <a:rPr lang="en-US" sz="1400" dirty="0" smtClean="0"/>
              <a:t>.  OMB: CNSTAT Seminar.</a:t>
            </a:r>
          </a:p>
          <a:p>
            <a:r>
              <a:rPr lang="en-US" sz="1400" dirty="0" smtClean="0"/>
              <a:t>Graham, J. (2006) Memorandum for the President’s Management Council, Guidance on Agency Survey and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Statistical Information Collections. </a:t>
            </a:r>
            <a:r>
              <a:rPr lang="en-US" sz="1400" dirty="0"/>
              <a:t>OMB</a:t>
            </a:r>
            <a:r>
              <a:rPr lang="en-US" sz="1400" dirty="0" smtClean="0"/>
              <a:t>: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</a:t>
            </a:r>
            <a:r>
              <a:rPr lang="en-US" sz="1400" dirty="0"/>
              <a:t>http://www.whitehouse.gov/sites/default/files/omb/assets/omb/inforeg/pmc_survey_guidance_2006.pdf</a:t>
            </a:r>
          </a:p>
        </p:txBody>
      </p:sp>
    </p:spTree>
    <p:extLst>
      <p:ext uri="{BB962C8B-B14F-4D97-AF65-F5344CB8AC3E}">
        <p14:creationId xmlns:p14="http://schemas.microsoft.com/office/powerpoint/2010/main" val="76698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Reporting Status</a:t>
            </a:r>
          </a:p>
          <a:p>
            <a:r>
              <a:rPr lang="en-US" dirty="0" smtClean="0"/>
              <a:t>Overall Non-response Rates</a:t>
            </a:r>
          </a:p>
          <a:p>
            <a:r>
              <a:rPr lang="en-US" dirty="0" smtClean="0"/>
              <a:t>Factors </a:t>
            </a:r>
            <a:r>
              <a:rPr lang="en-US" dirty="0"/>
              <a:t>Associated with </a:t>
            </a:r>
            <a:r>
              <a:rPr lang="en-US" dirty="0" smtClean="0"/>
              <a:t>Non-response</a:t>
            </a:r>
            <a:endParaRPr lang="en-US" dirty="0" smtClean="0"/>
          </a:p>
          <a:p>
            <a:r>
              <a:rPr lang="en-US" dirty="0" smtClean="0"/>
              <a:t>Actions Taken to Address Non-response Bias</a:t>
            </a:r>
          </a:p>
          <a:p>
            <a:r>
              <a:rPr lang="en-US" dirty="0" smtClean="0"/>
              <a:t>Non-response Rates by Passport Agency/Center</a:t>
            </a:r>
          </a:p>
          <a:p>
            <a:r>
              <a:rPr lang="en-US" dirty="0"/>
              <a:t>Current Options for Improving Case Response Rate</a:t>
            </a:r>
            <a:endParaRPr lang="en-US" dirty="0" smtClean="0"/>
          </a:p>
          <a:p>
            <a:r>
              <a:rPr lang="en-US" dirty="0" smtClean="0"/>
              <a:t>Potential 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2461A0-B819-4387-A01B-9AB3F3E0229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Reporting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month, the LMI Team provides the “Technical </a:t>
            </a:r>
            <a:r>
              <a:rPr lang="en-US" dirty="0"/>
              <a:t>Report for </a:t>
            </a:r>
            <a:r>
              <a:rPr lang="en-US" dirty="0" smtClean="0"/>
              <a:t>Weighting for </a:t>
            </a:r>
            <a:r>
              <a:rPr lang="en-US" i="1" dirty="0" smtClean="0"/>
              <a:t>Month</a:t>
            </a:r>
            <a:r>
              <a:rPr lang="en-US" dirty="0" smtClean="0"/>
              <a:t> Passport Study”.</a:t>
            </a:r>
          </a:p>
          <a:p>
            <a:pPr lvl="1"/>
            <a:r>
              <a:rPr lang="en-US" dirty="0" smtClean="0"/>
              <a:t>The report </a:t>
            </a:r>
            <a:r>
              <a:rPr lang="en-US" dirty="0"/>
              <a:t>covers the procedures by which the LMI Team constructed the sample design, generated initial sampling weights, generated a nonresponse adjustment, imputed values for missing responses for design-critical variables, and generated a post-stratification adjustment.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2461A0-B819-4387-A01B-9AB3F3E0229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59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Non-response Rate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overall non-response rate for the Passport Demand Forecast Study is 88%.</a:t>
            </a:r>
          </a:p>
          <a:p>
            <a:r>
              <a:rPr lang="en-US" dirty="0" smtClean="0"/>
              <a:t>This is a good non-response rate.</a:t>
            </a:r>
          </a:p>
          <a:p>
            <a:pPr lvl="1"/>
            <a:r>
              <a:rPr lang="en-US" dirty="0" smtClean="0"/>
              <a:t>Non-response rates for telephone surveys are typically on the order of 91% (</a:t>
            </a:r>
            <a:r>
              <a:rPr lang="en-US" dirty="0" err="1" smtClean="0"/>
              <a:t>Kohut</a:t>
            </a:r>
            <a:r>
              <a:rPr lang="en-US" dirty="0" smtClean="0"/>
              <a:t>, </a:t>
            </a:r>
            <a:r>
              <a:rPr lang="en-US" dirty="0" err="1" smtClean="0"/>
              <a:t>Keeter</a:t>
            </a:r>
            <a:r>
              <a:rPr lang="en-US" dirty="0" smtClean="0"/>
              <a:t>, Doherty, </a:t>
            </a:r>
            <a:r>
              <a:rPr lang="en-US" dirty="0" err="1" smtClean="0"/>
              <a:t>Dimock</a:t>
            </a:r>
            <a:r>
              <a:rPr lang="en-US" dirty="0" smtClean="0"/>
              <a:t>, and Christian 2012).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86956240"/>
              </p:ext>
            </p:extLst>
          </p:nvPr>
        </p:nvGraphicFramePr>
        <p:xfrm>
          <a:off x="5105400" y="1536700"/>
          <a:ext cx="4449764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2441"/>
                <a:gridCol w="1112441"/>
                <a:gridCol w="1112441"/>
                <a:gridCol w="111244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Month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Sample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Non-response</a:t>
                      </a:r>
                      <a:r>
                        <a:rPr lang="en-US" sz="1400" baseline="0" dirty="0" smtClean="0"/>
                        <a:t> Count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Non-response rate</a:t>
                      </a:r>
                      <a:endParaRPr 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</a:t>
                      </a:r>
                      <a:endParaRPr lang="en-US" sz="1400" dirty="0"/>
                    </a:p>
                  </a:txBody>
                  <a:tcPr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180,000</a:t>
                      </a:r>
                      <a:endParaRPr lang="en-US" sz="1400" dirty="0"/>
                    </a:p>
                  </a:txBody>
                  <a:tcPr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158,489</a:t>
                      </a:r>
                      <a:endParaRPr lang="en-US" sz="1400" dirty="0"/>
                    </a:p>
                  </a:txBody>
                  <a:tcPr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88.0%</a:t>
                      </a:r>
                      <a:endParaRPr lang="en-US" sz="1400" dirty="0"/>
                    </a:p>
                  </a:txBody>
                  <a:tcPr>
                    <a:solidFill>
                      <a:srgbClr val="FF8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June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40,000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35,432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88.6%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July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35,000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30,828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88.1%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August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35,000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30,991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88.5%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September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35,000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30,637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87.5%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October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35,000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30,601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87.4%</a:t>
                      </a:r>
                      <a:endParaRPr lang="en-US" sz="14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2461A0-B819-4387-A01B-9AB3F3E0229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95562" y="6508782"/>
            <a:ext cx="8491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Kohut</a:t>
            </a:r>
            <a:r>
              <a:rPr lang="en-US" sz="1400" dirty="0" smtClean="0"/>
              <a:t>, A., </a:t>
            </a:r>
            <a:r>
              <a:rPr lang="en-US" sz="1400" dirty="0" err="1" smtClean="0"/>
              <a:t>Keeter</a:t>
            </a:r>
            <a:r>
              <a:rPr lang="en-US" sz="1400" dirty="0" smtClean="0"/>
              <a:t>, S., Doherty, C., </a:t>
            </a:r>
            <a:r>
              <a:rPr lang="en-US" sz="1400" dirty="0" err="1" smtClean="0"/>
              <a:t>Dimock</a:t>
            </a:r>
            <a:r>
              <a:rPr lang="en-US" sz="1400" dirty="0" smtClean="0"/>
              <a:t>, M., and Christian, L. (2012) </a:t>
            </a:r>
            <a:r>
              <a:rPr lang="en-US" sz="1400" i="1" dirty="0" smtClean="0"/>
              <a:t>Assessing the Representativeness of Public Opinion Surveys</a:t>
            </a:r>
            <a:r>
              <a:rPr lang="en-US" sz="1400" dirty="0" smtClean="0"/>
              <a:t>. Washington, DC: Pew Research Center.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1934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Associated with Non-response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Several consistent “bias” features appear in the reports:</a:t>
            </a:r>
          </a:p>
          <a:p>
            <a:pPr lvl="1">
              <a:spcAft>
                <a:spcPts val="500"/>
              </a:spcAft>
            </a:pPr>
            <a:r>
              <a:rPr lang="en-US" dirty="0" smtClean="0"/>
              <a:t>Addresses that cannot be matched to a phone listing (57% of the samples) are less likely to respond, which is in part a consequence of the survey design to follow-up non-responses with up to 10 phone calls to get participation by persons at sampled addresses with a phone match;</a:t>
            </a:r>
          </a:p>
          <a:p>
            <a:pPr lvl="1">
              <a:spcAft>
                <a:spcPts val="500"/>
              </a:spcAft>
            </a:pPr>
            <a:r>
              <a:rPr lang="en-US" dirty="0" smtClean="0"/>
              <a:t>Addresses occupied by renters or persons of unknown ownership status are less likely to respond, particularly if the address </a:t>
            </a:r>
            <a:r>
              <a:rPr lang="en-US" dirty="0"/>
              <a:t>cannot be matched to a phone </a:t>
            </a:r>
            <a:r>
              <a:rPr lang="en-US" dirty="0" smtClean="0"/>
              <a:t>listing;</a:t>
            </a:r>
          </a:p>
          <a:p>
            <a:pPr lvl="1">
              <a:spcAft>
                <a:spcPts val="500"/>
              </a:spcAft>
            </a:pPr>
            <a:r>
              <a:rPr lang="en-US" dirty="0" smtClean="0"/>
              <a:t>Addresses with only 1 adult or an unknown number of adults in the household are less likely to respond;</a:t>
            </a:r>
          </a:p>
          <a:p>
            <a:pPr lvl="1">
              <a:spcAft>
                <a:spcPts val="500"/>
              </a:spcAft>
            </a:pPr>
            <a:r>
              <a:rPr lang="en-US" dirty="0" smtClean="0"/>
              <a:t>Addresses where there is no age information on the head of household are less likely to respond;</a:t>
            </a:r>
          </a:p>
          <a:p>
            <a:pPr lvl="1">
              <a:spcAft>
                <a:spcPts val="500"/>
              </a:spcAft>
            </a:pPr>
            <a:r>
              <a:rPr lang="en-US" dirty="0"/>
              <a:t>Addresses in certain U.S. Census divisions are less likely to respond, particularly in the East-South Central, West-South Central, South Atlantic </a:t>
            </a:r>
            <a:r>
              <a:rPr lang="en-US" dirty="0" smtClean="0"/>
              <a:t>divisions.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2461A0-B819-4387-A01B-9AB3F3E0229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2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behaviors that lead people to have their phone numbers and personal information in publicly available databases are associated with their likelihood of responding to the Passport Demand Forecast Study.</a:t>
            </a:r>
          </a:p>
          <a:p>
            <a:pPr lvl="1"/>
            <a:r>
              <a:rPr lang="en-US" dirty="0" smtClean="0"/>
              <a:t>The more information available about persons residing at an address, the more likely the persons at that address are to respond to the </a:t>
            </a:r>
            <a:r>
              <a:rPr lang="en-US" dirty="0"/>
              <a:t>Passport Demand Forecast </a:t>
            </a:r>
            <a:r>
              <a:rPr lang="en-US" dirty="0" smtClean="0"/>
              <a:t>Study.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2461A0-B819-4387-A01B-9AB3F3E0229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9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 Taken to Address Non-response Bias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LMI Team has weighted information from the responding addresses as a function of the degree of non-response from addresses that share similar known characteristics (e.g., presence/absence of phone match, age of head of household, Census Division, etc.).</a:t>
            </a:r>
          </a:p>
          <a:p>
            <a:pPr lvl="1"/>
            <a:r>
              <a:rPr lang="en-US" dirty="0" smtClean="0"/>
              <a:t>The more non-responses for a particular characteristics set, the greater the weight assigned to each response for that </a:t>
            </a:r>
            <a:r>
              <a:rPr lang="en-US" dirty="0"/>
              <a:t>particular characteristics </a:t>
            </a:r>
            <a:r>
              <a:rPr lang="en-US" dirty="0" smtClean="0"/>
              <a:t>set (i.e. non-response adjustment class approach)</a:t>
            </a:r>
          </a:p>
          <a:p>
            <a:r>
              <a:rPr lang="en-US" dirty="0" smtClean="0"/>
              <a:t>After the non-response weights are assigned, a further calibration aligns the projected counts with known population totals for U.S. residents over the age of 18.</a:t>
            </a:r>
          </a:p>
          <a:p>
            <a:pPr lvl="1"/>
            <a:r>
              <a:rPr lang="en-US" dirty="0" smtClean="0"/>
              <a:t>The percentage of </a:t>
            </a:r>
            <a:r>
              <a:rPr lang="en-US" dirty="0"/>
              <a:t>addresses with </a:t>
            </a:r>
            <a:r>
              <a:rPr lang="en-US" dirty="0" smtClean="0"/>
              <a:t>listed phone numbers is </a:t>
            </a:r>
            <a:r>
              <a:rPr lang="en-US" dirty="0"/>
              <a:t>included in the final calibration models for household level weights to smooth out the impact of the larger non-response adjustments for households with no phone matched phone number.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2461A0-B819-4387-A01B-9AB3F3E0229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03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Non-Response by Passport Agency/Center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2507027"/>
              </p:ext>
            </p:extLst>
          </p:nvPr>
        </p:nvGraphicFramePr>
        <p:xfrm>
          <a:off x="636802" y="1536700"/>
          <a:ext cx="8517471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9157"/>
                <a:gridCol w="2839157"/>
                <a:gridCol w="28391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Month</a:t>
                      </a:r>
                      <a:endParaRPr lang="en-US" dirty="0"/>
                    </a:p>
                  </a:txBody>
                  <a:tcPr marL="44950" marR="4495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Highest</a:t>
                      </a:r>
                      <a:r>
                        <a:rPr lang="en-US" baseline="0" dirty="0" smtClean="0"/>
                        <a:t> Non-response Agencies/Centers</a:t>
                      </a:r>
                      <a:endParaRPr lang="en-US" dirty="0"/>
                    </a:p>
                  </a:txBody>
                  <a:tcPr marL="44950" marR="4495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r>
                        <a:rPr lang="en-US" baseline="0" dirty="0" smtClean="0"/>
                        <a:t> Lowest Non-response Agencies/Centers</a:t>
                      </a:r>
                      <a:endParaRPr lang="en-US" dirty="0"/>
                    </a:p>
                  </a:txBody>
                  <a:tcPr marL="44950" marR="44950"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July 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Atlanta, Dallas, Los Angeles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Minneapolis, Colorado, National Processing Center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8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August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Atlanta, Houston, Los Angeles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Minneapolis, Buffalo, Vermont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FF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Detroit, San</a:t>
                      </a:r>
                      <a:r>
                        <a:rPr lang="en-US" baseline="0" dirty="0" smtClean="0"/>
                        <a:t> Francisco, Vermont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Houston, Dallas, Seattle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8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October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TBA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TBA</a:t>
                      </a:r>
                      <a:endParaRPr lang="en-US" dirty="0"/>
                    </a:p>
                  </a:txBody>
                  <a:tcPr marL="44950" marR="44950"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85627" y="4756935"/>
            <a:ext cx="8599470" cy="229113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There does not appear to be any consistent pattern of high or low levels of non-response for any </a:t>
            </a:r>
            <a:r>
              <a:rPr lang="en-US" dirty="0"/>
              <a:t>p</a:t>
            </a:r>
            <a:r>
              <a:rPr lang="en-US" dirty="0" smtClean="0"/>
              <a:t>assport agency/</a:t>
            </a:r>
            <a:r>
              <a:rPr lang="en-US" dirty="0"/>
              <a:t>c</a:t>
            </a:r>
            <a:r>
              <a:rPr lang="en-US" dirty="0" smtClean="0"/>
              <a:t>enter.</a:t>
            </a:r>
          </a:p>
          <a:p>
            <a:pPr lvl="1"/>
            <a:r>
              <a:rPr lang="en-US" dirty="0" smtClean="0"/>
              <a:t>The geographic non-response pattern seen is at the Census Division level, and moderated by the address having a phone match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2461A0-B819-4387-A01B-9AB3F3E0229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12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Options for Improving Case Response Rate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61111" y="1467252"/>
            <a:ext cx="9051925" cy="5165042"/>
          </a:xfrm>
        </p:spPr>
        <p:txBody>
          <a:bodyPr>
            <a:normAutofit/>
          </a:bodyPr>
          <a:lstStyle/>
          <a:p>
            <a:r>
              <a:rPr lang="en-US" dirty="0" smtClean="0"/>
              <a:t>Per the original OMB application, the LMI Team can address case non-response by adjusting the: 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nvitation 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Follow-up calls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6E9460-B840-4DA7-B025-BED28E65923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65811" y="2835798"/>
            <a:ext cx="6852214" cy="120032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742950" lvl="1" indent="-285750">
              <a:buClr>
                <a:srgbClr val="EF5114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72"/>
                </a:solidFill>
              </a:rPr>
              <a:t>envelope</a:t>
            </a:r>
          </a:p>
          <a:p>
            <a:pPr marL="742950" lvl="1" indent="-285750">
              <a:buClr>
                <a:srgbClr val="EF5114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72"/>
                </a:solidFill>
              </a:rPr>
              <a:t>letterhead </a:t>
            </a:r>
            <a:endParaRPr lang="en-US" dirty="0" smtClean="0">
              <a:solidFill>
                <a:srgbClr val="002072"/>
              </a:solidFill>
            </a:endParaRPr>
          </a:p>
          <a:p>
            <a:pPr marL="742950" lvl="1" indent="-285750">
              <a:buClr>
                <a:srgbClr val="EF5114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72"/>
                </a:solidFill>
              </a:rPr>
              <a:t>content of letter</a:t>
            </a:r>
            <a:endParaRPr lang="en-US" dirty="0">
              <a:solidFill>
                <a:srgbClr val="002072"/>
              </a:solidFill>
            </a:endParaRPr>
          </a:p>
          <a:p>
            <a:pPr marL="742950" lvl="1" indent="-285750">
              <a:buClr>
                <a:srgbClr val="EF5114"/>
              </a:buClr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002072"/>
              </a:solidFill>
            </a:endParaRPr>
          </a:p>
          <a:p>
            <a:pPr marL="742950" lvl="1" indent="-285750">
              <a:buClr>
                <a:srgbClr val="EF5114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72"/>
                </a:solidFill>
              </a:rPr>
              <a:t>salutation</a:t>
            </a:r>
            <a:endParaRPr lang="en-US" dirty="0">
              <a:solidFill>
                <a:srgbClr val="002072"/>
              </a:solidFill>
            </a:endParaRPr>
          </a:p>
          <a:p>
            <a:pPr marL="742950" lvl="1" indent="-285750">
              <a:buClr>
                <a:srgbClr val="EF5114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72"/>
                </a:solidFill>
              </a:rPr>
              <a:t>timing of mailing</a:t>
            </a:r>
          </a:p>
        </p:txBody>
      </p:sp>
    </p:spTree>
    <p:extLst>
      <p:ext uri="{BB962C8B-B14F-4D97-AF65-F5344CB8AC3E}">
        <p14:creationId xmlns:p14="http://schemas.microsoft.com/office/powerpoint/2010/main" val="402109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MI-client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LMI-client</Template>
  <TotalTime>238</TotalTime>
  <Words>912</Words>
  <Application>Microsoft Office PowerPoint</Application>
  <PresentationFormat>Custom</PresentationFormat>
  <Paragraphs>112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LMI-client</vt:lpstr>
      <vt:lpstr>Non-response Bias Analysis and Evaluation Reporting Passport Demand Forecasting Study</vt:lpstr>
      <vt:lpstr>Agenda</vt:lpstr>
      <vt:lpstr>Current Reporting Status</vt:lpstr>
      <vt:lpstr>Overall Non-response Rate</vt:lpstr>
      <vt:lpstr>Factors Associated with Non-response</vt:lpstr>
      <vt:lpstr>Takeaway</vt:lpstr>
      <vt:lpstr>Actions Taken to Address Non-response Bias</vt:lpstr>
      <vt:lpstr>Non-Response by Passport Agency/Center</vt:lpstr>
      <vt:lpstr>Current Options for Improving Case Response Rate</vt:lpstr>
      <vt:lpstr>Potential Actions</vt:lpstr>
    </vt:vector>
  </TitlesOfParts>
  <Company>LMI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Non-response Bias Analysis and Evaluation Reporting Passport Demand Forecasting Study</dc:title>
  <dc:creator>dlevin</dc:creator>
  <cp:lastModifiedBy>HARRIS, Kim</cp:lastModifiedBy>
  <cp:revision>28</cp:revision>
  <cp:lastPrinted>2013-11-14T14:17:39Z</cp:lastPrinted>
  <dcterms:created xsi:type="dcterms:W3CDTF">2013-11-08T16:09:49Z</dcterms:created>
  <dcterms:modified xsi:type="dcterms:W3CDTF">2013-11-14T14:18:06Z</dcterms:modified>
</cp:coreProperties>
</file>