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341" r:id="rId3"/>
    <p:sldId id="328" r:id="rId4"/>
    <p:sldId id="346" r:id="rId5"/>
    <p:sldId id="343" r:id="rId6"/>
    <p:sldId id="348" r:id="rId7"/>
    <p:sldId id="344" r:id="rId8"/>
    <p:sldId id="347" r:id="rId9"/>
    <p:sldId id="345"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racye Turner" initials="TT2" lastIdx="1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04" autoAdjust="0"/>
    <p:restoredTop sz="95827" autoAdjust="0"/>
  </p:normalViewPr>
  <p:slideViewPr>
    <p:cSldViewPr>
      <p:cViewPr>
        <p:scale>
          <a:sx n="90" d="100"/>
          <a:sy n="90" d="100"/>
        </p:scale>
        <p:origin x="-570" y="702"/>
      </p:cViewPr>
      <p:guideLst>
        <p:guide orient="horz" pos="2160"/>
        <p:guide pos="2880"/>
      </p:guideLst>
    </p:cSldViewPr>
  </p:slideViewPr>
  <p:outlineViewPr>
    <p:cViewPr>
      <p:scale>
        <a:sx n="33" d="100"/>
        <a:sy n="33" d="100"/>
      </p:scale>
      <p:origin x="42" y="961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32"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166FA85-1AE2-4C80-90C4-C173582C9B83}" type="datetimeFigureOut">
              <a:rPr lang="en-US" smtClean="0"/>
              <a:t>4/18/2014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74BA733-BFB6-4A34-8107-277EDE186B86}" type="slidenum">
              <a:rPr lang="en-US" smtClean="0"/>
              <a:t>‹#›</a:t>
            </a:fld>
            <a:endParaRPr lang="en-US" dirty="0"/>
          </a:p>
        </p:txBody>
      </p:sp>
    </p:spTree>
    <p:extLst>
      <p:ext uri="{BB962C8B-B14F-4D97-AF65-F5344CB8AC3E}">
        <p14:creationId xmlns:p14="http://schemas.microsoft.com/office/powerpoint/2010/main" val="3810216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4BA733-BFB6-4A34-8107-277EDE186B86}" type="slidenum">
              <a:rPr lang="en-US" smtClean="0"/>
              <a:t>1</a:t>
            </a:fld>
            <a:endParaRPr lang="en-US" dirty="0"/>
          </a:p>
        </p:txBody>
      </p:sp>
    </p:spTree>
    <p:extLst>
      <p:ext uri="{BB962C8B-B14F-4D97-AF65-F5344CB8AC3E}">
        <p14:creationId xmlns:p14="http://schemas.microsoft.com/office/powerpoint/2010/main" val="1109286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t>2</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t>3</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t>4</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t>5</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t>6</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t>7</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t>8</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t>9</a:t>
            </a:fld>
            <a:endParaRPr lang="en-US" dirty="0"/>
          </a:p>
        </p:txBody>
      </p:sp>
    </p:spTree>
    <p:extLst>
      <p:ext uri="{BB962C8B-B14F-4D97-AF65-F5344CB8AC3E}">
        <p14:creationId xmlns:p14="http://schemas.microsoft.com/office/powerpoint/2010/main" val="3426893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3600" b="1">
                <a:solidFill>
                  <a:schemeClr val="bg1">
                    <a:lumMod val="85000"/>
                    <a:lumOff val="1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rgbClr val="26262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b="1"/>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normAutofit/>
          </a:bodyPr>
          <a:lstStyle>
            <a:lvl1pPr>
              <a:defRPr sz="2000"/>
            </a:lvl1pPr>
            <a:lvl2pPr>
              <a:defRPr sz="2000"/>
            </a:lvl2pPr>
            <a:lvl3pPr>
              <a:defRPr sz="20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B023DF-AF83-439E-BE89-FF97346C3E5B}" type="datetimeFigureOut">
              <a:rPr lang="en-US" smtClean="0"/>
              <a:pPr/>
              <a:t>4/18/2014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B023DF-AF83-439E-BE89-FF97346C3E5B}" type="datetimeFigureOut">
              <a:rPr lang="en-US" smtClean="0"/>
              <a:pPr/>
              <a:t>4/18/2014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lvl1pPr>
              <a:defRPr sz="3600" b="1"/>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98637"/>
            <a:ext cx="8229600" cy="4525963"/>
          </a:xfrm>
        </p:spPr>
        <p:txBody>
          <a:bodyPr>
            <a:normAutofit/>
          </a:bodyPr>
          <a:lstStyle>
            <a:lvl1pPr>
              <a:spcAft>
                <a:spcPts val="1200"/>
              </a:spcAft>
              <a:defRPr sz="2600">
                <a:solidFill>
                  <a:schemeClr val="bg1"/>
                </a:solidFill>
              </a:defRPr>
            </a:lvl1pPr>
            <a:lvl2pPr>
              <a:spcAft>
                <a:spcPts val="1200"/>
              </a:spcAft>
              <a:defRPr sz="2200">
                <a:solidFill>
                  <a:schemeClr val="bg1"/>
                </a:solidFill>
              </a:defRPr>
            </a:lvl2pPr>
            <a:lvl3pPr>
              <a:spcAft>
                <a:spcPts val="600"/>
              </a:spcAft>
              <a:defRPr sz="2000">
                <a:solidFill>
                  <a:schemeClr val="bg1"/>
                </a:solidFill>
              </a:defRPr>
            </a:lvl3pPr>
            <a:lvl4pPr>
              <a:spcAft>
                <a:spcPts val="600"/>
              </a:spcAft>
              <a:defRPr sz="2000">
                <a:solidFill>
                  <a:schemeClr val="bg1"/>
                </a:solidFill>
              </a:defRPr>
            </a:lvl4pPr>
            <a:lvl5pPr>
              <a:spcAft>
                <a:spcPts val="600"/>
              </a:spcAft>
              <a:defRPr sz="20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DB023DF-AF83-439E-BE89-FF97346C3E5B}" type="datetimeFigureOut">
              <a:rPr lang="en-US" smtClean="0"/>
              <a:pPr/>
              <a:t>4/18/2014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B023DF-AF83-439E-BE89-FF97346C3E5B}" type="datetimeFigureOut">
              <a:rPr lang="en-US" smtClean="0"/>
              <a:pPr/>
              <a:t>4/18/2014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B023DF-AF83-439E-BE89-FF97346C3E5B}" type="datetimeFigureOut">
              <a:rPr lang="en-US" smtClean="0"/>
              <a:pPr/>
              <a:t>4/18/2014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B023DF-AF83-439E-BE89-FF97346C3E5B}" type="datetimeFigureOut">
              <a:rPr lang="en-US" smtClean="0"/>
              <a:pPr/>
              <a:t>4/18/2014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B023DF-AF83-439E-BE89-FF97346C3E5B}" type="datetimeFigureOut">
              <a:rPr lang="en-US" smtClean="0"/>
              <a:pPr/>
              <a:t>4/18/2014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B023DF-AF83-439E-BE89-FF97346C3E5B}" type="datetimeFigureOut">
              <a:rPr lang="en-US" smtClean="0"/>
              <a:pPr/>
              <a:t>4/18/2014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B023DF-AF83-439E-BE89-FF97346C3E5B}" type="datetimeFigureOut">
              <a:rPr lang="en-US" smtClean="0"/>
              <a:pPr/>
              <a:t>4/18/2014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B023DF-AF83-439E-BE89-FF97346C3E5B}" type="datetimeFigureOut">
              <a:rPr lang="en-US" smtClean="0"/>
              <a:pPr/>
              <a:t>4/18/2014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B023DF-AF83-439E-BE89-FF97346C3E5B}" type="datetimeFigureOut">
              <a:rPr lang="en-US" smtClean="0"/>
              <a:pPr/>
              <a:t>4/18/2014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275888-B13A-41EC-8AC1-61A2D4AC4E10}" type="slidenum">
              <a:rPr lang="en-US" smtClean="0"/>
              <a:pPr/>
              <a:t>‹#›</a:t>
            </a:fld>
            <a:endParaRPr lang="en-US" dirty="0"/>
          </a:p>
        </p:txBody>
      </p:sp>
      <p:pic>
        <p:nvPicPr>
          <p:cNvPr id="8" name="Picture 7" descr="socialmedia_inside.jpg"/>
          <p:cNvPicPr>
            <a:picLocks noChangeAspect="1"/>
          </p:cNvPicPr>
          <p:nvPr userDrawn="1"/>
        </p:nvPicPr>
        <p:blipFill>
          <a:blip r:embed="rId13"/>
          <a:srcRect r="8502"/>
          <a:stretch>
            <a:fillRect/>
          </a:stretch>
        </p:blipFill>
        <p:spPr>
          <a:xfrm>
            <a:off x="0" y="0"/>
            <a:ext cx="9144000" cy="6714470"/>
          </a:xfrm>
          <a:prstGeom prst="rect">
            <a:avLst/>
          </a:prstGeom>
        </p:spPr>
      </p:pic>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ocialmedia_cover.jpg"/>
          <p:cNvPicPr>
            <a:picLocks noChangeAspect="1"/>
          </p:cNvPicPr>
          <p:nvPr/>
        </p:nvPicPr>
        <p:blipFill>
          <a:blip r:embed="rId3"/>
          <a:srcRect r="463"/>
          <a:stretch>
            <a:fillRect/>
          </a:stretch>
        </p:blipFill>
        <p:spPr>
          <a:xfrm>
            <a:off x="0" y="0"/>
            <a:ext cx="9144000" cy="6172200"/>
          </a:xfrm>
          <a:prstGeom prst="rect">
            <a:avLst/>
          </a:prstGeom>
        </p:spPr>
      </p:pic>
      <p:sp>
        <p:nvSpPr>
          <p:cNvPr id="2" name="Title 1"/>
          <p:cNvSpPr>
            <a:spLocks noGrp="1"/>
          </p:cNvSpPr>
          <p:nvPr>
            <p:ph type="ctrTitle"/>
          </p:nvPr>
        </p:nvSpPr>
        <p:spPr>
          <a:xfrm>
            <a:off x="152400" y="1371600"/>
            <a:ext cx="8839200" cy="2156936"/>
          </a:xfrm>
        </p:spPr>
        <p:txBody>
          <a:bodyPr>
            <a:normAutofit fontScale="90000"/>
          </a:bodyPr>
          <a:lstStyle/>
          <a:p>
            <a:r>
              <a:rPr lang="en-US" sz="4900" dirty="0" smtClean="0">
                <a:solidFill>
                  <a:schemeClr val="tx1"/>
                </a:solidFill>
                <a:cs typeface="Levenim MT" pitchFamily="2" charset="-79"/>
              </a:rPr>
              <a:t/>
            </a:r>
            <a:br>
              <a:rPr lang="en-US" sz="4900" dirty="0" smtClean="0">
                <a:solidFill>
                  <a:schemeClr val="tx1"/>
                </a:solidFill>
                <a:cs typeface="Levenim MT" pitchFamily="2" charset="-79"/>
              </a:rPr>
            </a:br>
            <a:r>
              <a:rPr lang="en-US" dirty="0" smtClean="0">
                <a:solidFill>
                  <a:schemeClr val="tx1"/>
                </a:solidFill>
                <a:cs typeface="Levenim MT" pitchFamily="2" charset="-79"/>
              </a:rPr>
              <a:t>Summer Meals Participant Characteristics Study</a:t>
            </a:r>
            <a:r>
              <a:rPr lang="en-US" sz="4900" dirty="0" smtClean="0">
                <a:solidFill>
                  <a:schemeClr val="tx1"/>
                </a:solidFill>
                <a:cs typeface="Levenim MT" pitchFamily="2" charset="-79"/>
              </a:rPr>
              <a:t/>
            </a:r>
            <a:br>
              <a:rPr lang="en-US" sz="4900" dirty="0" smtClean="0">
                <a:solidFill>
                  <a:schemeClr val="tx1"/>
                </a:solidFill>
                <a:cs typeface="Levenim MT" pitchFamily="2" charset="-79"/>
              </a:rPr>
            </a:br>
            <a:r>
              <a:rPr lang="en-US" sz="4900" dirty="0" smtClean="0">
                <a:solidFill>
                  <a:schemeClr val="tx1"/>
                </a:solidFill>
                <a:cs typeface="Levenim MT" pitchFamily="2" charset="-79"/>
              </a:rPr>
              <a:t>Sponsor Webcast</a:t>
            </a:r>
            <a:br>
              <a:rPr lang="en-US" sz="4900" dirty="0" smtClean="0">
                <a:solidFill>
                  <a:schemeClr val="tx1"/>
                </a:solidFill>
                <a:cs typeface="Levenim MT" pitchFamily="2" charset="-79"/>
              </a:rPr>
            </a:br>
            <a:r>
              <a:rPr lang="en-US" dirty="0" smtClean="0">
                <a:solidFill>
                  <a:schemeClr val="tx1"/>
                </a:solidFill>
                <a:cs typeface="Levenim MT" pitchFamily="2" charset="-79"/>
              </a:rPr>
              <a:t>&lt;date&gt; </a:t>
            </a:r>
            <a:r>
              <a:rPr lang="en-US" sz="4900" dirty="0" smtClean="0">
                <a:solidFill>
                  <a:schemeClr val="tx1"/>
                </a:solidFill>
                <a:cs typeface="Levenim MT" pitchFamily="2" charset="-79"/>
              </a:rPr>
              <a:t/>
            </a:r>
            <a:br>
              <a:rPr lang="en-US" sz="4900" dirty="0" smtClean="0">
                <a:solidFill>
                  <a:schemeClr val="tx1"/>
                </a:solidFill>
                <a:cs typeface="Levenim MT" pitchFamily="2" charset="-79"/>
              </a:rPr>
            </a:br>
            <a:r>
              <a:rPr lang="en-US" sz="1667" b="0" dirty="0" smtClean="0">
                <a:solidFill>
                  <a:schemeClr val="tx1"/>
                </a:solidFill>
                <a:cs typeface="Levenim MT" pitchFamily="2" charset="-79"/>
              </a:rPr>
              <a:t/>
            </a:r>
            <a:br>
              <a:rPr lang="en-US" sz="1667" b="0" dirty="0" smtClean="0">
                <a:solidFill>
                  <a:schemeClr val="tx1"/>
                </a:solidFill>
                <a:cs typeface="Levenim MT" pitchFamily="2" charset="-79"/>
              </a:rPr>
            </a:br>
            <a:r>
              <a:rPr lang="en-US" sz="2200" b="0" dirty="0" smtClean="0">
                <a:solidFill>
                  <a:schemeClr val="tx1"/>
                </a:solidFill>
              </a:rPr>
              <a:t/>
            </a:r>
            <a:br>
              <a:rPr lang="en-US" sz="2200" b="0" dirty="0" smtClean="0">
                <a:solidFill>
                  <a:schemeClr val="tx1"/>
                </a:solidFill>
              </a:rPr>
            </a:br>
            <a:endParaRPr lang="en-US" sz="2200" b="0" dirty="0">
              <a:solidFill>
                <a:schemeClr val="tx1"/>
              </a:solidFill>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4343400"/>
            <a:ext cx="3657600" cy="1164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1600200" y="3544"/>
            <a:ext cx="6096000" cy="1754326"/>
          </a:xfrm>
          <a:prstGeom prst="rect">
            <a:avLst/>
          </a:prstGeom>
          <a:noFill/>
        </p:spPr>
        <p:txBody>
          <a:bodyPr wrap="square" rtlCol="0">
            <a:spAutoFit/>
          </a:bodyPr>
          <a:lstStyle/>
          <a:p>
            <a:r>
              <a:rPr lang="en-US" sz="800" dirty="0" smtClean="0">
                <a:solidFill>
                  <a:schemeClr val="tx1">
                    <a:lumMod val="85000"/>
                  </a:schemeClr>
                </a:solidFill>
                <a:latin typeface="Arial Narrow" pitchFamily="34" charset="0"/>
              </a:rPr>
              <a:t>				OMB Control No.:0584-NEW</a:t>
            </a:r>
          </a:p>
          <a:p>
            <a:r>
              <a:rPr lang="en-US" sz="800" dirty="0" smtClean="0">
                <a:solidFill>
                  <a:schemeClr val="tx1">
                    <a:lumMod val="85000"/>
                  </a:schemeClr>
                </a:solidFill>
                <a:latin typeface="Arial Narrow" pitchFamily="34" charset="0"/>
              </a:rPr>
              <a:t>				Expiration Date: xx/xx/</a:t>
            </a:r>
            <a:r>
              <a:rPr lang="en-US" sz="800" dirty="0" err="1" smtClean="0">
                <a:solidFill>
                  <a:schemeClr val="tx1">
                    <a:lumMod val="85000"/>
                  </a:schemeClr>
                </a:solidFill>
                <a:latin typeface="Arial Narrow" pitchFamily="34" charset="0"/>
              </a:rPr>
              <a:t>xxxx</a:t>
            </a:r>
            <a:endParaRPr lang="en-US" sz="800" dirty="0" smtClean="0">
              <a:solidFill>
                <a:schemeClr val="tx1">
                  <a:lumMod val="85000"/>
                </a:schemeClr>
              </a:solidFill>
              <a:latin typeface="Arial Narrow" pitchFamily="34" charset="0"/>
            </a:endParaRPr>
          </a:p>
          <a:p>
            <a:r>
              <a:rPr lang="en-US" sz="800" dirty="0" smtClean="0">
                <a:solidFill>
                  <a:schemeClr val="tx1">
                    <a:lumMod val="85000"/>
                  </a:schemeClr>
                </a:solidFill>
                <a:latin typeface="Arial Narrow" pitchFamily="34" charset="0"/>
              </a:rPr>
              <a:t> </a:t>
            </a:r>
          </a:p>
          <a:p>
            <a:r>
              <a:rPr lang="en-US" sz="800" dirty="0" smtClean="0">
                <a:solidFill>
                  <a:schemeClr val="tx1">
                    <a:lumMod val="85000"/>
                  </a:schemeClr>
                </a:solidFill>
                <a:latin typeface="Arial Narrow" pitchFamily="34" charset="0"/>
              </a:rPr>
              <a:t>Public reporting burden for this collection of information is estimated to average 30 minutes per response, including the time for reviewing instructions, searching existing data sources, gathering and maintaining the data needed, and completing and reviewing the collection of information.  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this burden, to: U.S. Department of Agriculture, Food and Nutrition Services, Office of Policy Support, 3101 Park Center Drive, Room 1014, Alexandria, VA 22302 ATTN: PRA (0584-xxxx*).  Do not return the completed form to this address.</a:t>
            </a:r>
          </a:p>
          <a:p>
            <a:endParaRPr lang="en-US" sz="800" dirty="0">
              <a:solidFill>
                <a:schemeClr val="tx1">
                  <a:lumMod val="85000"/>
                </a:schemeClr>
              </a:solidFill>
              <a:latin typeface="Arial Narrow" pitchFamily="34" charset="0"/>
            </a:endParaRPr>
          </a:p>
          <a:p>
            <a:pPr algn="ctr"/>
            <a:r>
              <a:rPr lang="en-US" sz="1000" b="1" dirty="0" smtClean="0">
                <a:solidFill>
                  <a:schemeClr val="tx1">
                    <a:lumMod val="85000"/>
                  </a:schemeClr>
                </a:solidFill>
                <a:latin typeface="Arial Narrow" pitchFamily="34" charset="0"/>
              </a:rPr>
              <a:t>Appendix F6 Sponsor Webinar</a:t>
            </a:r>
          </a:p>
          <a:p>
            <a:endParaRPr lang="en-US" dirty="0">
              <a:solidFill>
                <a:schemeClr val="tx1">
                  <a:lumMod val="85000"/>
                </a:schemeClr>
              </a:solidFill>
            </a:endParaRPr>
          </a:p>
        </p:txBody>
      </p:sp>
      <p:sp>
        <p:nvSpPr>
          <p:cNvPr id="9" name="TextBox 8"/>
          <p:cNvSpPr txBox="1"/>
          <p:nvPr/>
        </p:nvSpPr>
        <p:spPr>
          <a:xfrm>
            <a:off x="7924800" y="6313943"/>
            <a:ext cx="342900" cy="369332"/>
          </a:xfrm>
          <a:prstGeom prst="rect">
            <a:avLst/>
          </a:prstGeom>
          <a:noFill/>
        </p:spPr>
        <p:txBody>
          <a:bodyPr wrap="square" rtlCol="0">
            <a:spAutoFit/>
          </a:bodyPr>
          <a:lstStyle/>
          <a:p>
            <a:r>
              <a:rPr lang="en-US" dirty="0" smtClean="0">
                <a:solidFill>
                  <a:schemeClr val="bg1"/>
                </a:solidFill>
              </a:rPr>
              <a:t>1</a:t>
            </a:r>
            <a:endParaRPr lang="en-US"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xmlns:mv="urn:schemas-microsoft-com:mac:vml">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447800"/>
          </a:xfrm>
        </p:spPr>
        <p:txBody>
          <a:bodyPr>
            <a:normAutofit/>
          </a:bodyPr>
          <a:lstStyle/>
          <a:p>
            <a:pPr lvl="0">
              <a:defRPr/>
            </a:pPr>
            <a:r>
              <a:rPr lang="en-US" dirty="0" smtClean="0"/>
              <a:t>Study Overview—Optimal Solutions Group</a:t>
            </a:r>
            <a:endParaRPr lang="en-US" dirty="0"/>
          </a:p>
        </p:txBody>
      </p:sp>
      <p:sp>
        <p:nvSpPr>
          <p:cNvPr id="3" name="Content Placeholder 2"/>
          <p:cNvSpPr>
            <a:spLocks noGrp="1"/>
          </p:cNvSpPr>
          <p:nvPr>
            <p:ph idx="1"/>
          </p:nvPr>
        </p:nvSpPr>
        <p:spPr>
          <a:xfrm>
            <a:off x="228600" y="1676401"/>
            <a:ext cx="8458200" cy="4800600"/>
          </a:xfrm>
        </p:spPr>
        <p:txBody>
          <a:bodyPr>
            <a:normAutofit/>
          </a:bodyPr>
          <a:lstStyle/>
          <a:p>
            <a:pPr marL="0" indent="0">
              <a:spcAft>
                <a:spcPts val="0"/>
              </a:spcAft>
              <a:buNone/>
              <a:defRPr/>
            </a:pPr>
            <a:r>
              <a:rPr lang="en-US" sz="2400" b="1" dirty="0" smtClean="0"/>
              <a:t>Optimal Solutions Group (Optimal)</a:t>
            </a:r>
          </a:p>
          <a:p>
            <a:pPr>
              <a:spcBef>
                <a:spcPts val="1200"/>
              </a:spcBef>
              <a:spcAft>
                <a:spcPts val="600"/>
              </a:spcAft>
              <a:defRPr/>
            </a:pPr>
            <a:r>
              <a:rPr lang="en-US" sz="2400" dirty="0" smtClean="0"/>
              <a:t>Policy research firm located in College Park, MD</a:t>
            </a:r>
          </a:p>
          <a:p>
            <a:pPr>
              <a:spcBef>
                <a:spcPts val="1200"/>
              </a:spcBef>
              <a:spcAft>
                <a:spcPts val="600"/>
              </a:spcAft>
              <a:defRPr/>
            </a:pPr>
            <a:r>
              <a:rPr lang="en-US" sz="2400" dirty="0"/>
              <a:t>Specialize in policy research focused on health, education, workforce development, social policy, and housing and economic development</a:t>
            </a:r>
          </a:p>
          <a:p>
            <a:pPr>
              <a:spcBef>
                <a:spcPts val="1200"/>
              </a:spcBef>
              <a:spcAft>
                <a:spcPts val="600"/>
              </a:spcAft>
              <a:defRPr/>
            </a:pPr>
            <a:r>
              <a:rPr lang="en-US" sz="2400" dirty="0" smtClean="0"/>
              <a:t>Contracted by USDA/FNS to conduct evaluation of the Summer Meals Programs’ participant characteristics</a:t>
            </a:r>
          </a:p>
        </p:txBody>
      </p:sp>
      <p:sp>
        <p:nvSpPr>
          <p:cNvPr id="4" name="TextBox 3"/>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2</a:t>
            </a:r>
          </a:p>
        </p:txBody>
      </p:sp>
    </p:spTree>
    <p:extLst>
      <p:ext uri="{BB962C8B-B14F-4D97-AF65-F5344CB8AC3E}">
        <p14:creationId xmlns:p14="http://schemas.microsoft.com/office/powerpoint/2010/main" val="32730767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dirty="0" smtClean="0"/>
              <a:t>Study Overview—Research Goals</a:t>
            </a:r>
            <a:endParaRPr lang="en-US" dirty="0"/>
          </a:p>
        </p:txBody>
      </p:sp>
      <p:sp>
        <p:nvSpPr>
          <p:cNvPr id="3" name="Content Placeholder 2"/>
          <p:cNvSpPr>
            <a:spLocks noGrp="1"/>
          </p:cNvSpPr>
          <p:nvPr>
            <p:ph idx="1"/>
          </p:nvPr>
        </p:nvSpPr>
        <p:spPr>
          <a:xfrm>
            <a:off x="304800" y="1676400"/>
            <a:ext cx="8382000" cy="4953000"/>
          </a:xfrm>
        </p:spPr>
        <p:txBody>
          <a:bodyPr>
            <a:normAutofit/>
          </a:bodyPr>
          <a:lstStyle/>
          <a:p>
            <a:pPr marL="0" indent="0">
              <a:spcAft>
                <a:spcPts val="0"/>
              </a:spcAft>
              <a:buNone/>
              <a:defRPr/>
            </a:pPr>
            <a:r>
              <a:rPr lang="en-US" sz="2400" b="1" dirty="0" smtClean="0"/>
              <a:t>Research Goals</a:t>
            </a:r>
          </a:p>
          <a:p>
            <a:pPr>
              <a:spcBef>
                <a:spcPts val="600"/>
              </a:spcBef>
              <a:spcAft>
                <a:spcPts val="600"/>
              </a:spcAft>
              <a:defRPr/>
            </a:pPr>
            <a:r>
              <a:rPr lang="en-US" sz="2000" dirty="0" smtClean="0"/>
              <a:t>Ascertain how the summer meals programs operate at the state, sponsor, and site levels.</a:t>
            </a:r>
          </a:p>
          <a:p>
            <a:pPr>
              <a:spcBef>
                <a:spcPts val="600"/>
              </a:spcBef>
              <a:spcAft>
                <a:spcPts val="600"/>
              </a:spcAft>
              <a:defRPr/>
            </a:pPr>
            <a:r>
              <a:rPr lang="en-US" sz="2000" dirty="0" smtClean="0"/>
              <a:t>Describe participant characteristics and examine the differences and factors that affect participation by sponsors and children across states.</a:t>
            </a:r>
          </a:p>
          <a:p>
            <a:pPr marL="0" indent="0">
              <a:spcAft>
                <a:spcPts val="0"/>
              </a:spcAft>
              <a:buNone/>
              <a:defRPr/>
            </a:pPr>
            <a:r>
              <a:rPr lang="en-US" sz="2400" b="1" dirty="0" smtClean="0"/>
              <a:t>Sponsor </a:t>
            </a:r>
            <a:r>
              <a:rPr lang="en-US" sz="2400" b="1" dirty="0"/>
              <a:t>Survey</a:t>
            </a:r>
          </a:p>
          <a:p>
            <a:pPr>
              <a:spcBef>
                <a:spcPts val="600"/>
              </a:spcBef>
              <a:spcAft>
                <a:spcPts val="600"/>
              </a:spcAft>
              <a:defRPr/>
            </a:pPr>
            <a:r>
              <a:rPr lang="en-US" sz="2000" dirty="0" smtClean="0"/>
              <a:t>Understand the challenges of finding sites, monitoring sites, facilitating outreach efforts, and support from state agencies.</a:t>
            </a:r>
          </a:p>
          <a:p>
            <a:pPr>
              <a:spcBef>
                <a:spcPts val="600"/>
              </a:spcBef>
              <a:spcAft>
                <a:spcPts val="600"/>
              </a:spcAft>
              <a:defRPr/>
            </a:pPr>
            <a:r>
              <a:rPr lang="en-US" sz="2000" dirty="0" smtClean="0"/>
              <a:t>Information will help FNS better serve sponsors agencies in administering summer meals programs.</a:t>
            </a:r>
          </a:p>
          <a:p>
            <a:pPr marL="0" indent="0">
              <a:spcAft>
                <a:spcPts val="0"/>
              </a:spcAft>
              <a:buNone/>
              <a:defRPr/>
            </a:pPr>
            <a:endParaRPr lang="en-US" sz="2000" dirty="0"/>
          </a:p>
        </p:txBody>
      </p:sp>
      <p:sp>
        <p:nvSpPr>
          <p:cNvPr id="4" name="TextBox 3"/>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3</a:t>
            </a:r>
          </a:p>
        </p:txBody>
      </p:sp>
    </p:spTree>
    <p:extLst>
      <p:ext uri="{BB962C8B-B14F-4D97-AF65-F5344CB8AC3E}">
        <p14:creationId xmlns:p14="http://schemas.microsoft.com/office/powerpoint/2010/main" val="1578169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dirty="0" smtClean="0"/>
              <a:t>Study Overview—Methodology</a:t>
            </a:r>
            <a:endParaRPr lang="en-US" dirty="0"/>
          </a:p>
        </p:txBody>
      </p:sp>
      <p:sp>
        <p:nvSpPr>
          <p:cNvPr id="3" name="Content Placeholder 2"/>
          <p:cNvSpPr>
            <a:spLocks noGrp="1"/>
          </p:cNvSpPr>
          <p:nvPr>
            <p:ph idx="1"/>
          </p:nvPr>
        </p:nvSpPr>
        <p:spPr>
          <a:xfrm>
            <a:off x="304800" y="1676400"/>
            <a:ext cx="8382000" cy="4953000"/>
          </a:xfrm>
        </p:spPr>
        <p:txBody>
          <a:bodyPr>
            <a:normAutofit/>
          </a:bodyPr>
          <a:lstStyle/>
          <a:p>
            <a:pPr marL="0" indent="0">
              <a:spcAft>
                <a:spcPts val="0"/>
              </a:spcAft>
              <a:buNone/>
              <a:defRPr/>
            </a:pPr>
            <a:r>
              <a:rPr lang="en-US" sz="2400" b="1" dirty="0" smtClean="0"/>
              <a:t>Surveys</a:t>
            </a:r>
          </a:p>
          <a:p>
            <a:pPr>
              <a:spcBef>
                <a:spcPts val="600"/>
              </a:spcBef>
              <a:spcAft>
                <a:spcPts val="600"/>
              </a:spcAft>
              <a:defRPr/>
            </a:pPr>
            <a:r>
              <a:rPr lang="en-US" sz="2000" dirty="0" smtClean="0"/>
              <a:t>State-level</a:t>
            </a:r>
          </a:p>
          <a:p>
            <a:pPr>
              <a:spcBef>
                <a:spcPts val="600"/>
              </a:spcBef>
              <a:spcAft>
                <a:spcPts val="600"/>
              </a:spcAft>
              <a:defRPr/>
            </a:pPr>
            <a:r>
              <a:rPr lang="en-US" sz="2000" dirty="0" smtClean="0"/>
              <a:t>Sponsor-level</a:t>
            </a:r>
          </a:p>
          <a:p>
            <a:pPr>
              <a:spcBef>
                <a:spcPts val="600"/>
              </a:spcBef>
              <a:spcAft>
                <a:spcPts val="600"/>
              </a:spcAft>
              <a:defRPr/>
            </a:pPr>
            <a:r>
              <a:rPr lang="en-US" sz="2000" dirty="0" smtClean="0"/>
              <a:t>Site -level</a:t>
            </a:r>
          </a:p>
          <a:p>
            <a:pPr marL="0" indent="0">
              <a:spcBef>
                <a:spcPts val="600"/>
              </a:spcBef>
              <a:spcAft>
                <a:spcPts val="600"/>
              </a:spcAft>
              <a:buNone/>
              <a:defRPr/>
            </a:pPr>
            <a:r>
              <a:rPr lang="en-US" sz="2400" b="1" dirty="0" smtClean="0"/>
              <a:t>Interviews</a:t>
            </a:r>
            <a:endParaRPr lang="en-US" sz="2400" b="1" dirty="0"/>
          </a:p>
          <a:p>
            <a:pPr>
              <a:spcBef>
                <a:spcPts val="600"/>
              </a:spcBef>
              <a:spcAft>
                <a:spcPts val="600"/>
              </a:spcAft>
              <a:defRPr/>
            </a:pPr>
            <a:r>
              <a:rPr lang="en-US" sz="2000" dirty="0" smtClean="0"/>
              <a:t>Parents/caregivers of summer meals participants</a:t>
            </a:r>
          </a:p>
          <a:p>
            <a:pPr>
              <a:spcBef>
                <a:spcPts val="600"/>
              </a:spcBef>
              <a:spcAft>
                <a:spcPts val="600"/>
              </a:spcAft>
              <a:defRPr/>
            </a:pPr>
            <a:r>
              <a:rPr lang="en-US" sz="2000" dirty="0" smtClean="0"/>
              <a:t>Parents/caregivers of summer meals-eligible non-participants</a:t>
            </a:r>
            <a:endParaRPr lang="en-US" sz="2000" dirty="0"/>
          </a:p>
        </p:txBody>
      </p:sp>
      <p:sp>
        <p:nvSpPr>
          <p:cNvPr id="4" name="TextBox 3"/>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4</a:t>
            </a:r>
          </a:p>
        </p:txBody>
      </p:sp>
    </p:spTree>
    <p:extLst>
      <p:ext uri="{BB962C8B-B14F-4D97-AF65-F5344CB8AC3E}">
        <p14:creationId xmlns:p14="http://schemas.microsoft.com/office/powerpoint/2010/main" val="24894253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1371600"/>
          </a:xfrm>
        </p:spPr>
        <p:txBody>
          <a:bodyPr>
            <a:normAutofit/>
          </a:bodyPr>
          <a:lstStyle/>
          <a:p>
            <a:pPr lvl="0">
              <a:defRPr/>
            </a:pPr>
            <a:r>
              <a:rPr lang="en-US" dirty="0" smtClean="0"/>
              <a:t>Sponsor Participation—Site List</a:t>
            </a:r>
            <a:endParaRPr lang="en-US" dirty="0"/>
          </a:p>
        </p:txBody>
      </p:sp>
      <p:sp>
        <p:nvSpPr>
          <p:cNvPr id="3" name="Content Placeholder 2"/>
          <p:cNvSpPr>
            <a:spLocks noGrp="1"/>
          </p:cNvSpPr>
          <p:nvPr>
            <p:ph idx="1"/>
          </p:nvPr>
        </p:nvSpPr>
        <p:spPr>
          <a:xfrm>
            <a:off x="304800" y="1752601"/>
            <a:ext cx="8382000" cy="1447799"/>
          </a:xfrm>
        </p:spPr>
        <p:txBody>
          <a:bodyPr>
            <a:normAutofit/>
          </a:bodyPr>
          <a:lstStyle/>
          <a:p>
            <a:pPr marL="0" indent="0">
              <a:spcAft>
                <a:spcPts val="0"/>
              </a:spcAft>
              <a:buNone/>
              <a:defRPr/>
            </a:pPr>
            <a:r>
              <a:rPr lang="en-US" sz="2400" b="1" dirty="0" smtClean="0"/>
              <a:t>2015 Site List</a:t>
            </a:r>
          </a:p>
          <a:p>
            <a:pPr>
              <a:spcAft>
                <a:spcPts val="0"/>
              </a:spcAft>
              <a:defRPr/>
            </a:pPr>
            <a:r>
              <a:rPr lang="en-US" sz="2400" dirty="0" smtClean="0"/>
              <a:t>Formal request via email</a:t>
            </a:r>
          </a:p>
          <a:p>
            <a:pPr>
              <a:spcAft>
                <a:spcPts val="0"/>
              </a:spcAft>
              <a:defRPr/>
            </a:pPr>
            <a:r>
              <a:rPr lang="en-US" sz="2400" dirty="0" smtClean="0"/>
              <a:t>Items needed include:</a:t>
            </a:r>
          </a:p>
          <a:p>
            <a:pPr>
              <a:spcAft>
                <a:spcPts val="0"/>
              </a:spcAft>
              <a:defRPr/>
            </a:pPr>
            <a:endParaRPr lang="en-US" sz="2400" dirty="0" smtClean="0"/>
          </a:p>
          <a:p>
            <a:pPr marL="457200" lvl="1" indent="0">
              <a:spcAft>
                <a:spcPts val="0"/>
              </a:spcAft>
              <a:buNone/>
              <a:defRPr/>
            </a:pPr>
            <a:endParaRPr lang="en-US" sz="2000" dirty="0" smtClean="0"/>
          </a:p>
          <a:p>
            <a:pPr marL="457200" lvl="1" indent="0">
              <a:spcAft>
                <a:spcPts val="0"/>
              </a:spcAft>
              <a:buNone/>
              <a:defRPr/>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214269026"/>
              </p:ext>
            </p:extLst>
          </p:nvPr>
        </p:nvGraphicFramePr>
        <p:xfrm>
          <a:off x="762000" y="3124200"/>
          <a:ext cx="8001000" cy="1483360"/>
        </p:xfrm>
        <a:graphic>
          <a:graphicData uri="http://schemas.openxmlformats.org/drawingml/2006/table">
            <a:tbl>
              <a:tblPr firstRow="1" bandRow="1">
                <a:tableStyleId>{616DA210-FB5B-4158-B5E0-FEB733F419BA}</a:tableStyleId>
              </a:tblPr>
              <a:tblGrid>
                <a:gridCol w="2534970"/>
                <a:gridCol w="5466030"/>
              </a:tblGrid>
              <a:tr h="370840">
                <a:tc>
                  <a:txBody>
                    <a:bodyPr/>
                    <a:lstStyle/>
                    <a:p>
                      <a:pPr marL="285750" indent="-285750">
                        <a:buFont typeface="Arial" pitchFamily="34" charset="0"/>
                        <a:buChar char="•"/>
                      </a:pPr>
                      <a:r>
                        <a:rPr lang="en-US" sz="1600" b="0" baseline="0" dirty="0" smtClean="0">
                          <a:solidFill>
                            <a:schemeClr val="bg1"/>
                          </a:solidFill>
                        </a:rPr>
                        <a:t>Site Name</a:t>
                      </a:r>
                      <a:endParaRPr lang="en-US" sz="1600" b="0" dirty="0">
                        <a:solidFill>
                          <a:schemeClr val="bg1"/>
                        </a:solidFill>
                      </a:endParaRPr>
                    </a:p>
                  </a:txBody>
                  <a:tcPr/>
                </a:tc>
                <a:tc>
                  <a:txBody>
                    <a:bodyPr/>
                    <a:lstStyle/>
                    <a:p>
                      <a:pPr marL="285750" indent="-285750">
                        <a:buFont typeface="Arial" pitchFamily="34" charset="0"/>
                        <a:buChar char="•"/>
                      </a:pPr>
                      <a:r>
                        <a:rPr lang="en-US" sz="1600" b="0" dirty="0" smtClean="0">
                          <a:solidFill>
                            <a:schemeClr val="bg1"/>
                          </a:solidFill>
                        </a:rPr>
                        <a:t>Meals</a:t>
                      </a:r>
                      <a:r>
                        <a:rPr lang="en-US" sz="1600" b="0" baseline="0" dirty="0" smtClean="0">
                          <a:solidFill>
                            <a:schemeClr val="bg1"/>
                          </a:solidFill>
                        </a:rPr>
                        <a:t> served by Site (breakfast, lunch, snacks)</a:t>
                      </a:r>
                      <a:endParaRPr lang="en-US" sz="1600" b="0" dirty="0">
                        <a:solidFill>
                          <a:schemeClr val="bg1"/>
                        </a:solidFill>
                      </a:endParaRPr>
                    </a:p>
                  </a:txBody>
                  <a:tcPr/>
                </a:tc>
              </a:tr>
              <a:tr h="370840">
                <a:tc>
                  <a:txBody>
                    <a:bodyPr/>
                    <a:lstStyle/>
                    <a:p>
                      <a:pPr marL="285750" indent="-285750">
                        <a:buFont typeface="Arial" pitchFamily="34" charset="0"/>
                        <a:buChar char="•"/>
                      </a:pPr>
                      <a:r>
                        <a:rPr lang="en-US" sz="1600" dirty="0" smtClean="0">
                          <a:solidFill>
                            <a:schemeClr val="bg1"/>
                          </a:solidFill>
                        </a:rPr>
                        <a:t>Site Address (with ZIP)</a:t>
                      </a:r>
                      <a:endParaRPr lang="en-US" sz="1600" dirty="0">
                        <a:solidFill>
                          <a:schemeClr val="bg1"/>
                        </a:solidFill>
                      </a:endParaRPr>
                    </a:p>
                  </a:txBody>
                  <a:tcPr/>
                </a:tc>
                <a:tc>
                  <a:txBody>
                    <a:bodyPr/>
                    <a:lstStyle/>
                    <a:p>
                      <a:pPr marL="285750" indent="-285750">
                        <a:buFont typeface="Arial" pitchFamily="34" charset="0"/>
                        <a:buChar char="•"/>
                      </a:pPr>
                      <a:r>
                        <a:rPr lang="en-US" sz="1600" dirty="0" smtClean="0">
                          <a:solidFill>
                            <a:schemeClr val="bg1"/>
                          </a:solidFill>
                        </a:rPr>
                        <a:t>Site Type (open, enrolled, closed</a:t>
                      </a:r>
                      <a:r>
                        <a:rPr lang="en-US" sz="1600" baseline="0" dirty="0" smtClean="0">
                          <a:solidFill>
                            <a:schemeClr val="bg1"/>
                          </a:solidFill>
                        </a:rPr>
                        <a:t>)</a:t>
                      </a:r>
                      <a:endParaRPr lang="en-US" sz="1600" dirty="0">
                        <a:solidFill>
                          <a:schemeClr val="bg1"/>
                        </a:solidFill>
                      </a:endParaRPr>
                    </a:p>
                  </a:txBody>
                  <a:tcPr/>
                </a:tc>
              </a:tr>
              <a:tr h="370840">
                <a:tc>
                  <a:txBody>
                    <a:bodyPr/>
                    <a:lstStyle/>
                    <a:p>
                      <a:pPr marL="285750" indent="-285750">
                        <a:buFont typeface="Arial" pitchFamily="34" charset="0"/>
                        <a:buChar char="•"/>
                      </a:pPr>
                      <a:r>
                        <a:rPr lang="en-US" sz="1600" dirty="0" smtClean="0">
                          <a:solidFill>
                            <a:schemeClr val="bg1"/>
                          </a:solidFill>
                        </a:rPr>
                        <a:t>Site Dates of Operation</a:t>
                      </a:r>
                      <a:r>
                        <a:rPr lang="en-US" sz="1600" baseline="0" dirty="0" smtClean="0">
                          <a:solidFill>
                            <a:schemeClr val="bg1"/>
                          </a:solidFill>
                        </a:rPr>
                        <a:t> </a:t>
                      </a:r>
                      <a:endParaRPr lang="en-US" sz="1600" dirty="0">
                        <a:solidFill>
                          <a:schemeClr val="bg1"/>
                        </a:solidFill>
                      </a:endParaRPr>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solidFill>
                            <a:schemeClr val="bg1"/>
                          </a:solidFill>
                        </a:rPr>
                        <a:t>Meal counts by</a:t>
                      </a:r>
                      <a:r>
                        <a:rPr lang="en-US" sz="1600" baseline="0" dirty="0" smtClean="0">
                          <a:solidFill>
                            <a:schemeClr val="bg1"/>
                          </a:solidFill>
                        </a:rPr>
                        <a:t> Site</a:t>
                      </a:r>
                      <a:endParaRPr lang="en-US" sz="1600" dirty="0" smtClean="0">
                        <a:solidFill>
                          <a:schemeClr val="bg1"/>
                        </a:solidFill>
                      </a:endParaRPr>
                    </a:p>
                  </a:txBody>
                  <a:tcPr/>
                </a:tc>
              </a:tr>
              <a:tr h="370840">
                <a:tc>
                  <a:txBody>
                    <a:bodyPr/>
                    <a:lstStyle/>
                    <a:p>
                      <a:pPr marL="285750" indent="-285750">
                        <a:buFont typeface="Arial" pitchFamily="34" charset="0"/>
                        <a:buChar char="•"/>
                      </a:pPr>
                      <a:r>
                        <a:rPr lang="en-US" sz="1600" baseline="0" dirty="0" smtClean="0">
                          <a:solidFill>
                            <a:schemeClr val="bg1"/>
                          </a:solidFill>
                        </a:rPr>
                        <a:t>Site ADA </a:t>
                      </a:r>
                      <a:endParaRPr lang="en-US" sz="1600" dirty="0">
                        <a:solidFill>
                          <a:schemeClr val="bg1"/>
                        </a:solidFill>
                      </a:endParaRPr>
                    </a:p>
                  </a:txBody>
                  <a:tcPr/>
                </a:tc>
                <a:tc>
                  <a:txBody>
                    <a:bodyPr/>
                    <a:lstStyle/>
                    <a:p>
                      <a:pPr marL="285750" indent="-285750">
                        <a:buFont typeface="Arial" pitchFamily="34" charset="0"/>
                        <a:buChar char="•"/>
                      </a:pPr>
                      <a:r>
                        <a:rPr lang="en-US" sz="1600" dirty="0" smtClean="0">
                          <a:solidFill>
                            <a:schemeClr val="bg1"/>
                          </a:solidFill>
                        </a:rPr>
                        <a:t>Identify</a:t>
                      </a:r>
                      <a:r>
                        <a:rPr lang="en-US" sz="1600" baseline="0" dirty="0" smtClean="0">
                          <a:solidFill>
                            <a:schemeClr val="bg1"/>
                          </a:solidFill>
                        </a:rPr>
                        <a:t> </a:t>
                      </a:r>
                      <a:r>
                        <a:rPr lang="en-US" sz="1600" u="sng" baseline="0" dirty="0" smtClean="0">
                          <a:solidFill>
                            <a:schemeClr val="bg1"/>
                          </a:solidFill>
                        </a:rPr>
                        <a:t>new</a:t>
                      </a:r>
                      <a:r>
                        <a:rPr lang="en-US" sz="1600" u="none" baseline="0" dirty="0" smtClean="0">
                          <a:solidFill>
                            <a:schemeClr val="bg1"/>
                          </a:solidFill>
                        </a:rPr>
                        <a:t> or </a:t>
                      </a:r>
                      <a:r>
                        <a:rPr lang="en-US" sz="1600" u="sng" baseline="0" dirty="0" smtClean="0">
                          <a:solidFill>
                            <a:schemeClr val="bg1"/>
                          </a:solidFill>
                        </a:rPr>
                        <a:t>returning</a:t>
                      </a:r>
                      <a:r>
                        <a:rPr lang="en-US" sz="1600" u="none" baseline="0" dirty="0" smtClean="0">
                          <a:solidFill>
                            <a:schemeClr val="bg1"/>
                          </a:solidFill>
                        </a:rPr>
                        <a:t> site</a:t>
                      </a:r>
                      <a:endParaRPr lang="en-US" sz="1600" dirty="0">
                        <a:solidFill>
                          <a:schemeClr val="bg1"/>
                        </a:solidFill>
                      </a:endParaRPr>
                    </a:p>
                  </a:txBody>
                  <a:tcPr/>
                </a:tc>
              </a:tr>
            </a:tbl>
          </a:graphicData>
        </a:graphic>
      </p:graphicFrame>
      <p:sp>
        <p:nvSpPr>
          <p:cNvPr id="5" name="Content Placeholder 2"/>
          <p:cNvSpPr txBox="1">
            <a:spLocks/>
          </p:cNvSpPr>
          <p:nvPr/>
        </p:nvSpPr>
        <p:spPr>
          <a:xfrm>
            <a:off x="381000" y="4800600"/>
            <a:ext cx="8382000" cy="14477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spcAft>
                <a:spcPts val="1200"/>
              </a:spcAft>
              <a:buFont typeface="Arial" pitchFamily="34" charset="0"/>
              <a:buChar char="•"/>
              <a:defRPr sz="2600" kern="1200">
                <a:solidFill>
                  <a:schemeClr val="bg1"/>
                </a:solidFill>
                <a:latin typeface="+mn-lt"/>
                <a:ea typeface="+mn-ea"/>
                <a:cs typeface="+mn-cs"/>
              </a:defRPr>
            </a:lvl1pPr>
            <a:lvl2pPr marL="742950" indent="-285750" algn="l" defTabSz="914400" rtl="0" eaLnBrk="1" latinLnBrk="0" hangingPunct="1">
              <a:spcBef>
                <a:spcPct val="20000"/>
              </a:spcBef>
              <a:spcAft>
                <a:spcPts val="1200"/>
              </a:spcAft>
              <a:buFont typeface="Arial" pitchFamily="34" charset="0"/>
              <a:buChar char="–"/>
              <a:defRPr sz="2200" kern="1200">
                <a:solidFill>
                  <a:schemeClr val="bg1"/>
                </a:solidFill>
                <a:latin typeface="+mn-lt"/>
                <a:ea typeface="+mn-ea"/>
                <a:cs typeface="+mn-cs"/>
              </a:defRPr>
            </a:lvl2pPr>
            <a:lvl3pPr marL="1143000" indent="-228600" algn="l" defTabSz="914400" rtl="0" eaLnBrk="1" latinLnBrk="0" hangingPunct="1">
              <a:spcBef>
                <a:spcPct val="20000"/>
              </a:spcBef>
              <a:spcAft>
                <a:spcPts val="600"/>
              </a:spcAft>
              <a:buFont typeface="Arial" pitchFamily="34" charset="0"/>
              <a:buChar char="•"/>
              <a:defRPr sz="2000" kern="1200">
                <a:solidFill>
                  <a:schemeClr val="bg1"/>
                </a:solidFill>
                <a:latin typeface="+mn-lt"/>
                <a:ea typeface="+mn-ea"/>
                <a:cs typeface="+mn-cs"/>
              </a:defRPr>
            </a:lvl3pPr>
            <a:lvl4pPr marL="1600200" indent="-228600" algn="l" defTabSz="914400" rtl="0" eaLnBrk="1" latinLnBrk="0" hangingPunct="1">
              <a:spcBef>
                <a:spcPct val="20000"/>
              </a:spcBef>
              <a:spcAft>
                <a:spcPts val="600"/>
              </a:spcAft>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spcAft>
                <a:spcPts val="600"/>
              </a:spcAft>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0"/>
              </a:spcAft>
              <a:defRPr/>
            </a:pPr>
            <a:r>
              <a:rPr lang="en-US" sz="2400" dirty="0" smtClean="0"/>
              <a:t>Time sensitive </a:t>
            </a:r>
            <a:r>
              <a:rPr lang="en-US" sz="2400" b="1" dirty="0" smtClean="0"/>
              <a:t>&lt;date needed by&gt;</a:t>
            </a:r>
          </a:p>
          <a:p>
            <a:pPr>
              <a:spcAft>
                <a:spcPts val="0"/>
              </a:spcAft>
              <a:defRPr/>
            </a:pPr>
            <a:r>
              <a:rPr lang="en-US" sz="2400" dirty="0" smtClean="0"/>
              <a:t>Memorandum of Understanding (MOU)</a:t>
            </a:r>
          </a:p>
          <a:p>
            <a:pPr marL="0" indent="0">
              <a:spcAft>
                <a:spcPts val="0"/>
              </a:spcAft>
              <a:buNone/>
              <a:defRPr/>
            </a:pPr>
            <a:endParaRPr lang="en-US" sz="2400" dirty="0" smtClean="0"/>
          </a:p>
          <a:p>
            <a:pPr marL="457200" lvl="1" indent="0">
              <a:spcAft>
                <a:spcPts val="0"/>
              </a:spcAft>
              <a:buFont typeface="Arial" pitchFamily="34" charset="0"/>
              <a:buNone/>
              <a:defRPr/>
            </a:pPr>
            <a:endParaRPr lang="en-US" sz="2000" dirty="0" smtClean="0"/>
          </a:p>
          <a:p>
            <a:pPr marL="457200" lvl="1" indent="0">
              <a:spcAft>
                <a:spcPts val="0"/>
              </a:spcAft>
              <a:buFont typeface="Arial" pitchFamily="34" charset="0"/>
              <a:buNone/>
              <a:defRPr/>
            </a:pPr>
            <a:endParaRPr lang="en-US" sz="2000" dirty="0"/>
          </a:p>
        </p:txBody>
      </p:sp>
      <p:sp>
        <p:nvSpPr>
          <p:cNvPr id="6" name="TextBox 5"/>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5</a:t>
            </a:r>
          </a:p>
        </p:txBody>
      </p:sp>
    </p:spTree>
    <p:extLst>
      <p:ext uri="{BB962C8B-B14F-4D97-AF65-F5344CB8AC3E}">
        <p14:creationId xmlns:p14="http://schemas.microsoft.com/office/powerpoint/2010/main" val="9908448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Arrow Connector 52"/>
          <p:cNvCxnSpPr/>
          <p:nvPr/>
        </p:nvCxnSpPr>
        <p:spPr>
          <a:xfrm>
            <a:off x="5398524" y="4311878"/>
            <a:ext cx="178253" cy="0"/>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76200"/>
            <a:ext cx="8763000" cy="1371600"/>
          </a:xfrm>
        </p:spPr>
        <p:txBody>
          <a:bodyPr>
            <a:normAutofit/>
          </a:bodyPr>
          <a:lstStyle/>
          <a:p>
            <a:pPr lvl="0">
              <a:defRPr/>
            </a:pPr>
            <a:r>
              <a:rPr lang="en-US" dirty="0" smtClean="0"/>
              <a:t>Sponsor Participation—Site Recruitment</a:t>
            </a:r>
            <a:endParaRPr lang="en-US" dirty="0"/>
          </a:p>
        </p:txBody>
      </p:sp>
      <p:sp>
        <p:nvSpPr>
          <p:cNvPr id="3" name="Content Placeholder 2"/>
          <p:cNvSpPr>
            <a:spLocks noGrp="1"/>
          </p:cNvSpPr>
          <p:nvPr>
            <p:ph idx="1"/>
          </p:nvPr>
        </p:nvSpPr>
        <p:spPr>
          <a:xfrm>
            <a:off x="304800" y="1752601"/>
            <a:ext cx="8382000" cy="685799"/>
          </a:xfrm>
        </p:spPr>
        <p:txBody>
          <a:bodyPr>
            <a:normAutofit/>
          </a:bodyPr>
          <a:lstStyle/>
          <a:p>
            <a:pPr marL="0" indent="0">
              <a:spcAft>
                <a:spcPts val="0"/>
              </a:spcAft>
              <a:buNone/>
              <a:defRPr/>
            </a:pPr>
            <a:r>
              <a:rPr lang="en-US" sz="2400" b="1" dirty="0" smtClean="0"/>
              <a:t>Sponsor </a:t>
            </a:r>
            <a:r>
              <a:rPr lang="en-US" sz="2400" b="1" dirty="0"/>
              <a:t>involvement in site recruitment is crucial</a:t>
            </a:r>
          </a:p>
          <a:p>
            <a:pPr>
              <a:spcAft>
                <a:spcPts val="0"/>
              </a:spcAft>
              <a:defRPr/>
            </a:pPr>
            <a:endParaRPr lang="en-US" sz="2400" dirty="0" smtClean="0"/>
          </a:p>
          <a:p>
            <a:pPr marL="457200" lvl="1" indent="0">
              <a:spcAft>
                <a:spcPts val="0"/>
              </a:spcAft>
              <a:buNone/>
              <a:defRPr/>
            </a:pPr>
            <a:endParaRPr lang="en-US" sz="2000" dirty="0" smtClean="0"/>
          </a:p>
          <a:p>
            <a:pPr marL="457200" lvl="1" indent="0">
              <a:spcAft>
                <a:spcPts val="0"/>
              </a:spcAft>
              <a:buNone/>
              <a:defRPr/>
            </a:pPr>
            <a:endParaRPr lang="en-US" sz="1600" dirty="0"/>
          </a:p>
        </p:txBody>
      </p:sp>
      <p:sp>
        <p:nvSpPr>
          <p:cNvPr id="40" name="TextBox 39"/>
          <p:cNvSpPr txBox="1"/>
          <p:nvPr/>
        </p:nvSpPr>
        <p:spPr>
          <a:xfrm>
            <a:off x="298376" y="2774721"/>
            <a:ext cx="1961393" cy="738664"/>
          </a:xfrm>
          <a:prstGeom prst="rect">
            <a:avLst/>
          </a:prstGeom>
          <a:noFill/>
          <a:ln>
            <a:solidFill>
              <a:schemeClr val="bg1"/>
            </a:solidFill>
          </a:ln>
        </p:spPr>
        <p:txBody>
          <a:bodyPr wrap="square" rtlCol="0" anchor="ctr">
            <a:spAutoFit/>
          </a:bodyPr>
          <a:lstStyle/>
          <a:p>
            <a:pPr algn="ctr"/>
            <a:r>
              <a:rPr lang="en-US" sz="1400" b="1" dirty="0" smtClean="0">
                <a:solidFill>
                  <a:schemeClr val="bg1"/>
                </a:solidFill>
                <a:latin typeface="Times New Roman" pitchFamily="18" charset="0"/>
                <a:cs typeface="Times New Roman" pitchFamily="18" charset="0"/>
              </a:rPr>
              <a:t>1. Site list email request from Optimal</a:t>
            </a:r>
          </a:p>
          <a:p>
            <a:pPr algn="ctr"/>
            <a:endParaRPr lang="en-US" sz="1400" b="1" dirty="0" smtClean="0">
              <a:solidFill>
                <a:schemeClr val="bg1"/>
              </a:solidFill>
              <a:latin typeface="Times New Roman" pitchFamily="18" charset="0"/>
              <a:cs typeface="Times New Roman" pitchFamily="18" charset="0"/>
            </a:endParaRPr>
          </a:p>
        </p:txBody>
      </p:sp>
      <p:sp>
        <p:nvSpPr>
          <p:cNvPr id="41" name="TextBox 40"/>
          <p:cNvSpPr txBox="1"/>
          <p:nvPr/>
        </p:nvSpPr>
        <p:spPr>
          <a:xfrm>
            <a:off x="2438022" y="2774721"/>
            <a:ext cx="2133978" cy="738664"/>
          </a:xfrm>
          <a:prstGeom prst="rect">
            <a:avLst/>
          </a:prstGeom>
          <a:noFill/>
          <a:ln>
            <a:solidFill>
              <a:schemeClr val="bg1"/>
            </a:solidFill>
          </a:ln>
        </p:spPr>
        <p:txBody>
          <a:bodyPr wrap="square" rtlCol="0" anchor="ctr">
            <a:spAutoFit/>
          </a:bodyPr>
          <a:lstStyle/>
          <a:p>
            <a:pPr algn="ctr"/>
            <a:r>
              <a:rPr lang="en-US" sz="1400" b="1" dirty="0">
                <a:solidFill>
                  <a:schemeClr val="bg1"/>
                </a:solidFill>
                <a:latin typeface="Times New Roman" pitchFamily="18" charset="0"/>
                <a:cs typeface="Times New Roman" pitchFamily="18" charset="0"/>
              </a:rPr>
              <a:t>2</a:t>
            </a:r>
            <a:r>
              <a:rPr lang="en-US" sz="1400" b="1" dirty="0" smtClean="0">
                <a:solidFill>
                  <a:schemeClr val="bg1"/>
                </a:solidFill>
                <a:latin typeface="Times New Roman" pitchFamily="18" charset="0"/>
                <a:cs typeface="Times New Roman" pitchFamily="18" charset="0"/>
              </a:rPr>
              <a:t>. Send site list to Optimal in format outlined in email request</a:t>
            </a:r>
            <a:endParaRPr lang="en-US" sz="1400" b="1" dirty="0">
              <a:solidFill>
                <a:schemeClr val="bg1"/>
              </a:solidFill>
              <a:latin typeface="Times New Roman" pitchFamily="18" charset="0"/>
              <a:cs typeface="Times New Roman" pitchFamily="18" charset="0"/>
            </a:endParaRPr>
          </a:p>
        </p:txBody>
      </p:sp>
      <p:sp>
        <p:nvSpPr>
          <p:cNvPr id="42" name="TextBox 41"/>
          <p:cNvSpPr txBox="1"/>
          <p:nvPr/>
        </p:nvSpPr>
        <p:spPr>
          <a:xfrm>
            <a:off x="4724400" y="2774720"/>
            <a:ext cx="1670954" cy="738664"/>
          </a:xfrm>
          <a:prstGeom prst="rect">
            <a:avLst/>
          </a:prstGeom>
          <a:noFill/>
          <a:ln>
            <a:solidFill>
              <a:schemeClr val="bg1"/>
            </a:solidFill>
          </a:ln>
        </p:spPr>
        <p:txBody>
          <a:bodyPr wrap="square" rtlCol="0" anchor="ctr">
            <a:spAutoFit/>
          </a:bodyPr>
          <a:lstStyle/>
          <a:p>
            <a:pPr algn="ctr"/>
            <a:r>
              <a:rPr lang="en-US" sz="1400" b="1" dirty="0" smtClean="0">
                <a:solidFill>
                  <a:schemeClr val="bg1"/>
                </a:solidFill>
                <a:latin typeface="Times New Roman" pitchFamily="18" charset="0"/>
                <a:cs typeface="Times New Roman" pitchFamily="18" charset="0"/>
              </a:rPr>
              <a:t>3. Optimal selects sites for the study </a:t>
            </a:r>
          </a:p>
          <a:p>
            <a:pPr algn="ctr"/>
            <a:endParaRPr lang="en-US" sz="1400" b="1" dirty="0">
              <a:solidFill>
                <a:schemeClr val="bg1"/>
              </a:solidFill>
              <a:latin typeface="Times New Roman" pitchFamily="18" charset="0"/>
              <a:cs typeface="Times New Roman" pitchFamily="18" charset="0"/>
            </a:endParaRPr>
          </a:p>
        </p:txBody>
      </p:sp>
      <p:sp>
        <p:nvSpPr>
          <p:cNvPr id="43" name="TextBox 42"/>
          <p:cNvSpPr txBox="1"/>
          <p:nvPr/>
        </p:nvSpPr>
        <p:spPr>
          <a:xfrm>
            <a:off x="6553200" y="2774721"/>
            <a:ext cx="2438400" cy="738664"/>
          </a:xfrm>
          <a:prstGeom prst="rect">
            <a:avLst/>
          </a:prstGeom>
          <a:noFill/>
          <a:ln>
            <a:solidFill>
              <a:schemeClr val="bg1"/>
            </a:solidFill>
          </a:ln>
        </p:spPr>
        <p:txBody>
          <a:bodyPr wrap="square" rtlCol="0" anchor="ctr">
            <a:spAutoFit/>
          </a:bodyPr>
          <a:lstStyle/>
          <a:p>
            <a:pPr algn="ctr"/>
            <a:r>
              <a:rPr lang="en-US" sz="1400" b="1" dirty="0" smtClean="0">
                <a:solidFill>
                  <a:schemeClr val="bg1"/>
                </a:solidFill>
                <a:latin typeface="Times New Roman" pitchFamily="18" charset="0"/>
                <a:cs typeface="Times New Roman" pitchFamily="18" charset="0"/>
              </a:rPr>
              <a:t>4. Optimal sends list of selected sites and recruitment letters to sponsors</a:t>
            </a:r>
            <a:endParaRPr lang="en-US" sz="1400" b="1" dirty="0">
              <a:solidFill>
                <a:schemeClr val="bg1"/>
              </a:solidFill>
              <a:latin typeface="Times New Roman" pitchFamily="18" charset="0"/>
              <a:cs typeface="Times New Roman" pitchFamily="18" charset="0"/>
            </a:endParaRPr>
          </a:p>
        </p:txBody>
      </p:sp>
      <p:sp>
        <p:nvSpPr>
          <p:cNvPr id="44" name="TextBox 43"/>
          <p:cNvSpPr txBox="1"/>
          <p:nvPr/>
        </p:nvSpPr>
        <p:spPr>
          <a:xfrm>
            <a:off x="1294293" y="3938221"/>
            <a:ext cx="2134330" cy="738664"/>
          </a:xfrm>
          <a:prstGeom prst="rect">
            <a:avLst/>
          </a:prstGeom>
          <a:noFill/>
          <a:ln>
            <a:solidFill>
              <a:schemeClr val="bg1"/>
            </a:solidFill>
          </a:ln>
        </p:spPr>
        <p:txBody>
          <a:bodyPr wrap="square" rtlCol="0">
            <a:spAutoFit/>
          </a:bodyPr>
          <a:lstStyle/>
          <a:p>
            <a:pPr algn="ctr"/>
            <a:r>
              <a:rPr lang="en-US" sz="1400" b="1" dirty="0" smtClean="0">
                <a:solidFill>
                  <a:schemeClr val="bg1"/>
                </a:solidFill>
                <a:latin typeface="Times New Roman" pitchFamily="18" charset="0"/>
                <a:cs typeface="Times New Roman" pitchFamily="18" charset="0"/>
              </a:rPr>
              <a:t>5. Sponsors distribute recruitment letter to selected sites</a:t>
            </a:r>
            <a:endParaRPr lang="en-US" sz="1400" b="1" dirty="0">
              <a:solidFill>
                <a:schemeClr val="bg1"/>
              </a:solidFill>
              <a:latin typeface="Times New Roman" pitchFamily="18" charset="0"/>
              <a:cs typeface="Times New Roman" pitchFamily="18" charset="0"/>
            </a:endParaRPr>
          </a:p>
        </p:txBody>
      </p:sp>
      <p:sp>
        <p:nvSpPr>
          <p:cNvPr id="46" name="TextBox 45"/>
          <p:cNvSpPr txBox="1"/>
          <p:nvPr/>
        </p:nvSpPr>
        <p:spPr>
          <a:xfrm>
            <a:off x="5576777" y="3942546"/>
            <a:ext cx="2271823" cy="738664"/>
          </a:xfrm>
          <a:prstGeom prst="rect">
            <a:avLst/>
          </a:prstGeom>
          <a:noFill/>
          <a:ln>
            <a:solidFill>
              <a:schemeClr val="bg1"/>
            </a:solidFill>
          </a:ln>
        </p:spPr>
        <p:txBody>
          <a:bodyPr wrap="square" rtlCol="0">
            <a:spAutoFit/>
          </a:bodyPr>
          <a:lstStyle/>
          <a:p>
            <a:pPr algn="ctr"/>
            <a:r>
              <a:rPr lang="en-US" sz="1400" b="1" dirty="0" smtClean="0">
                <a:solidFill>
                  <a:schemeClr val="bg1"/>
                </a:solidFill>
                <a:latin typeface="Times New Roman" pitchFamily="18" charset="0"/>
                <a:cs typeface="Times New Roman" pitchFamily="18" charset="0"/>
              </a:rPr>
              <a:t>7. Optimal calls non-responsive sites to conduct survey via telephone</a:t>
            </a:r>
            <a:endParaRPr lang="en-US" sz="1400" b="1" dirty="0">
              <a:solidFill>
                <a:schemeClr val="bg1"/>
              </a:solidFill>
              <a:latin typeface="Times New Roman" pitchFamily="18" charset="0"/>
              <a:cs typeface="Times New Roman" pitchFamily="18" charset="0"/>
            </a:endParaRPr>
          </a:p>
        </p:txBody>
      </p:sp>
      <p:cxnSp>
        <p:nvCxnSpPr>
          <p:cNvPr id="48" name="Straight Arrow Connector 47"/>
          <p:cNvCxnSpPr/>
          <p:nvPr/>
        </p:nvCxnSpPr>
        <p:spPr>
          <a:xfrm>
            <a:off x="2259769" y="3144053"/>
            <a:ext cx="178253" cy="0"/>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4572000" y="3155046"/>
            <a:ext cx="178253" cy="0"/>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6374947" y="3155406"/>
            <a:ext cx="178253" cy="0"/>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3428623" y="4307553"/>
            <a:ext cx="178253" cy="0"/>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3600766" y="3938221"/>
            <a:ext cx="1809435" cy="738664"/>
          </a:xfrm>
          <a:prstGeom prst="rect">
            <a:avLst/>
          </a:prstGeom>
          <a:noFill/>
          <a:ln>
            <a:solidFill>
              <a:schemeClr val="bg1"/>
            </a:solidFill>
          </a:ln>
        </p:spPr>
        <p:txBody>
          <a:bodyPr wrap="square" rtlCol="0">
            <a:spAutoFit/>
          </a:bodyPr>
          <a:lstStyle/>
          <a:p>
            <a:pPr algn="ctr"/>
            <a:r>
              <a:rPr lang="en-US" sz="1400" b="1" dirty="0" smtClean="0">
                <a:solidFill>
                  <a:schemeClr val="bg1"/>
                </a:solidFill>
                <a:latin typeface="Times New Roman" pitchFamily="18" charset="0"/>
                <a:cs typeface="Times New Roman" pitchFamily="18" charset="0"/>
              </a:rPr>
              <a:t>6. Optimal sends reminders to non-responsive sites</a:t>
            </a:r>
            <a:endParaRPr lang="en-US" sz="1400" b="1" dirty="0">
              <a:solidFill>
                <a:schemeClr val="bg1"/>
              </a:solidFill>
              <a:latin typeface="Times New Roman" pitchFamily="18" charset="0"/>
              <a:cs typeface="Times New Roman" pitchFamily="18" charset="0"/>
            </a:endParaRPr>
          </a:p>
        </p:txBody>
      </p:sp>
      <p:cxnSp>
        <p:nvCxnSpPr>
          <p:cNvPr id="56" name="Elbow Connector 55"/>
          <p:cNvCxnSpPr>
            <a:stCxn id="43" idx="2"/>
          </p:cNvCxnSpPr>
          <p:nvPr/>
        </p:nvCxnSpPr>
        <p:spPr>
          <a:xfrm rot="5400000">
            <a:off x="4956722" y="918121"/>
            <a:ext cx="220415" cy="5410942"/>
          </a:xfrm>
          <a:prstGeom prst="bentConnector2">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2361458" y="3733800"/>
            <a:ext cx="0" cy="204421"/>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6</a:t>
            </a:r>
          </a:p>
        </p:txBody>
      </p:sp>
    </p:spTree>
    <p:extLst>
      <p:ext uri="{BB962C8B-B14F-4D97-AF65-F5344CB8AC3E}">
        <p14:creationId xmlns:p14="http://schemas.microsoft.com/office/powerpoint/2010/main" val="654063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dirty="0" smtClean="0"/>
              <a:t>Sponsor Participation—Web Survey</a:t>
            </a:r>
            <a:endParaRPr lang="en-US" dirty="0"/>
          </a:p>
        </p:txBody>
      </p:sp>
      <p:sp>
        <p:nvSpPr>
          <p:cNvPr id="3" name="Content Placeholder 2"/>
          <p:cNvSpPr>
            <a:spLocks noGrp="1"/>
          </p:cNvSpPr>
          <p:nvPr>
            <p:ph idx="1"/>
          </p:nvPr>
        </p:nvSpPr>
        <p:spPr>
          <a:xfrm>
            <a:off x="304800" y="1752601"/>
            <a:ext cx="8382000" cy="4724400"/>
          </a:xfrm>
        </p:spPr>
        <p:txBody>
          <a:bodyPr>
            <a:normAutofit/>
          </a:bodyPr>
          <a:lstStyle/>
          <a:p>
            <a:pPr marL="0" indent="0">
              <a:spcAft>
                <a:spcPts val="0"/>
              </a:spcAft>
              <a:buNone/>
              <a:defRPr/>
            </a:pPr>
            <a:r>
              <a:rPr lang="en-US" sz="2400" b="1" dirty="0" smtClean="0"/>
              <a:t>Web Survey</a:t>
            </a:r>
            <a:endParaRPr lang="en-US" sz="2400" b="1" dirty="0"/>
          </a:p>
          <a:p>
            <a:pPr>
              <a:spcAft>
                <a:spcPts val="0"/>
              </a:spcAft>
              <a:defRPr/>
            </a:pPr>
            <a:r>
              <a:rPr lang="en-US" sz="2400" dirty="0"/>
              <a:t>Email invitation with link to survey</a:t>
            </a:r>
          </a:p>
          <a:p>
            <a:pPr>
              <a:spcAft>
                <a:spcPts val="0"/>
              </a:spcAft>
              <a:defRPr/>
            </a:pPr>
            <a:r>
              <a:rPr lang="en-US" sz="2400" dirty="0"/>
              <a:t>User-friendly interface</a:t>
            </a:r>
          </a:p>
          <a:p>
            <a:pPr>
              <a:spcAft>
                <a:spcPts val="0"/>
              </a:spcAft>
              <a:defRPr/>
            </a:pPr>
            <a:r>
              <a:rPr lang="en-US" sz="2400" dirty="0"/>
              <a:t>Responses will—</a:t>
            </a:r>
          </a:p>
          <a:p>
            <a:pPr lvl="1">
              <a:spcAft>
                <a:spcPts val="0"/>
              </a:spcAft>
              <a:defRPr/>
            </a:pPr>
            <a:r>
              <a:rPr lang="en-US" sz="2000" dirty="0"/>
              <a:t>be kept confidential</a:t>
            </a:r>
          </a:p>
          <a:p>
            <a:pPr lvl="1">
              <a:spcAft>
                <a:spcPts val="0"/>
              </a:spcAft>
              <a:defRPr/>
            </a:pPr>
            <a:r>
              <a:rPr lang="en-US" sz="2000" dirty="0"/>
              <a:t>be combined with other states</a:t>
            </a:r>
          </a:p>
          <a:p>
            <a:pPr lvl="1">
              <a:spcAft>
                <a:spcPts val="0"/>
              </a:spcAft>
              <a:defRPr/>
            </a:pPr>
            <a:r>
              <a:rPr lang="en-US" sz="2000" dirty="0"/>
              <a:t>not be reported </a:t>
            </a:r>
            <a:r>
              <a:rPr lang="en-US" sz="2000" dirty="0" smtClean="0"/>
              <a:t>individually</a:t>
            </a:r>
            <a:endParaRPr lang="en-US" sz="2000" dirty="0"/>
          </a:p>
          <a:p>
            <a:pPr>
              <a:spcAft>
                <a:spcPts val="0"/>
              </a:spcAft>
              <a:defRPr/>
            </a:pPr>
            <a:r>
              <a:rPr lang="en-US" sz="2400" dirty="0" smtClean="0"/>
              <a:t>Can save progress and complete later</a:t>
            </a:r>
          </a:p>
          <a:p>
            <a:pPr>
              <a:spcAft>
                <a:spcPts val="0"/>
              </a:spcAft>
              <a:defRPr/>
            </a:pPr>
            <a:r>
              <a:rPr lang="en-US" sz="2400" dirty="0" smtClean="0"/>
              <a:t>Telephone follow-ups</a:t>
            </a:r>
          </a:p>
          <a:p>
            <a:pPr marL="457200" lvl="1" indent="0">
              <a:spcAft>
                <a:spcPts val="0"/>
              </a:spcAft>
              <a:buNone/>
              <a:defRPr/>
            </a:pPr>
            <a:endParaRPr lang="en-US" sz="2000" dirty="0"/>
          </a:p>
        </p:txBody>
      </p:sp>
      <p:sp>
        <p:nvSpPr>
          <p:cNvPr id="4" name="TextBox 3"/>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7</a:t>
            </a:r>
          </a:p>
        </p:txBody>
      </p:sp>
    </p:spTree>
    <p:extLst>
      <p:ext uri="{BB962C8B-B14F-4D97-AF65-F5344CB8AC3E}">
        <p14:creationId xmlns:p14="http://schemas.microsoft.com/office/powerpoint/2010/main" val="13839326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dirty="0" smtClean="0"/>
              <a:t>Sponsor Participation—Web Survey</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676400"/>
            <a:ext cx="6896207" cy="48768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978956" y="6313943"/>
            <a:ext cx="342900" cy="369332"/>
          </a:xfrm>
          <a:prstGeom prst="rect">
            <a:avLst/>
          </a:prstGeom>
          <a:noFill/>
        </p:spPr>
        <p:txBody>
          <a:bodyPr wrap="square" rtlCol="0">
            <a:spAutoFit/>
          </a:bodyPr>
          <a:lstStyle/>
          <a:p>
            <a:r>
              <a:rPr lang="en-US" dirty="0">
                <a:solidFill>
                  <a:schemeClr val="bg1"/>
                </a:solidFill>
              </a:rPr>
              <a:t>8</a:t>
            </a:r>
          </a:p>
        </p:txBody>
      </p:sp>
    </p:spTree>
    <p:extLst>
      <p:ext uri="{BB962C8B-B14F-4D97-AF65-F5344CB8AC3E}">
        <p14:creationId xmlns:p14="http://schemas.microsoft.com/office/powerpoint/2010/main" val="9904502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dirty="0" smtClean="0"/>
              <a:t>QUESTIONS</a:t>
            </a:r>
            <a:endParaRPr lang="en-US" dirty="0"/>
          </a:p>
        </p:txBody>
      </p:sp>
      <p:sp>
        <p:nvSpPr>
          <p:cNvPr id="3" name="Content Placeholder 2"/>
          <p:cNvSpPr>
            <a:spLocks noGrp="1"/>
          </p:cNvSpPr>
          <p:nvPr>
            <p:ph idx="1"/>
          </p:nvPr>
        </p:nvSpPr>
        <p:spPr>
          <a:xfrm>
            <a:off x="304800" y="1752601"/>
            <a:ext cx="8382000" cy="4724400"/>
          </a:xfrm>
        </p:spPr>
        <p:txBody>
          <a:bodyPr anchor="ctr">
            <a:normAutofit/>
          </a:bodyPr>
          <a:lstStyle/>
          <a:p>
            <a:pPr marL="457200" lvl="1" indent="0" algn="ctr">
              <a:spcAft>
                <a:spcPts val="0"/>
              </a:spcAft>
              <a:buNone/>
              <a:defRPr/>
            </a:pPr>
            <a:r>
              <a:rPr lang="en-US" sz="16600" b="1" dirty="0" smtClean="0"/>
              <a:t>?</a:t>
            </a:r>
            <a:endParaRPr lang="en-US" sz="16600" b="1" dirty="0"/>
          </a:p>
        </p:txBody>
      </p:sp>
      <p:sp>
        <p:nvSpPr>
          <p:cNvPr id="4" name="TextBox 3"/>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9</a:t>
            </a:r>
          </a:p>
        </p:txBody>
      </p:sp>
    </p:spTree>
    <p:extLst>
      <p:ext uri="{BB962C8B-B14F-4D97-AF65-F5344CB8AC3E}">
        <p14:creationId xmlns:p14="http://schemas.microsoft.com/office/powerpoint/2010/main" val="33836723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12199</TotalTime>
  <Words>359</Words>
  <Application>Microsoft Office PowerPoint</Application>
  <PresentationFormat>On-screen Show (4:3)</PresentationFormat>
  <Paragraphs>84</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Summer Meals Participant Characteristics Study Sponsor Webcast &lt;date&gt;    </vt:lpstr>
      <vt:lpstr>Study Overview—Optimal Solutions Group</vt:lpstr>
      <vt:lpstr>Study Overview—Research Goals</vt:lpstr>
      <vt:lpstr>Study Overview—Methodology</vt:lpstr>
      <vt:lpstr>Sponsor Participation—Site List</vt:lpstr>
      <vt:lpstr>Sponsor Participation—Site Recruitment</vt:lpstr>
      <vt:lpstr>Sponsor Participation—Web Survey</vt:lpstr>
      <vt:lpstr>Sponsor Participation—Web Survey</vt:lpstr>
      <vt:lpstr>QUESTIONS</vt:lpstr>
    </vt:vector>
  </TitlesOfParts>
  <Company>Optimal Solutions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dc:title>
  <dc:creator>VPoonai</dc:creator>
  <cp:lastModifiedBy>Patrick Mulford</cp:lastModifiedBy>
  <cp:revision>316</cp:revision>
  <cp:lastPrinted>2013-01-17T16:29:01Z</cp:lastPrinted>
  <dcterms:created xsi:type="dcterms:W3CDTF">2012-06-25T05:12:39Z</dcterms:created>
  <dcterms:modified xsi:type="dcterms:W3CDTF">2014-04-18T19:49:35Z</dcterms:modified>
</cp:coreProperties>
</file>