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41" r:id="rId3"/>
    <p:sldId id="328" r:id="rId4"/>
    <p:sldId id="346" r:id="rId5"/>
    <p:sldId id="343" r:id="rId6"/>
    <p:sldId id="344" r:id="rId7"/>
    <p:sldId id="347" r:id="rId8"/>
    <p:sldId id="345"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racye Turner" initials="TT2" lastIdx="17" clrIdx="0"/>
  <p:cmAuthor id="1" name="Windows User" initials="RRG"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04" autoAdjust="0"/>
    <p:restoredTop sz="95827" autoAdjust="0"/>
  </p:normalViewPr>
  <p:slideViewPr>
    <p:cSldViewPr>
      <p:cViewPr>
        <p:scale>
          <a:sx n="70" d="100"/>
          <a:sy n="70" d="100"/>
        </p:scale>
        <p:origin x="-1140" y="-114"/>
      </p:cViewPr>
      <p:guideLst>
        <p:guide orient="horz" pos="2160"/>
        <p:guide pos="2880"/>
      </p:guideLst>
    </p:cSldViewPr>
  </p:slideViewPr>
  <p:outlineViewPr>
    <p:cViewPr>
      <p:scale>
        <a:sx n="33" d="100"/>
        <a:sy n="33" d="100"/>
      </p:scale>
      <p:origin x="42" y="96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2"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166FA85-1AE2-4C80-90C4-C173582C9B83}" type="datetimeFigureOut">
              <a:rPr lang="en-US" smtClean="0"/>
              <a:pPr/>
              <a:t>4/18/2014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4BA733-BFB6-4A34-8107-277EDE186B86}" type="slidenum">
              <a:rPr lang="en-US" smtClean="0"/>
              <a:pPr/>
              <a:t>‹#›</a:t>
            </a:fld>
            <a:endParaRPr lang="en-US" dirty="0"/>
          </a:p>
        </p:txBody>
      </p:sp>
    </p:spTree>
    <p:extLst>
      <p:ext uri="{BB962C8B-B14F-4D97-AF65-F5344CB8AC3E}">
        <p14:creationId xmlns:p14="http://schemas.microsoft.com/office/powerpoint/2010/main" val="381021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4BA733-BFB6-4A34-8107-277EDE186B86}" type="slidenum">
              <a:rPr lang="en-US" smtClean="0"/>
              <a:pPr/>
              <a:t>1</a:t>
            </a:fld>
            <a:endParaRPr lang="en-US" dirty="0"/>
          </a:p>
        </p:txBody>
      </p:sp>
    </p:spTree>
    <p:extLst>
      <p:ext uri="{BB962C8B-B14F-4D97-AF65-F5344CB8AC3E}">
        <p14:creationId xmlns:p14="http://schemas.microsoft.com/office/powerpoint/2010/main" val="1109286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2</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3</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4</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5</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6</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7</a:t>
            </a:fld>
            <a:endParaRPr lang="en-US" dirty="0"/>
          </a:p>
        </p:txBody>
      </p:sp>
    </p:spTree>
    <p:extLst>
      <p:ext uri="{BB962C8B-B14F-4D97-AF65-F5344CB8AC3E}">
        <p14:creationId xmlns:p14="http://schemas.microsoft.com/office/powerpoint/2010/main" val="3426893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374BA733-BFB6-4A34-8107-277EDE186B86}" type="slidenum">
              <a:rPr lang="en-US" smtClean="0"/>
              <a:pPr/>
              <a:t>8</a:t>
            </a:fld>
            <a:endParaRPr lang="en-US" dirty="0"/>
          </a:p>
        </p:txBody>
      </p:sp>
    </p:spTree>
    <p:extLst>
      <p:ext uri="{BB962C8B-B14F-4D97-AF65-F5344CB8AC3E}">
        <p14:creationId xmlns:p14="http://schemas.microsoft.com/office/powerpoint/2010/main" val="3426893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3600" b="1">
                <a:solidFill>
                  <a:schemeClr val="bg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rgbClr val="26262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normAutofit/>
          </a:bodyPr>
          <a:lstStyle>
            <a:lvl1pPr>
              <a:defRPr sz="2000"/>
            </a:lvl1pPr>
            <a:lvl2pPr>
              <a:defRPr sz="2000"/>
            </a:lvl2pPr>
            <a:lvl3pPr>
              <a:defRPr sz="20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lvl1pPr>
              <a:defRPr sz="3600" b="1"/>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98637"/>
            <a:ext cx="8229600" cy="4525963"/>
          </a:xfrm>
        </p:spPr>
        <p:txBody>
          <a:bodyPr>
            <a:normAutofit/>
          </a:bodyPr>
          <a:lstStyle>
            <a:lvl1pPr>
              <a:spcAft>
                <a:spcPts val="1200"/>
              </a:spcAft>
              <a:defRPr sz="2600">
                <a:solidFill>
                  <a:schemeClr val="bg1"/>
                </a:solidFill>
              </a:defRPr>
            </a:lvl1pPr>
            <a:lvl2pPr>
              <a:spcAft>
                <a:spcPts val="1200"/>
              </a:spcAft>
              <a:defRPr sz="2200">
                <a:solidFill>
                  <a:schemeClr val="bg1"/>
                </a:solidFill>
              </a:defRPr>
            </a:lvl2pPr>
            <a:lvl3pPr>
              <a:spcAft>
                <a:spcPts val="600"/>
              </a:spcAft>
              <a:defRPr sz="2000">
                <a:solidFill>
                  <a:schemeClr val="bg1"/>
                </a:solidFill>
              </a:defRPr>
            </a:lvl3pPr>
            <a:lvl4pPr>
              <a:spcAft>
                <a:spcPts val="600"/>
              </a:spcAft>
              <a:defRPr sz="2000">
                <a:solidFill>
                  <a:schemeClr val="bg1"/>
                </a:solidFill>
              </a:defRPr>
            </a:lvl4pPr>
            <a:lvl5pPr>
              <a:spcAft>
                <a:spcPts val="600"/>
              </a:spcAft>
              <a:defRPr sz="20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275888-B13A-41EC-8AC1-61A2D4AC4E1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75888-B13A-41EC-8AC1-61A2D4AC4E10}" type="slidenum">
              <a:rPr lang="en-US" smtClean="0"/>
              <a:pPr/>
              <a:t>‹#›</a:t>
            </a:fld>
            <a:endParaRPr lang="en-US" dirty="0"/>
          </a:p>
        </p:txBody>
      </p:sp>
      <p:pic>
        <p:nvPicPr>
          <p:cNvPr id="8" name="Picture 7" descr="socialmedia_inside.jpg"/>
          <p:cNvPicPr>
            <a:picLocks noChangeAspect="1"/>
          </p:cNvPicPr>
          <p:nvPr userDrawn="1"/>
        </p:nvPicPr>
        <p:blipFill>
          <a:blip r:embed="rId13" cstate="print"/>
          <a:srcRect r="8502"/>
          <a:stretch>
            <a:fillRect/>
          </a:stretch>
        </p:blipFill>
        <p:spPr>
          <a:xfrm>
            <a:off x="0" y="0"/>
            <a:ext cx="9144000" cy="6714470"/>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ocialmedia_cover.jpg"/>
          <p:cNvPicPr>
            <a:picLocks noChangeAspect="1"/>
          </p:cNvPicPr>
          <p:nvPr/>
        </p:nvPicPr>
        <p:blipFill>
          <a:blip r:embed="rId3" cstate="print"/>
          <a:srcRect r="463"/>
          <a:stretch>
            <a:fillRect/>
          </a:stretch>
        </p:blipFill>
        <p:spPr>
          <a:xfrm>
            <a:off x="0" y="0"/>
            <a:ext cx="9144000" cy="6172200"/>
          </a:xfrm>
          <a:prstGeom prst="rect">
            <a:avLst/>
          </a:prstGeom>
        </p:spPr>
      </p:pic>
      <p:sp>
        <p:nvSpPr>
          <p:cNvPr id="2" name="Title 1"/>
          <p:cNvSpPr>
            <a:spLocks noGrp="1"/>
          </p:cNvSpPr>
          <p:nvPr>
            <p:ph type="ctrTitle"/>
          </p:nvPr>
        </p:nvSpPr>
        <p:spPr>
          <a:xfrm>
            <a:off x="152400" y="533400"/>
            <a:ext cx="8839200" cy="2895600"/>
          </a:xfrm>
        </p:spPr>
        <p:txBody>
          <a:bodyPr>
            <a:normAutofit fontScale="90000"/>
          </a:bodyPr>
          <a:lstStyle/>
          <a:p>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1200" dirty="0" smtClean="0">
                <a:solidFill>
                  <a:schemeClr val="tx1"/>
                </a:solidFill>
                <a:cs typeface="Levenim MT" pitchFamily="2" charset="-79"/>
              </a:rPr>
              <a:t>Appendix E6 State Webinar</a:t>
            </a: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dirty="0" smtClean="0">
                <a:solidFill>
                  <a:schemeClr val="tx1"/>
                </a:solidFill>
                <a:cs typeface="Levenim MT" pitchFamily="2" charset="-79"/>
              </a:rPr>
              <a:t>Summer Meals Participant Characteristics Study</a:t>
            </a: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4900" dirty="0" smtClean="0">
                <a:solidFill>
                  <a:schemeClr val="tx1"/>
                </a:solidFill>
                <a:cs typeface="Levenim MT" pitchFamily="2" charset="-79"/>
              </a:rPr>
              <a:t>State Webcast</a:t>
            </a:r>
            <a:br>
              <a:rPr lang="en-US" sz="4900" dirty="0" smtClean="0">
                <a:solidFill>
                  <a:schemeClr val="tx1"/>
                </a:solidFill>
                <a:cs typeface="Levenim MT" pitchFamily="2" charset="-79"/>
              </a:rPr>
            </a:br>
            <a:r>
              <a:rPr lang="en-US" dirty="0" smtClean="0">
                <a:solidFill>
                  <a:schemeClr val="tx1"/>
                </a:solidFill>
                <a:cs typeface="Levenim MT" pitchFamily="2" charset="-79"/>
              </a:rPr>
              <a:t>&lt;date&gt; </a:t>
            </a:r>
            <a:r>
              <a:rPr lang="en-US" sz="4900" dirty="0" smtClean="0">
                <a:solidFill>
                  <a:schemeClr val="tx1"/>
                </a:solidFill>
                <a:cs typeface="Levenim MT" pitchFamily="2" charset="-79"/>
              </a:rPr>
              <a:t/>
            </a:r>
            <a:br>
              <a:rPr lang="en-US" sz="4900" dirty="0" smtClean="0">
                <a:solidFill>
                  <a:schemeClr val="tx1"/>
                </a:solidFill>
                <a:cs typeface="Levenim MT" pitchFamily="2" charset="-79"/>
              </a:rPr>
            </a:br>
            <a:r>
              <a:rPr lang="en-US" sz="1667" b="0" dirty="0" smtClean="0">
                <a:solidFill>
                  <a:schemeClr val="tx1"/>
                </a:solidFill>
                <a:cs typeface="Levenim MT" pitchFamily="2" charset="-79"/>
              </a:rPr>
              <a:t/>
            </a:r>
            <a:br>
              <a:rPr lang="en-US" sz="1667" b="0" dirty="0" smtClean="0">
                <a:solidFill>
                  <a:schemeClr val="tx1"/>
                </a:solidFill>
                <a:cs typeface="Levenim MT" pitchFamily="2" charset="-79"/>
              </a:rPr>
            </a:br>
            <a:r>
              <a:rPr lang="en-US" sz="2200" b="0" dirty="0" smtClean="0">
                <a:solidFill>
                  <a:schemeClr val="tx1"/>
                </a:solidFill>
              </a:rPr>
              <a:t/>
            </a:r>
            <a:br>
              <a:rPr lang="en-US" sz="2200" b="0" dirty="0" smtClean="0">
                <a:solidFill>
                  <a:schemeClr val="tx1"/>
                </a:solidFill>
              </a:rPr>
            </a:br>
            <a:endParaRPr lang="en-US" sz="2200" b="0" dirty="0">
              <a:solidFill>
                <a:schemeClr val="tx1"/>
              </a:solidFill>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8000" y="4572000"/>
            <a:ext cx="3657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1828800" y="381000"/>
            <a:ext cx="6096000" cy="1477328"/>
          </a:xfrm>
          <a:prstGeom prst="rect">
            <a:avLst/>
          </a:prstGeom>
          <a:noFill/>
        </p:spPr>
        <p:txBody>
          <a:bodyPr wrap="square" rtlCol="0">
            <a:spAutoFit/>
          </a:bodyPr>
          <a:lstStyle/>
          <a:p>
            <a:r>
              <a:rPr lang="en-US" sz="800" dirty="0" smtClean="0">
                <a:solidFill>
                  <a:schemeClr val="tx1">
                    <a:lumMod val="85000"/>
                  </a:schemeClr>
                </a:solidFill>
                <a:latin typeface="Arial Narrow" pitchFamily="34" charset="0"/>
              </a:rPr>
              <a:t>				OMB Control No.:0584-NEW</a:t>
            </a:r>
          </a:p>
          <a:p>
            <a:r>
              <a:rPr lang="en-US" sz="800" dirty="0" smtClean="0">
                <a:solidFill>
                  <a:schemeClr val="tx1">
                    <a:lumMod val="85000"/>
                  </a:schemeClr>
                </a:solidFill>
                <a:latin typeface="Arial Narrow" pitchFamily="34" charset="0"/>
              </a:rPr>
              <a:t>				Expiration Date: xx/xx/</a:t>
            </a:r>
            <a:r>
              <a:rPr lang="en-US" sz="800" dirty="0" err="1" smtClean="0">
                <a:solidFill>
                  <a:schemeClr val="tx1">
                    <a:lumMod val="85000"/>
                  </a:schemeClr>
                </a:solidFill>
                <a:latin typeface="Arial Narrow" pitchFamily="34" charset="0"/>
              </a:rPr>
              <a:t>xxxx</a:t>
            </a:r>
            <a:endParaRPr lang="en-US" sz="800" dirty="0" smtClean="0">
              <a:solidFill>
                <a:schemeClr val="tx1">
                  <a:lumMod val="85000"/>
                </a:schemeClr>
              </a:solidFill>
              <a:latin typeface="Arial Narrow" pitchFamily="34" charset="0"/>
            </a:endParaRPr>
          </a:p>
          <a:p>
            <a:r>
              <a:rPr lang="en-US" sz="800" dirty="0" smtClean="0">
                <a:solidFill>
                  <a:schemeClr val="tx1">
                    <a:lumMod val="85000"/>
                  </a:schemeClr>
                </a:solidFill>
                <a:latin typeface="Arial Narrow" pitchFamily="34" charset="0"/>
              </a:rPr>
              <a:t> </a:t>
            </a:r>
          </a:p>
          <a:p>
            <a:r>
              <a:rPr lang="en-US" sz="800" dirty="0" smtClean="0">
                <a:solidFill>
                  <a:schemeClr val="tx1">
                    <a:lumMod val="85000"/>
                  </a:schemeClr>
                </a:solidFill>
                <a:latin typeface="Arial Narrow" pitchFamily="34" charset="0"/>
              </a:rPr>
              <a:t>Public reporting burden for this collection of information is estimated to average 30 minutes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U.S. Department of Agriculture, Food and Nutrition Services, Office of Policy Support, 3101 Park Center Drive, Room 1014, Alexandria, VA 22302 ATTN: PRA (0584-xxxx*).  Do not return the completed form to this address.</a:t>
            </a:r>
          </a:p>
          <a:p>
            <a:endParaRPr lang="en-US" dirty="0">
              <a:solidFill>
                <a:schemeClr val="tx1">
                  <a:lumMod val="85000"/>
                </a:schemeClr>
              </a:solidFill>
            </a:endParaRPr>
          </a:p>
        </p:txBody>
      </p:sp>
      <p:sp>
        <p:nvSpPr>
          <p:cNvPr id="3" name="TextBox 2"/>
          <p:cNvSpPr txBox="1"/>
          <p:nvPr/>
        </p:nvSpPr>
        <p:spPr>
          <a:xfrm>
            <a:off x="7924800" y="6313943"/>
            <a:ext cx="342900" cy="369332"/>
          </a:xfrm>
          <a:prstGeom prst="rect">
            <a:avLst/>
          </a:prstGeom>
          <a:noFill/>
        </p:spPr>
        <p:txBody>
          <a:bodyPr wrap="square" rtlCol="0">
            <a:spAutoFit/>
          </a:bodyPr>
          <a:lstStyle/>
          <a:p>
            <a:r>
              <a:rPr lang="en-US" dirty="0" smtClean="0">
                <a:solidFill>
                  <a:schemeClr val="bg1"/>
                </a:solidFill>
              </a:rPr>
              <a:t>1</a:t>
            </a:r>
            <a:endParaRPr lang="en-US"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447800"/>
          </a:xfrm>
        </p:spPr>
        <p:txBody>
          <a:bodyPr>
            <a:normAutofit/>
          </a:bodyPr>
          <a:lstStyle/>
          <a:p>
            <a:pPr lvl="0">
              <a:defRPr/>
            </a:pPr>
            <a:r>
              <a:rPr lang="en-US" dirty="0" smtClean="0"/>
              <a:t>Study Overview—Optimal Solutions Group</a:t>
            </a:r>
            <a:endParaRPr lang="en-US" dirty="0"/>
          </a:p>
        </p:txBody>
      </p:sp>
      <p:sp>
        <p:nvSpPr>
          <p:cNvPr id="3" name="Content Placeholder 2"/>
          <p:cNvSpPr>
            <a:spLocks noGrp="1"/>
          </p:cNvSpPr>
          <p:nvPr>
            <p:ph idx="1"/>
          </p:nvPr>
        </p:nvSpPr>
        <p:spPr>
          <a:xfrm>
            <a:off x="228600" y="1676401"/>
            <a:ext cx="8458200" cy="4800600"/>
          </a:xfrm>
        </p:spPr>
        <p:txBody>
          <a:bodyPr>
            <a:normAutofit/>
          </a:bodyPr>
          <a:lstStyle/>
          <a:p>
            <a:pPr marL="0" indent="0">
              <a:spcAft>
                <a:spcPts val="0"/>
              </a:spcAft>
              <a:buNone/>
              <a:defRPr/>
            </a:pPr>
            <a:r>
              <a:rPr lang="en-US" sz="2400" b="1" dirty="0" smtClean="0"/>
              <a:t>Optimal Solutions Group (Optimal)</a:t>
            </a:r>
          </a:p>
          <a:p>
            <a:pPr>
              <a:spcBef>
                <a:spcPts val="1200"/>
              </a:spcBef>
              <a:spcAft>
                <a:spcPts val="600"/>
              </a:spcAft>
              <a:defRPr/>
            </a:pPr>
            <a:r>
              <a:rPr lang="en-US" sz="2400" dirty="0" smtClean="0"/>
              <a:t>Policy research firm located in College Park, MD</a:t>
            </a:r>
          </a:p>
          <a:p>
            <a:pPr>
              <a:spcBef>
                <a:spcPts val="1200"/>
              </a:spcBef>
              <a:spcAft>
                <a:spcPts val="600"/>
              </a:spcAft>
              <a:defRPr/>
            </a:pPr>
            <a:r>
              <a:rPr lang="en-US" sz="2400" dirty="0"/>
              <a:t>Specialize in policy research focused on health, education, workforce development, social policy, and housing and economic development</a:t>
            </a:r>
          </a:p>
          <a:p>
            <a:pPr>
              <a:spcBef>
                <a:spcPts val="1200"/>
              </a:spcBef>
              <a:spcAft>
                <a:spcPts val="600"/>
              </a:spcAft>
              <a:defRPr/>
            </a:pPr>
            <a:r>
              <a:rPr lang="en-US" sz="2400" dirty="0" smtClean="0"/>
              <a:t>Contracted by USDA/FNS to conduct evaluation of the Summer Meals Programs’ participant characteristics</a:t>
            </a:r>
          </a:p>
        </p:txBody>
      </p:sp>
      <p:sp>
        <p:nvSpPr>
          <p:cNvPr id="5" name="Slide Number Placeholder 4"/>
          <p:cNvSpPr>
            <a:spLocks noGrp="1"/>
          </p:cNvSpPr>
          <p:nvPr>
            <p:ph type="sldNum" sz="quarter" idx="12"/>
          </p:nvPr>
        </p:nvSpPr>
        <p:spPr/>
        <p:txBody>
          <a:bodyPr/>
          <a:lstStyle/>
          <a:p>
            <a:fld id="{75275888-B13A-41EC-8AC1-61A2D4AC4E10}" type="slidenum">
              <a:rPr lang="en-US" smtClean="0"/>
              <a:pPr/>
              <a:t>2</a:t>
            </a:fld>
            <a:endParaRPr lang="en-US" dirty="0"/>
          </a:p>
        </p:txBody>
      </p:sp>
      <p:sp>
        <p:nvSpPr>
          <p:cNvPr id="6" name="TextBox 5"/>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2</a:t>
            </a:r>
          </a:p>
        </p:txBody>
      </p:sp>
    </p:spTree>
    <p:extLst>
      <p:ext uri="{BB962C8B-B14F-4D97-AF65-F5344CB8AC3E}">
        <p14:creationId xmlns:p14="http://schemas.microsoft.com/office/powerpoint/2010/main" val="3273076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Study Overview—Research Goals</a:t>
            </a:r>
            <a:endParaRPr lang="en-US" dirty="0"/>
          </a:p>
        </p:txBody>
      </p:sp>
      <p:sp>
        <p:nvSpPr>
          <p:cNvPr id="3" name="Content Placeholder 2"/>
          <p:cNvSpPr>
            <a:spLocks noGrp="1"/>
          </p:cNvSpPr>
          <p:nvPr>
            <p:ph idx="1"/>
          </p:nvPr>
        </p:nvSpPr>
        <p:spPr>
          <a:xfrm>
            <a:off x="304800" y="1676400"/>
            <a:ext cx="8382000" cy="4953000"/>
          </a:xfrm>
        </p:spPr>
        <p:txBody>
          <a:bodyPr>
            <a:normAutofit/>
          </a:bodyPr>
          <a:lstStyle/>
          <a:p>
            <a:pPr marL="0" indent="0">
              <a:spcAft>
                <a:spcPts val="0"/>
              </a:spcAft>
              <a:buNone/>
              <a:defRPr/>
            </a:pPr>
            <a:r>
              <a:rPr lang="en-US" sz="2400" b="1" dirty="0" smtClean="0"/>
              <a:t>Research Goals</a:t>
            </a:r>
          </a:p>
          <a:p>
            <a:pPr>
              <a:spcBef>
                <a:spcPts val="600"/>
              </a:spcBef>
              <a:spcAft>
                <a:spcPts val="600"/>
              </a:spcAft>
              <a:defRPr/>
            </a:pPr>
            <a:r>
              <a:rPr lang="en-US" sz="2000" dirty="0" smtClean="0"/>
              <a:t>Ascertain how the summer meals programs operate at the state, sponsor, and site levels.</a:t>
            </a:r>
          </a:p>
          <a:p>
            <a:pPr>
              <a:spcBef>
                <a:spcPts val="600"/>
              </a:spcBef>
              <a:spcAft>
                <a:spcPts val="600"/>
              </a:spcAft>
              <a:defRPr/>
            </a:pPr>
            <a:r>
              <a:rPr lang="en-US" sz="2000" dirty="0" smtClean="0"/>
              <a:t>Describe participant characteristics and examine the differences and factors that affect participation by sponsors and children across states.</a:t>
            </a:r>
          </a:p>
          <a:p>
            <a:pPr marL="0" indent="0">
              <a:spcAft>
                <a:spcPts val="0"/>
              </a:spcAft>
              <a:buNone/>
              <a:defRPr/>
            </a:pPr>
            <a:r>
              <a:rPr lang="en-US" sz="2400" b="1" dirty="0"/>
              <a:t>State Survey</a:t>
            </a:r>
          </a:p>
          <a:p>
            <a:pPr>
              <a:spcBef>
                <a:spcPts val="600"/>
              </a:spcBef>
              <a:spcAft>
                <a:spcPts val="600"/>
              </a:spcAft>
              <a:defRPr/>
            </a:pPr>
            <a:r>
              <a:rPr lang="en-US" sz="2000" dirty="0" smtClean="0"/>
              <a:t>Understand the challenges to finding sponsors, administering training, facilitating outreach efforts, etc.</a:t>
            </a:r>
          </a:p>
          <a:p>
            <a:pPr>
              <a:spcBef>
                <a:spcPts val="600"/>
              </a:spcBef>
              <a:spcAft>
                <a:spcPts val="600"/>
              </a:spcAft>
              <a:defRPr/>
            </a:pPr>
            <a:r>
              <a:rPr lang="en-US" sz="2000" dirty="0" smtClean="0"/>
              <a:t>Census of ALL states.</a:t>
            </a:r>
          </a:p>
          <a:p>
            <a:pPr>
              <a:spcBef>
                <a:spcPts val="600"/>
              </a:spcBef>
              <a:spcAft>
                <a:spcPts val="600"/>
              </a:spcAft>
              <a:defRPr/>
            </a:pPr>
            <a:r>
              <a:rPr lang="en-US" sz="2000" dirty="0" smtClean="0"/>
              <a:t>Information will help FNS better serve state agencies in administering summer meals programs.</a:t>
            </a:r>
          </a:p>
          <a:p>
            <a:pPr marL="0" indent="0">
              <a:spcAft>
                <a:spcPts val="0"/>
              </a:spcAft>
              <a:buNone/>
              <a:defRPr/>
            </a:pPr>
            <a:endParaRPr lang="en-US" sz="2000"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3</a:t>
            </a:fld>
            <a:endParaRPr lang="en-US" dirty="0"/>
          </a:p>
        </p:txBody>
      </p:sp>
      <p:sp>
        <p:nvSpPr>
          <p:cNvPr id="5" name="TextBox 4"/>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3</a:t>
            </a:r>
          </a:p>
        </p:txBody>
      </p:sp>
    </p:spTree>
    <p:extLst>
      <p:ext uri="{BB962C8B-B14F-4D97-AF65-F5344CB8AC3E}">
        <p14:creationId xmlns:p14="http://schemas.microsoft.com/office/powerpoint/2010/main" val="1578169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Study Overview—Methodology</a:t>
            </a:r>
            <a:endParaRPr lang="en-US" dirty="0"/>
          </a:p>
        </p:txBody>
      </p:sp>
      <p:sp>
        <p:nvSpPr>
          <p:cNvPr id="3" name="Content Placeholder 2"/>
          <p:cNvSpPr>
            <a:spLocks noGrp="1"/>
          </p:cNvSpPr>
          <p:nvPr>
            <p:ph idx="1"/>
          </p:nvPr>
        </p:nvSpPr>
        <p:spPr>
          <a:xfrm>
            <a:off x="304800" y="1676400"/>
            <a:ext cx="8382000" cy="4953000"/>
          </a:xfrm>
        </p:spPr>
        <p:txBody>
          <a:bodyPr>
            <a:normAutofit/>
          </a:bodyPr>
          <a:lstStyle/>
          <a:p>
            <a:pPr marL="0" indent="0">
              <a:spcAft>
                <a:spcPts val="0"/>
              </a:spcAft>
              <a:buNone/>
              <a:defRPr/>
            </a:pPr>
            <a:r>
              <a:rPr lang="en-US" sz="2400" b="1" dirty="0" smtClean="0"/>
              <a:t>Surveys</a:t>
            </a:r>
          </a:p>
          <a:p>
            <a:pPr>
              <a:spcBef>
                <a:spcPts val="600"/>
              </a:spcBef>
              <a:spcAft>
                <a:spcPts val="600"/>
              </a:spcAft>
              <a:defRPr/>
            </a:pPr>
            <a:r>
              <a:rPr lang="en-US" sz="2000" dirty="0" smtClean="0"/>
              <a:t>State-level</a:t>
            </a:r>
          </a:p>
          <a:p>
            <a:pPr>
              <a:spcBef>
                <a:spcPts val="600"/>
              </a:spcBef>
              <a:spcAft>
                <a:spcPts val="600"/>
              </a:spcAft>
              <a:defRPr/>
            </a:pPr>
            <a:r>
              <a:rPr lang="en-US" sz="2000" dirty="0" smtClean="0"/>
              <a:t>Sponsor-level</a:t>
            </a:r>
          </a:p>
          <a:p>
            <a:pPr>
              <a:spcBef>
                <a:spcPts val="600"/>
              </a:spcBef>
              <a:spcAft>
                <a:spcPts val="600"/>
              </a:spcAft>
              <a:defRPr/>
            </a:pPr>
            <a:r>
              <a:rPr lang="en-US" sz="2000" dirty="0" smtClean="0"/>
              <a:t>Site -level</a:t>
            </a:r>
          </a:p>
          <a:p>
            <a:pPr marL="0" indent="0">
              <a:spcBef>
                <a:spcPts val="600"/>
              </a:spcBef>
              <a:spcAft>
                <a:spcPts val="600"/>
              </a:spcAft>
              <a:buNone/>
              <a:defRPr/>
            </a:pPr>
            <a:r>
              <a:rPr lang="en-US" sz="2400" b="1" dirty="0" smtClean="0"/>
              <a:t>Interviews</a:t>
            </a:r>
            <a:endParaRPr lang="en-US" sz="2400" b="1" dirty="0"/>
          </a:p>
          <a:p>
            <a:pPr>
              <a:spcBef>
                <a:spcPts val="600"/>
              </a:spcBef>
              <a:spcAft>
                <a:spcPts val="600"/>
              </a:spcAft>
              <a:defRPr/>
            </a:pPr>
            <a:r>
              <a:rPr lang="en-US" sz="2000" dirty="0" smtClean="0"/>
              <a:t>Parents/caregivers of summer meals participants</a:t>
            </a:r>
          </a:p>
          <a:p>
            <a:pPr>
              <a:spcBef>
                <a:spcPts val="600"/>
              </a:spcBef>
              <a:spcAft>
                <a:spcPts val="600"/>
              </a:spcAft>
              <a:defRPr/>
            </a:pPr>
            <a:r>
              <a:rPr lang="en-US" sz="2000" dirty="0" smtClean="0"/>
              <a:t>Parents/caregivers of summer meals-eligible non-participants</a:t>
            </a:r>
            <a:endParaRPr lang="en-US" sz="2000"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4</a:t>
            </a:fld>
            <a:endParaRPr lang="en-US" dirty="0"/>
          </a:p>
        </p:txBody>
      </p:sp>
      <p:sp>
        <p:nvSpPr>
          <p:cNvPr id="5" name="TextBox 4"/>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4</a:t>
            </a:r>
          </a:p>
        </p:txBody>
      </p:sp>
    </p:spTree>
    <p:extLst>
      <p:ext uri="{BB962C8B-B14F-4D97-AF65-F5344CB8AC3E}">
        <p14:creationId xmlns:p14="http://schemas.microsoft.com/office/powerpoint/2010/main" val="2489425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371600"/>
          </a:xfrm>
        </p:spPr>
        <p:txBody>
          <a:bodyPr>
            <a:normAutofit/>
          </a:bodyPr>
          <a:lstStyle/>
          <a:p>
            <a:pPr lvl="0">
              <a:defRPr/>
            </a:pPr>
            <a:r>
              <a:rPr lang="en-US" dirty="0" smtClean="0"/>
              <a:t>State Participation—Sponsor List &amp; Administrative Data</a:t>
            </a:r>
            <a:endParaRPr lang="en-US" dirty="0"/>
          </a:p>
        </p:txBody>
      </p:sp>
      <p:sp>
        <p:nvSpPr>
          <p:cNvPr id="3" name="Content Placeholder 2"/>
          <p:cNvSpPr>
            <a:spLocks noGrp="1"/>
          </p:cNvSpPr>
          <p:nvPr>
            <p:ph idx="1"/>
          </p:nvPr>
        </p:nvSpPr>
        <p:spPr>
          <a:xfrm>
            <a:off x="228600" y="1676400"/>
            <a:ext cx="8382000" cy="1447799"/>
          </a:xfrm>
        </p:spPr>
        <p:txBody>
          <a:bodyPr>
            <a:normAutofit/>
          </a:bodyPr>
          <a:lstStyle/>
          <a:p>
            <a:pPr marL="0" indent="0">
              <a:spcAft>
                <a:spcPts val="0"/>
              </a:spcAft>
              <a:buNone/>
              <a:defRPr/>
            </a:pPr>
            <a:r>
              <a:rPr lang="en-US" sz="2400" b="1" dirty="0" smtClean="0"/>
              <a:t>2015 Sponsor List</a:t>
            </a:r>
          </a:p>
          <a:p>
            <a:pPr>
              <a:spcAft>
                <a:spcPts val="0"/>
              </a:spcAft>
              <a:defRPr/>
            </a:pPr>
            <a:r>
              <a:rPr lang="en-US" sz="2400" dirty="0" smtClean="0"/>
              <a:t>Formal request via email</a:t>
            </a:r>
          </a:p>
          <a:p>
            <a:pPr>
              <a:spcAft>
                <a:spcPts val="0"/>
              </a:spcAft>
              <a:defRPr/>
            </a:pPr>
            <a:r>
              <a:rPr lang="en-US" sz="2400" dirty="0" smtClean="0"/>
              <a:t>Items needed include:</a:t>
            </a:r>
          </a:p>
          <a:p>
            <a:pPr>
              <a:spcAft>
                <a:spcPts val="0"/>
              </a:spcAft>
              <a:defRPr/>
            </a:pPr>
            <a:endParaRPr lang="en-US" sz="2400" dirty="0" smtClean="0"/>
          </a:p>
          <a:p>
            <a:pPr marL="457200" lvl="1" indent="0">
              <a:spcAft>
                <a:spcPts val="0"/>
              </a:spcAft>
              <a:buNone/>
              <a:defRPr/>
            </a:pPr>
            <a:endParaRPr lang="en-US" sz="2000" dirty="0" smtClean="0"/>
          </a:p>
          <a:p>
            <a:pPr marL="457200" lvl="1" indent="0">
              <a:spcAft>
                <a:spcPts val="0"/>
              </a:spcAft>
              <a:buNone/>
              <a:defRPr/>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06404528"/>
              </p:ext>
            </p:extLst>
          </p:nvPr>
        </p:nvGraphicFramePr>
        <p:xfrm>
          <a:off x="685800" y="3017520"/>
          <a:ext cx="8305800" cy="1854200"/>
        </p:xfrm>
        <a:graphic>
          <a:graphicData uri="http://schemas.openxmlformats.org/drawingml/2006/table">
            <a:tbl>
              <a:tblPr firstRow="1" bandRow="1">
                <a:tableStyleId>{616DA210-FB5B-4158-B5E0-FEB733F419BA}</a:tableStyleId>
              </a:tblPr>
              <a:tblGrid>
                <a:gridCol w="3290977"/>
                <a:gridCol w="5014823"/>
              </a:tblGrid>
              <a:tr h="370840">
                <a:tc>
                  <a:txBody>
                    <a:bodyPr/>
                    <a:lstStyle/>
                    <a:p>
                      <a:pPr marL="285750" indent="-285750">
                        <a:buFont typeface="Arial" pitchFamily="34" charset="0"/>
                        <a:buChar char="•"/>
                      </a:pPr>
                      <a:r>
                        <a:rPr lang="en-US" sz="1600" b="0" dirty="0" smtClean="0">
                          <a:solidFill>
                            <a:schemeClr val="bg1"/>
                          </a:solidFill>
                        </a:rPr>
                        <a:t>Sponsor</a:t>
                      </a:r>
                      <a:r>
                        <a:rPr lang="en-US" sz="1600" b="0" baseline="0" dirty="0" smtClean="0">
                          <a:solidFill>
                            <a:schemeClr val="bg1"/>
                          </a:solidFill>
                        </a:rPr>
                        <a:t> Name</a:t>
                      </a:r>
                      <a:endParaRPr lang="en-US" sz="1600" b="0" dirty="0">
                        <a:solidFill>
                          <a:schemeClr val="bg1"/>
                        </a:solidFill>
                      </a:endParaRPr>
                    </a:p>
                  </a:txBody>
                  <a:tcPr/>
                </a:tc>
                <a:tc>
                  <a:txBody>
                    <a:bodyPr/>
                    <a:lstStyle/>
                    <a:p>
                      <a:pPr marL="285750" indent="-285750">
                        <a:buFont typeface="Arial" pitchFamily="34" charset="0"/>
                        <a:buChar char="•"/>
                      </a:pPr>
                      <a:r>
                        <a:rPr lang="en-US" sz="1600" b="0" dirty="0" smtClean="0">
                          <a:solidFill>
                            <a:schemeClr val="bg1"/>
                          </a:solidFill>
                        </a:rPr>
                        <a:t>Number</a:t>
                      </a:r>
                      <a:r>
                        <a:rPr lang="en-US" sz="1600" b="0" baseline="0" dirty="0" smtClean="0">
                          <a:solidFill>
                            <a:schemeClr val="bg1"/>
                          </a:solidFill>
                        </a:rPr>
                        <a:t> </a:t>
                      </a:r>
                      <a:r>
                        <a:rPr lang="en-US" sz="1600" b="0" dirty="0" smtClean="0">
                          <a:solidFill>
                            <a:schemeClr val="bg1"/>
                          </a:solidFill>
                        </a:rPr>
                        <a:t>of Sites Operated</a:t>
                      </a:r>
                      <a:endParaRPr lang="en-US" sz="1600" b="0" dirty="0">
                        <a:solidFill>
                          <a:schemeClr val="bg1"/>
                        </a:solidFill>
                      </a:endParaRPr>
                    </a:p>
                  </a:txBody>
                  <a:tcPr/>
                </a:tc>
              </a:tr>
              <a:tr h="370840">
                <a:tc>
                  <a:txBody>
                    <a:bodyPr/>
                    <a:lstStyle/>
                    <a:p>
                      <a:pPr marL="285750" indent="-285750">
                        <a:buFont typeface="Arial" pitchFamily="34" charset="0"/>
                        <a:buChar char="•"/>
                      </a:pPr>
                      <a:r>
                        <a:rPr lang="en-US" sz="1600" dirty="0" smtClean="0">
                          <a:solidFill>
                            <a:schemeClr val="bg1"/>
                          </a:solidFill>
                        </a:rPr>
                        <a:t>Sponsor Address</a:t>
                      </a:r>
                      <a:endParaRPr lang="en-US" sz="1600" dirty="0">
                        <a:solidFill>
                          <a:schemeClr val="bg1"/>
                        </a:solidFill>
                      </a:endParaRPr>
                    </a:p>
                  </a:txBody>
                  <a:tcPr/>
                </a:tc>
                <a:tc>
                  <a:txBody>
                    <a:bodyPr/>
                    <a:lstStyle/>
                    <a:p>
                      <a:pPr marL="285750" indent="-285750">
                        <a:buFont typeface="Arial" pitchFamily="34" charset="0"/>
                        <a:buChar char="•"/>
                      </a:pPr>
                      <a:r>
                        <a:rPr lang="en-US" sz="1600" dirty="0" smtClean="0">
                          <a:solidFill>
                            <a:schemeClr val="bg1"/>
                          </a:solidFill>
                        </a:rPr>
                        <a:t>Sponsor Type (school, gov’t,</a:t>
                      </a:r>
                      <a:r>
                        <a:rPr lang="en-US" sz="1600" baseline="0" dirty="0" smtClean="0">
                          <a:solidFill>
                            <a:schemeClr val="bg1"/>
                          </a:solidFill>
                        </a:rPr>
                        <a:t> non-profit, NYSP, camp)</a:t>
                      </a:r>
                      <a:endParaRPr lang="en-US" sz="1600" dirty="0">
                        <a:solidFill>
                          <a:schemeClr val="bg1"/>
                        </a:solidFill>
                      </a:endParaRPr>
                    </a:p>
                  </a:txBody>
                  <a:tcPr/>
                </a:tc>
              </a:tr>
              <a:tr h="370840">
                <a:tc>
                  <a:txBody>
                    <a:bodyPr/>
                    <a:lstStyle/>
                    <a:p>
                      <a:pPr marL="285750" indent="-285750">
                        <a:buFont typeface="Arial" pitchFamily="34" charset="0"/>
                        <a:buChar char="•"/>
                      </a:pPr>
                      <a:r>
                        <a:rPr lang="en-US" sz="1600" dirty="0" smtClean="0">
                          <a:solidFill>
                            <a:schemeClr val="bg1"/>
                          </a:solidFill>
                        </a:rPr>
                        <a:t>Sponsor Phone Number</a:t>
                      </a:r>
                      <a:endParaRPr lang="en-US" sz="1600" dirty="0">
                        <a:solidFill>
                          <a:schemeClr val="bg1"/>
                        </a:solidFill>
                      </a:endParaRPr>
                    </a:p>
                  </a:txBody>
                  <a:tcPr/>
                </a:tc>
                <a:tc>
                  <a:txBody>
                    <a:bodyPr/>
                    <a:lstStyle/>
                    <a:p>
                      <a:pPr marL="285750" indent="-285750">
                        <a:buFont typeface="Arial" pitchFamily="34" charset="0"/>
                        <a:buChar char="•"/>
                      </a:pPr>
                      <a:r>
                        <a:rPr lang="en-US" sz="1600" dirty="0" smtClean="0">
                          <a:solidFill>
                            <a:schemeClr val="bg1"/>
                          </a:solidFill>
                        </a:rPr>
                        <a:t>Meals served (breakfast, lunch, snacks)</a:t>
                      </a:r>
                      <a:endParaRPr lang="en-US" sz="1600" dirty="0">
                        <a:solidFill>
                          <a:schemeClr val="bg1"/>
                        </a:solidFill>
                      </a:endParaRPr>
                    </a:p>
                  </a:txBody>
                  <a:tcPr/>
                </a:tc>
              </a:tr>
              <a:tr h="370840">
                <a:tc>
                  <a:txBody>
                    <a:bodyPr/>
                    <a:lstStyle/>
                    <a:p>
                      <a:pPr marL="285750" indent="-285750">
                        <a:buFont typeface="Arial" pitchFamily="34" charset="0"/>
                        <a:buChar char="•"/>
                      </a:pPr>
                      <a:r>
                        <a:rPr lang="en-US" sz="1600" dirty="0" smtClean="0">
                          <a:solidFill>
                            <a:schemeClr val="bg1"/>
                          </a:solidFill>
                        </a:rPr>
                        <a:t>Dates</a:t>
                      </a:r>
                      <a:r>
                        <a:rPr lang="en-US" sz="1600" baseline="0" dirty="0" smtClean="0">
                          <a:solidFill>
                            <a:schemeClr val="bg1"/>
                          </a:solidFill>
                        </a:rPr>
                        <a:t> of Operation </a:t>
                      </a:r>
                    </a:p>
                  </a:txBody>
                  <a:tcPr/>
                </a:tc>
                <a:tc>
                  <a:txBody>
                    <a:bodyPr/>
                    <a:lstStyle/>
                    <a:p>
                      <a:pPr marL="285750" indent="-285750">
                        <a:buFont typeface="Arial" pitchFamily="34" charset="0"/>
                        <a:buChar char="•"/>
                      </a:pPr>
                      <a:r>
                        <a:rPr lang="en-US" sz="1600" dirty="0" smtClean="0">
                          <a:solidFill>
                            <a:schemeClr val="bg1"/>
                          </a:solidFill>
                        </a:rPr>
                        <a:t>Meal counts by sponsor</a:t>
                      </a:r>
                      <a:endParaRPr lang="en-US" sz="1600" dirty="0">
                        <a:solidFill>
                          <a:schemeClr val="bg1"/>
                        </a:solidFill>
                      </a:endParaRPr>
                    </a:p>
                  </a:txBody>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600" dirty="0" smtClean="0">
                          <a:solidFill>
                            <a:schemeClr val="bg1"/>
                          </a:solidFill>
                        </a:rPr>
                        <a:t>Identify</a:t>
                      </a:r>
                      <a:r>
                        <a:rPr lang="en-US" sz="1600" baseline="0" dirty="0" smtClean="0">
                          <a:solidFill>
                            <a:schemeClr val="bg1"/>
                          </a:solidFill>
                        </a:rPr>
                        <a:t> </a:t>
                      </a:r>
                      <a:r>
                        <a:rPr lang="en-US" sz="1600" u="sng" baseline="0" dirty="0" smtClean="0">
                          <a:solidFill>
                            <a:schemeClr val="bg1"/>
                          </a:solidFill>
                        </a:rPr>
                        <a:t>new</a:t>
                      </a:r>
                      <a:r>
                        <a:rPr lang="en-US" sz="1600" u="none" baseline="0" dirty="0" smtClean="0">
                          <a:solidFill>
                            <a:schemeClr val="bg1"/>
                          </a:solidFill>
                        </a:rPr>
                        <a:t> or </a:t>
                      </a:r>
                      <a:r>
                        <a:rPr lang="en-US" sz="1600" u="sng" baseline="0" dirty="0" smtClean="0">
                          <a:solidFill>
                            <a:schemeClr val="bg1"/>
                          </a:solidFill>
                        </a:rPr>
                        <a:t>returning</a:t>
                      </a:r>
                      <a:r>
                        <a:rPr lang="en-US" sz="1600" u="none" baseline="0" dirty="0" smtClean="0">
                          <a:solidFill>
                            <a:schemeClr val="bg1"/>
                          </a:solidFill>
                        </a:rPr>
                        <a:t> sponsor</a:t>
                      </a:r>
                      <a:endParaRPr lang="en-US" sz="1600" dirty="0" smtClean="0">
                        <a:solidFill>
                          <a:schemeClr val="bg1"/>
                        </a:solidFill>
                      </a:endParaRPr>
                    </a:p>
                  </a:txBody>
                  <a:tcPr/>
                </a:tc>
                <a:tc>
                  <a:txBody>
                    <a:bodyPr/>
                    <a:lstStyle/>
                    <a:p>
                      <a:pPr marL="285750" indent="-285750">
                        <a:buFont typeface="Arial" pitchFamily="34" charset="0"/>
                        <a:buChar char="•"/>
                      </a:pPr>
                      <a:endParaRPr lang="en-US" sz="1600" dirty="0">
                        <a:solidFill>
                          <a:schemeClr val="bg1"/>
                        </a:solidFill>
                      </a:endParaRPr>
                    </a:p>
                  </a:txBody>
                  <a:tcPr/>
                </a:tc>
              </a:tr>
            </a:tbl>
          </a:graphicData>
        </a:graphic>
      </p:graphicFrame>
      <p:sp>
        <p:nvSpPr>
          <p:cNvPr id="5" name="Content Placeholder 2"/>
          <p:cNvSpPr txBox="1">
            <a:spLocks/>
          </p:cNvSpPr>
          <p:nvPr/>
        </p:nvSpPr>
        <p:spPr>
          <a:xfrm>
            <a:off x="304800" y="5029201"/>
            <a:ext cx="8382000" cy="144779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spcAft>
                <a:spcPts val="1200"/>
              </a:spcAft>
              <a:buFont typeface="Arial" pitchFamily="34" charset="0"/>
              <a:buChar char="•"/>
              <a:defRPr sz="2600" kern="1200">
                <a:solidFill>
                  <a:schemeClr val="bg1"/>
                </a:solidFill>
                <a:latin typeface="+mn-lt"/>
                <a:ea typeface="+mn-ea"/>
                <a:cs typeface="+mn-cs"/>
              </a:defRPr>
            </a:lvl1pPr>
            <a:lvl2pPr marL="742950" indent="-285750" algn="l" defTabSz="914400" rtl="0" eaLnBrk="1" latinLnBrk="0" hangingPunct="1">
              <a:spcBef>
                <a:spcPct val="20000"/>
              </a:spcBef>
              <a:spcAft>
                <a:spcPts val="1200"/>
              </a:spcAft>
              <a:buFont typeface="Arial" pitchFamily="34" charset="0"/>
              <a:buChar char="–"/>
              <a:defRPr sz="2200" kern="1200">
                <a:solidFill>
                  <a:schemeClr val="bg1"/>
                </a:solidFill>
                <a:latin typeface="+mn-lt"/>
                <a:ea typeface="+mn-ea"/>
                <a:cs typeface="+mn-cs"/>
              </a:defRPr>
            </a:lvl2pPr>
            <a:lvl3pPr marL="11430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3pPr>
            <a:lvl4pPr marL="16002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spcAft>
                <a:spcPts val="600"/>
              </a:spcAft>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0"/>
              </a:spcAft>
              <a:defRPr/>
            </a:pPr>
            <a:r>
              <a:rPr lang="en-US" sz="2400" dirty="0" smtClean="0"/>
              <a:t>Time sensitive </a:t>
            </a:r>
            <a:r>
              <a:rPr lang="en-US" sz="2400" b="1" dirty="0" smtClean="0"/>
              <a:t>&lt;date needed by&gt;</a:t>
            </a:r>
          </a:p>
          <a:p>
            <a:pPr>
              <a:spcAft>
                <a:spcPts val="0"/>
              </a:spcAft>
              <a:defRPr/>
            </a:pPr>
            <a:r>
              <a:rPr lang="en-US" sz="2400" dirty="0" smtClean="0"/>
              <a:t>Memorandum of Understanding (MOU)</a:t>
            </a:r>
          </a:p>
          <a:p>
            <a:pPr>
              <a:spcAft>
                <a:spcPts val="0"/>
              </a:spcAft>
              <a:defRPr/>
            </a:pPr>
            <a:r>
              <a:rPr lang="en-US" sz="2400" dirty="0" smtClean="0"/>
              <a:t>Site list request from sponsors</a:t>
            </a:r>
          </a:p>
          <a:p>
            <a:pPr>
              <a:spcAft>
                <a:spcPts val="0"/>
              </a:spcAft>
              <a:defRPr/>
            </a:pPr>
            <a:endParaRPr lang="en-US" sz="2400" dirty="0" smtClean="0"/>
          </a:p>
          <a:p>
            <a:pPr marL="457200" lvl="1" indent="0">
              <a:spcAft>
                <a:spcPts val="0"/>
              </a:spcAft>
              <a:buFont typeface="Arial" pitchFamily="34" charset="0"/>
              <a:buNone/>
              <a:defRPr/>
            </a:pPr>
            <a:endParaRPr lang="en-US" sz="2000" dirty="0" smtClean="0"/>
          </a:p>
          <a:p>
            <a:pPr marL="457200" lvl="1" indent="0">
              <a:spcAft>
                <a:spcPts val="0"/>
              </a:spcAft>
              <a:buFont typeface="Arial" pitchFamily="34" charset="0"/>
              <a:buNone/>
              <a:defRPr/>
            </a:pPr>
            <a:endParaRPr lang="en-US" sz="2000" dirty="0"/>
          </a:p>
        </p:txBody>
      </p:sp>
      <p:sp>
        <p:nvSpPr>
          <p:cNvPr id="6" name="Slide Number Placeholder 5"/>
          <p:cNvSpPr>
            <a:spLocks noGrp="1"/>
          </p:cNvSpPr>
          <p:nvPr>
            <p:ph type="sldNum" sz="quarter" idx="12"/>
          </p:nvPr>
        </p:nvSpPr>
        <p:spPr/>
        <p:txBody>
          <a:bodyPr/>
          <a:lstStyle/>
          <a:p>
            <a:fld id="{75275888-B13A-41EC-8AC1-61A2D4AC4E10}" type="slidenum">
              <a:rPr lang="en-US" smtClean="0"/>
              <a:pPr/>
              <a:t>5</a:t>
            </a:fld>
            <a:endParaRPr lang="en-US" dirty="0"/>
          </a:p>
        </p:txBody>
      </p:sp>
      <p:sp>
        <p:nvSpPr>
          <p:cNvPr id="7" name="TextBox 6"/>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5</a:t>
            </a:r>
          </a:p>
        </p:txBody>
      </p:sp>
    </p:spTree>
    <p:extLst>
      <p:ext uri="{BB962C8B-B14F-4D97-AF65-F5344CB8AC3E}">
        <p14:creationId xmlns:p14="http://schemas.microsoft.com/office/powerpoint/2010/main" val="990844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State Participation—Web Survey</a:t>
            </a:r>
            <a:endParaRPr lang="en-US" dirty="0"/>
          </a:p>
        </p:txBody>
      </p:sp>
      <p:sp>
        <p:nvSpPr>
          <p:cNvPr id="3" name="Content Placeholder 2"/>
          <p:cNvSpPr>
            <a:spLocks noGrp="1"/>
          </p:cNvSpPr>
          <p:nvPr>
            <p:ph idx="1"/>
          </p:nvPr>
        </p:nvSpPr>
        <p:spPr>
          <a:xfrm>
            <a:off x="304800" y="1752601"/>
            <a:ext cx="8382000" cy="4724400"/>
          </a:xfrm>
        </p:spPr>
        <p:txBody>
          <a:bodyPr>
            <a:normAutofit/>
          </a:bodyPr>
          <a:lstStyle/>
          <a:p>
            <a:pPr marL="0" indent="0">
              <a:spcAft>
                <a:spcPts val="0"/>
              </a:spcAft>
              <a:buNone/>
              <a:defRPr/>
            </a:pPr>
            <a:r>
              <a:rPr lang="en-US" sz="2400" b="1" dirty="0" smtClean="0"/>
              <a:t>Web Survey</a:t>
            </a:r>
            <a:endParaRPr lang="en-US" sz="2400" b="1" dirty="0"/>
          </a:p>
          <a:p>
            <a:pPr>
              <a:spcAft>
                <a:spcPts val="0"/>
              </a:spcAft>
              <a:defRPr/>
            </a:pPr>
            <a:r>
              <a:rPr lang="en-US" sz="2400" dirty="0" smtClean="0"/>
              <a:t>Email invitation with link to survey</a:t>
            </a:r>
          </a:p>
          <a:p>
            <a:pPr>
              <a:spcAft>
                <a:spcPts val="0"/>
              </a:spcAft>
              <a:defRPr/>
            </a:pPr>
            <a:r>
              <a:rPr lang="en-US" sz="2400" dirty="0" smtClean="0"/>
              <a:t>User-friendly interface</a:t>
            </a:r>
          </a:p>
          <a:p>
            <a:pPr>
              <a:spcAft>
                <a:spcPts val="0"/>
              </a:spcAft>
              <a:defRPr/>
            </a:pPr>
            <a:r>
              <a:rPr lang="en-US" sz="2400" dirty="0"/>
              <a:t>Responses will—</a:t>
            </a:r>
          </a:p>
          <a:p>
            <a:pPr lvl="1">
              <a:spcAft>
                <a:spcPts val="0"/>
              </a:spcAft>
              <a:defRPr/>
            </a:pPr>
            <a:r>
              <a:rPr lang="en-US" sz="2000" dirty="0"/>
              <a:t>be kept confidential</a:t>
            </a:r>
          </a:p>
          <a:p>
            <a:pPr lvl="1">
              <a:spcAft>
                <a:spcPts val="0"/>
              </a:spcAft>
              <a:defRPr/>
            </a:pPr>
            <a:r>
              <a:rPr lang="en-US" sz="2000" dirty="0"/>
              <a:t>be combined with other states</a:t>
            </a:r>
          </a:p>
          <a:p>
            <a:pPr lvl="1">
              <a:spcAft>
                <a:spcPts val="0"/>
              </a:spcAft>
              <a:defRPr/>
            </a:pPr>
            <a:r>
              <a:rPr lang="en-US" sz="2000" dirty="0"/>
              <a:t>not be reported </a:t>
            </a:r>
            <a:r>
              <a:rPr lang="en-US" sz="2000" dirty="0" smtClean="0"/>
              <a:t>individually</a:t>
            </a:r>
            <a:endParaRPr lang="en-US" sz="2000" dirty="0"/>
          </a:p>
          <a:p>
            <a:pPr>
              <a:spcAft>
                <a:spcPts val="0"/>
              </a:spcAft>
              <a:defRPr/>
            </a:pPr>
            <a:r>
              <a:rPr lang="en-US" sz="2400" dirty="0" smtClean="0"/>
              <a:t>Can save progress and complete later</a:t>
            </a:r>
          </a:p>
          <a:p>
            <a:pPr>
              <a:spcAft>
                <a:spcPts val="0"/>
              </a:spcAft>
              <a:defRPr/>
            </a:pPr>
            <a:r>
              <a:rPr lang="en-US" sz="2400" dirty="0" smtClean="0"/>
              <a:t>Telephone follow-ups</a:t>
            </a:r>
          </a:p>
          <a:p>
            <a:pPr marL="457200" lvl="1" indent="0">
              <a:spcAft>
                <a:spcPts val="0"/>
              </a:spcAft>
              <a:buNone/>
              <a:defRPr/>
            </a:pPr>
            <a:endParaRPr lang="en-US" sz="2000"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6</a:t>
            </a:fld>
            <a:endParaRPr lang="en-US" dirty="0"/>
          </a:p>
        </p:txBody>
      </p:sp>
      <p:sp>
        <p:nvSpPr>
          <p:cNvPr id="5" name="TextBox 4"/>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6</a:t>
            </a:r>
          </a:p>
        </p:txBody>
      </p:sp>
    </p:spTree>
    <p:extLst>
      <p:ext uri="{BB962C8B-B14F-4D97-AF65-F5344CB8AC3E}">
        <p14:creationId xmlns:p14="http://schemas.microsoft.com/office/powerpoint/2010/main" val="1383932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State Participation—Web Survey</a:t>
            </a:r>
            <a:endParaRPr lang="en-US"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2999" y="1600200"/>
            <a:ext cx="7010401" cy="505161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75275888-B13A-41EC-8AC1-61A2D4AC4E10}" type="slidenum">
              <a:rPr lang="en-US" smtClean="0"/>
              <a:pPr/>
              <a:t>7</a:t>
            </a:fld>
            <a:endParaRPr lang="en-US" dirty="0"/>
          </a:p>
        </p:txBody>
      </p:sp>
      <p:sp>
        <p:nvSpPr>
          <p:cNvPr id="5" name="TextBox 4"/>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7</a:t>
            </a:r>
          </a:p>
        </p:txBody>
      </p:sp>
    </p:spTree>
    <p:extLst>
      <p:ext uri="{BB962C8B-B14F-4D97-AF65-F5344CB8AC3E}">
        <p14:creationId xmlns:p14="http://schemas.microsoft.com/office/powerpoint/2010/main" val="2335764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dirty="0" smtClean="0"/>
              <a:t>QUESTIONS</a:t>
            </a:r>
            <a:endParaRPr lang="en-US" dirty="0"/>
          </a:p>
        </p:txBody>
      </p:sp>
      <p:sp>
        <p:nvSpPr>
          <p:cNvPr id="3" name="Content Placeholder 2"/>
          <p:cNvSpPr>
            <a:spLocks noGrp="1"/>
          </p:cNvSpPr>
          <p:nvPr>
            <p:ph idx="1"/>
          </p:nvPr>
        </p:nvSpPr>
        <p:spPr>
          <a:xfrm>
            <a:off x="304800" y="1752601"/>
            <a:ext cx="8382000" cy="4724400"/>
          </a:xfrm>
        </p:spPr>
        <p:txBody>
          <a:bodyPr anchor="ctr">
            <a:normAutofit/>
          </a:bodyPr>
          <a:lstStyle/>
          <a:p>
            <a:pPr marL="457200" lvl="1" indent="0" algn="ctr">
              <a:spcAft>
                <a:spcPts val="0"/>
              </a:spcAft>
              <a:buNone/>
              <a:defRPr/>
            </a:pPr>
            <a:r>
              <a:rPr lang="en-US" sz="16600" b="1" dirty="0" smtClean="0"/>
              <a:t>?</a:t>
            </a:r>
            <a:endParaRPr lang="en-US" sz="16600" b="1" dirty="0"/>
          </a:p>
        </p:txBody>
      </p:sp>
      <p:sp>
        <p:nvSpPr>
          <p:cNvPr id="4" name="Slide Number Placeholder 3"/>
          <p:cNvSpPr>
            <a:spLocks noGrp="1"/>
          </p:cNvSpPr>
          <p:nvPr>
            <p:ph type="sldNum" sz="quarter" idx="12"/>
          </p:nvPr>
        </p:nvSpPr>
        <p:spPr/>
        <p:txBody>
          <a:bodyPr/>
          <a:lstStyle/>
          <a:p>
            <a:fld id="{75275888-B13A-41EC-8AC1-61A2D4AC4E10}" type="slidenum">
              <a:rPr lang="en-US" smtClean="0"/>
              <a:pPr/>
              <a:t>8</a:t>
            </a:fld>
            <a:endParaRPr lang="en-US" dirty="0"/>
          </a:p>
        </p:txBody>
      </p:sp>
      <p:sp>
        <p:nvSpPr>
          <p:cNvPr id="5" name="TextBox 4"/>
          <p:cNvSpPr txBox="1"/>
          <p:nvPr/>
        </p:nvSpPr>
        <p:spPr>
          <a:xfrm>
            <a:off x="7924800" y="6313943"/>
            <a:ext cx="342900" cy="369332"/>
          </a:xfrm>
          <a:prstGeom prst="rect">
            <a:avLst/>
          </a:prstGeom>
          <a:noFill/>
        </p:spPr>
        <p:txBody>
          <a:bodyPr wrap="square" rtlCol="0">
            <a:spAutoFit/>
          </a:bodyPr>
          <a:lstStyle/>
          <a:p>
            <a:r>
              <a:rPr lang="en-US" dirty="0">
                <a:solidFill>
                  <a:schemeClr val="bg1"/>
                </a:solidFill>
              </a:rPr>
              <a:t>8</a:t>
            </a:r>
          </a:p>
        </p:txBody>
      </p:sp>
    </p:spTree>
    <p:extLst>
      <p:ext uri="{BB962C8B-B14F-4D97-AF65-F5344CB8AC3E}">
        <p14:creationId xmlns:p14="http://schemas.microsoft.com/office/powerpoint/2010/main" val="33836723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12234</TotalTime>
  <Words>295</Words>
  <Application>Microsoft Office PowerPoint</Application>
  <PresentationFormat>On-screen Show (4:3)</PresentationFormat>
  <Paragraphs>80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Appendix E6 State Webinar Summer Meals Participant Characteristics Study State Webcast &lt;date&gt;    </vt:lpstr>
      <vt:lpstr>Study Overview—Optimal Solutions Group</vt:lpstr>
      <vt:lpstr>Study Overview—Research Goals</vt:lpstr>
      <vt:lpstr>Study Overview—Methodology</vt:lpstr>
      <vt:lpstr>State Participation—Sponsor List &amp; Administrative Data</vt:lpstr>
      <vt:lpstr>State Participation—Web Survey</vt:lpstr>
      <vt:lpstr>State Participation—Web Survey</vt:lpstr>
      <vt:lpstr>QUESTIONS</vt:lpstr>
    </vt:vector>
  </TitlesOfParts>
  <Company>Optimal Solutions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dc:title>
  <dc:creator>VPoonai</dc:creator>
  <cp:lastModifiedBy>Patrick Mulford</cp:lastModifiedBy>
  <cp:revision>314</cp:revision>
  <cp:lastPrinted>2013-01-17T16:29:01Z</cp:lastPrinted>
  <dcterms:created xsi:type="dcterms:W3CDTF">2012-06-25T05:12:39Z</dcterms:created>
  <dcterms:modified xsi:type="dcterms:W3CDTF">2014-04-18T19:50:27Z</dcterms:modified>
</cp:coreProperties>
</file>