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3" r:id="rId1"/>
    <p:sldMasterId id="2147483715" r:id="rId2"/>
  </p:sldMasterIdLst>
  <p:notesMasterIdLst>
    <p:notesMasterId r:id="rId19"/>
  </p:notesMasterIdLst>
  <p:handoutMasterIdLst>
    <p:handoutMasterId r:id="rId20"/>
  </p:handoutMasterIdLst>
  <p:sldIdLst>
    <p:sldId id="518" r:id="rId3"/>
    <p:sldId id="490" r:id="rId4"/>
    <p:sldId id="325" r:id="rId5"/>
    <p:sldId id="573" r:id="rId6"/>
    <p:sldId id="608" r:id="rId7"/>
    <p:sldId id="609" r:id="rId8"/>
    <p:sldId id="610" r:id="rId9"/>
    <p:sldId id="483" r:id="rId10"/>
    <p:sldId id="575" r:id="rId11"/>
    <p:sldId id="614" r:id="rId12"/>
    <p:sldId id="618" r:id="rId13"/>
    <p:sldId id="617" r:id="rId14"/>
    <p:sldId id="615" r:id="rId15"/>
    <p:sldId id="616" r:id="rId16"/>
    <p:sldId id="619" r:id="rId17"/>
    <p:sldId id="424" r:id="rId18"/>
  </p:sldIdLst>
  <p:sldSz cx="9144000" cy="6858000" type="screen4x3"/>
  <p:notesSz cx="7010400" cy="9296400"/>
  <p:embeddedFontLst>
    <p:embeddedFont>
      <p:font typeface="Myriad Web Pro" panose="020B0604020202020204" charset="0"/>
      <p:regular r:id="rId21"/>
      <p:bold r:id="rId22"/>
      <p:italic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914379" rtl="0" eaLnBrk="1" latinLnBrk="0" hangingPunct="1">
      <a:defRPr sz="1800" kern="1200">
        <a:solidFill>
          <a:schemeClr val="tx1"/>
        </a:solidFill>
        <a:latin typeface="+mn-lt"/>
        <a:ea typeface="+mn-ea"/>
        <a:cs typeface="+mn-cs"/>
      </a:defRPr>
    </a:lvl1pPr>
    <a:lvl2pPr marL="457189" algn="l" defTabSz="914379" rtl="0" eaLnBrk="1" latinLnBrk="0" hangingPunct="1">
      <a:defRPr sz="1800" kern="1200">
        <a:solidFill>
          <a:schemeClr val="tx1"/>
        </a:solidFill>
        <a:latin typeface="+mn-lt"/>
        <a:ea typeface="+mn-ea"/>
        <a:cs typeface="+mn-cs"/>
      </a:defRPr>
    </a:lvl2pPr>
    <a:lvl3pPr marL="914379" algn="l" defTabSz="914379" rtl="0" eaLnBrk="1" latinLnBrk="0" hangingPunct="1">
      <a:defRPr sz="1800" kern="1200">
        <a:solidFill>
          <a:schemeClr val="tx1"/>
        </a:solidFill>
        <a:latin typeface="+mn-lt"/>
        <a:ea typeface="+mn-ea"/>
        <a:cs typeface="+mn-cs"/>
      </a:defRPr>
    </a:lvl3pPr>
    <a:lvl4pPr marL="1371569" algn="l" defTabSz="914379" rtl="0" eaLnBrk="1" latinLnBrk="0" hangingPunct="1">
      <a:defRPr sz="1800" kern="1200">
        <a:solidFill>
          <a:schemeClr val="tx1"/>
        </a:solidFill>
        <a:latin typeface="+mn-lt"/>
        <a:ea typeface="+mn-ea"/>
        <a:cs typeface="+mn-cs"/>
      </a:defRPr>
    </a:lvl4pPr>
    <a:lvl5pPr marL="1828759" algn="l" defTabSz="914379" rtl="0" eaLnBrk="1" latinLnBrk="0" hangingPunct="1">
      <a:defRPr sz="1800" kern="1200">
        <a:solidFill>
          <a:schemeClr val="tx1"/>
        </a:solidFill>
        <a:latin typeface="+mn-lt"/>
        <a:ea typeface="+mn-ea"/>
        <a:cs typeface="+mn-cs"/>
      </a:defRPr>
    </a:lvl5pPr>
    <a:lvl6pPr marL="2285948" algn="l" defTabSz="914379" rtl="0" eaLnBrk="1" latinLnBrk="0" hangingPunct="1">
      <a:defRPr sz="1800" kern="1200">
        <a:solidFill>
          <a:schemeClr val="tx1"/>
        </a:solidFill>
        <a:latin typeface="+mn-lt"/>
        <a:ea typeface="+mn-ea"/>
        <a:cs typeface="+mn-cs"/>
      </a:defRPr>
    </a:lvl6pPr>
    <a:lvl7pPr marL="2743138" algn="l" defTabSz="914379" rtl="0" eaLnBrk="1" latinLnBrk="0" hangingPunct="1">
      <a:defRPr sz="1800" kern="1200">
        <a:solidFill>
          <a:schemeClr val="tx1"/>
        </a:solidFill>
        <a:latin typeface="+mn-lt"/>
        <a:ea typeface="+mn-ea"/>
        <a:cs typeface="+mn-cs"/>
      </a:defRPr>
    </a:lvl7pPr>
    <a:lvl8pPr marL="3200327" algn="l" defTabSz="914379" rtl="0" eaLnBrk="1" latinLnBrk="0" hangingPunct="1">
      <a:defRPr sz="1800" kern="1200">
        <a:solidFill>
          <a:schemeClr val="tx1"/>
        </a:solidFill>
        <a:latin typeface="+mn-lt"/>
        <a:ea typeface="+mn-ea"/>
        <a:cs typeface="+mn-cs"/>
      </a:defRPr>
    </a:lvl8pPr>
    <a:lvl9pPr marL="3657518" algn="l" defTabSz="91437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p15:clr>
            <a:srgbClr val="A4A3A4"/>
          </p15:clr>
        </p15:guide>
        <p15:guide id="2" pos="2880">
          <p15:clr>
            <a:srgbClr val="A4A3A4"/>
          </p15:clr>
        </p15:guide>
        <p15:guide id="3" pos="3773">
          <p15:clr>
            <a:srgbClr val="A4A3A4"/>
          </p15:clr>
        </p15:guide>
        <p15:guide id="4" pos="2198">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ham, Jennifer" initials="GJ" lastIdx="5" clrIdx="0"/>
  <p:cmAuthor id="7" name="Jennifer Graham" initials="JG" lastIdx="5" clrIdx="7"/>
  <p:cmAuthor id="1" name="Outler, Michael" initials="OM" lastIdx="20" clrIdx="1"/>
  <p:cmAuthor id="2" name="Mattson, Kristin" initials="KM" lastIdx="20" clrIdx="2"/>
  <p:cmAuthor id="3" name="Valderrama, Amy L. (CDC/ONDIEH/NCCDPHP)" initials="AV" lastIdx="1" clrIdx="3"/>
  <p:cmAuthor id="4" name="Hodges, Linda" initials="LH" lastIdx="0" clrIdx="4"/>
  <p:cmAuthor id="5" name="dtb7" initials="DB" lastIdx="1" clrIdx="5"/>
  <p:cmAuthor id="6" name="CDC User" initials="CU" lastIdx="9"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E"/>
    <a:srgbClr val="FFFFFF"/>
    <a:srgbClr val="0A0A8F"/>
    <a:srgbClr val="0A0A88"/>
    <a:srgbClr val="040488"/>
    <a:srgbClr val="00007E"/>
    <a:srgbClr val="000089"/>
    <a:srgbClr val="08018D"/>
    <a:srgbClr val="0901AB"/>
    <a:srgbClr val="F2F2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0" autoAdjust="0"/>
    <p:restoredTop sz="70170" autoAdjust="0"/>
  </p:normalViewPr>
  <p:slideViewPr>
    <p:cSldViewPr>
      <p:cViewPr varScale="1">
        <p:scale>
          <a:sx n="49" d="100"/>
          <a:sy n="49" d="100"/>
        </p:scale>
        <p:origin x="1675" y="48"/>
      </p:cViewPr>
      <p:guideLst>
        <p:guide orient="horz" pos="864"/>
        <p:guide pos="2880"/>
        <p:guide pos="3773"/>
        <p:guide pos="2198"/>
      </p:guideLst>
    </p:cSldViewPr>
  </p:slideViewPr>
  <p:outlineViewPr>
    <p:cViewPr>
      <p:scale>
        <a:sx n="33" d="100"/>
        <a:sy n="33" d="100"/>
      </p:scale>
      <p:origin x="0" y="73474"/>
    </p:cViewPr>
  </p:outlineViewPr>
  <p:notesTextViewPr>
    <p:cViewPr>
      <p:scale>
        <a:sx n="100" d="100"/>
        <a:sy n="100" d="100"/>
      </p:scale>
      <p:origin x="0" y="0"/>
    </p:cViewPr>
  </p:notesTextViewPr>
  <p:sorterViewPr>
    <p:cViewPr>
      <p:scale>
        <a:sx n="140" d="100"/>
        <a:sy n="140" d="100"/>
      </p:scale>
      <p:origin x="0" y="2986"/>
    </p:cViewPr>
  </p:sorterViewPr>
  <p:notesViewPr>
    <p:cSldViewPr>
      <p:cViewPr varScale="1">
        <p:scale>
          <a:sx n="78" d="100"/>
          <a:sy n="78" d="100"/>
        </p:scale>
        <p:origin x="-1980" y="-10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628" cy="464183"/>
          </a:xfrm>
          <a:prstGeom prst="rect">
            <a:avLst/>
          </a:prstGeom>
        </p:spPr>
        <p:txBody>
          <a:bodyPr vert="horz" lIns="91467" tIns="45734" rIns="91467" bIns="45734" rtlCol="0"/>
          <a:lstStyle>
            <a:lvl1pPr algn="l">
              <a:defRPr sz="1200"/>
            </a:lvl1pPr>
          </a:lstStyle>
          <a:p>
            <a:endParaRPr lang="en-US" dirty="0"/>
          </a:p>
        </p:txBody>
      </p:sp>
      <p:sp>
        <p:nvSpPr>
          <p:cNvPr id="3" name="Date Placeholder 2"/>
          <p:cNvSpPr>
            <a:spLocks noGrp="1"/>
          </p:cNvSpPr>
          <p:nvPr>
            <p:ph type="dt" sz="quarter" idx="1"/>
          </p:nvPr>
        </p:nvSpPr>
        <p:spPr>
          <a:xfrm>
            <a:off x="3971185" y="1"/>
            <a:ext cx="3037628" cy="464183"/>
          </a:xfrm>
          <a:prstGeom prst="rect">
            <a:avLst/>
          </a:prstGeom>
        </p:spPr>
        <p:txBody>
          <a:bodyPr vert="horz" lIns="91467" tIns="45734" rIns="91467" bIns="45734" rtlCol="0"/>
          <a:lstStyle>
            <a:lvl1pPr algn="r">
              <a:defRPr sz="1200"/>
            </a:lvl1pPr>
          </a:lstStyle>
          <a:p>
            <a:fld id="{5ECD694B-372F-4491-9374-4D81FBE2FBD7}" type="datetimeFigureOut">
              <a:rPr lang="en-US" smtClean="0"/>
              <a:pPr/>
              <a:t>4/18/2016</a:t>
            </a:fld>
            <a:endParaRPr lang="en-US" dirty="0"/>
          </a:p>
        </p:txBody>
      </p:sp>
      <p:sp>
        <p:nvSpPr>
          <p:cNvPr id="4" name="Footer Placeholder 3"/>
          <p:cNvSpPr>
            <a:spLocks noGrp="1"/>
          </p:cNvSpPr>
          <p:nvPr>
            <p:ph type="ftr" sz="quarter" idx="2"/>
          </p:nvPr>
        </p:nvSpPr>
        <p:spPr>
          <a:xfrm>
            <a:off x="1" y="8830628"/>
            <a:ext cx="3037628" cy="464183"/>
          </a:xfrm>
          <a:prstGeom prst="rect">
            <a:avLst/>
          </a:prstGeom>
        </p:spPr>
        <p:txBody>
          <a:bodyPr vert="horz" lIns="91467" tIns="45734" rIns="91467" bIns="4573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185" y="8830628"/>
            <a:ext cx="3037628" cy="464183"/>
          </a:xfrm>
          <a:prstGeom prst="rect">
            <a:avLst/>
          </a:prstGeom>
        </p:spPr>
        <p:txBody>
          <a:bodyPr vert="horz" lIns="91467" tIns="45734" rIns="91467" bIns="45734" rtlCol="0" anchor="b"/>
          <a:lstStyle>
            <a:lvl1pPr algn="r">
              <a:defRPr sz="1200"/>
            </a:lvl1pPr>
          </a:lstStyle>
          <a:p>
            <a:fld id="{55094CB3-81E5-4DB1-8AC1-81548F32E3CC}" type="slidenum">
              <a:rPr lang="en-US" smtClean="0"/>
              <a:pPr/>
              <a:t>‹#›</a:t>
            </a:fld>
            <a:endParaRPr lang="en-US" dirty="0"/>
          </a:p>
        </p:txBody>
      </p:sp>
    </p:spTree>
    <p:extLst>
      <p:ext uri="{BB962C8B-B14F-4D97-AF65-F5344CB8AC3E}">
        <p14:creationId xmlns:p14="http://schemas.microsoft.com/office/powerpoint/2010/main" val="1440677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37416" cy="464342"/>
          </a:xfrm>
          <a:prstGeom prst="rect">
            <a:avLst/>
          </a:prstGeom>
        </p:spPr>
        <p:txBody>
          <a:bodyPr vert="horz" lIns="91494" tIns="45748" rIns="91494" bIns="45748" rtlCol="0"/>
          <a:lstStyle>
            <a:lvl1pPr algn="l">
              <a:defRPr sz="1200"/>
            </a:lvl1pPr>
          </a:lstStyle>
          <a:p>
            <a:endParaRPr lang="en-US" dirty="0"/>
          </a:p>
        </p:txBody>
      </p:sp>
      <p:sp>
        <p:nvSpPr>
          <p:cNvPr id="3" name="Date Placeholder 2"/>
          <p:cNvSpPr>
            <a:spLocks noGrp="1"/>
          </p:cNvSpPr>
          <p:nvPr>
            <p:ph type="dt" idx="1"/>
          </p:nvPr>
        </p:nvSpPr>
        <p:spPr>
          <a:xfrm>
            <a:off x="3971395" y="3"/>
            <a:ext cx="3037416" cy="464342"/>
          </a:xfrm>
          <a:prstGeom prst="rect">
            <a:avLst/>
          </a:prstGeom>
        </p:spPr>
        <p:txBody>
          <a:bodyPr vert="horz" lIns="91494" tIns="45748" rIns="91494" bIns="45748" rtlCol="0"/>
          <a:lstStyle>
            <a:lvl1pPr algn="r">
              <a:defRPr sz="1200"/>
            </a:lvl1pPr>
          </a:lstStyle>
          <a:p>
            <a:fld id="{4410F984-D95B-49D8-8916-D3D4D45AC63A}" type="datetimeFigureOut">
              <a:rPr lang="en-US" smtClean="0"/>
              <a:pPr/>
              <a:t>4/18/2016</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1494" tIns="45748" rIns="91494" bIns="45748" rtlCol="0" anchor="ctr"/>
          <a:lstStyle/>
          <a:p>
            <a:endParaRPr lang="en-US" dirty="0"/>
          </a:p>
        </p:txBody>
      </p:sp>
      <p:sp>
        <p:nvSpPr>
          <p:cNvPr id="5" name="Notes Placeholder 4"/>
          <p:cNvSpPr>
            <a:spLocks noGrp="1"/>
          </p:cNvSpPr>
          <p:nvPr>
            <p:ph type="body" sz="quarter" idx="3"/>
          </p:nvPr>
        </p:nvSpPr>
        <p:spPr>
          <a:xfrm>
            <a:off x="701679" y="4416030"/>
            <a:ext cx="5607047" cy="4183857"/>
          </a:xfrm>
          <a:prstGeom prst="rect">
            <a:avLst/>
          </a:prstGeom>
        </p:spPr>
        <p:txBody>
          <a:bodyPr vert="horz" lIns="91494" tIns="45748" rIns="91494" bIns="4574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30470"/>
            <a:ext cx="3037416" cy="464342"/>
          </a:xfrm>
          <a:prstGeom prst="rect">
            <a:avLst/>
          </a:prstGeom>
        </p:spPr>
        <p:txBody>
          <a:bodyPr vert="horz" lIns="91494" tIns="45748" rIns="91494" bIns="4574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395" y="8830470"/>
            <a:ext cx="3037416" cy="464342"/>
          </a:xfrm>
          <a:prstGeom prst="rect">
            <a:avLst/>
          </a:prstGeom>
        </p:spPr>
        <p:txBody>
          <a:bodyPr vert="horz" lIns="91494" tIns="45748" rIns="91494" bIns="45748" rtlCol="0" anchor="b"/>
          <a:lstStyle>
            <a:lvl1pPr algn="r">
              <a:defRPr sz="1200"/>
            </a:lvl1pPr>
          </a:lstStyle>
          <a:p>
            <a:fld id="{9B25E765-8B5F-469F-AD24-E2F32D5CF937}" type="slidenum">
              <a:rPr lang="en-US" smtClean="0"/>
              <a:pPr/>
              <a:t>‹#›</a:t>
            </a:fld>
            <a:endParaRPr lang="en-US" dirty="0"/>
          </a:p>
        </p:txBody>
      </p:sp>
    </p:spTree>
    <p:extLst>
      <p:ext uri="{BB962C8B-B14F-4D97-AF65-F5344CB8AC3E}">
        <p14:creationId xmlns:p14="http://schemas.microsoft.com/office/powerpoint/2010/main" val="2957986416"/>
      </p:ext>
    </p:extLst>
  </p:cSld>
  <p:clrMap bg1="lt1" tx1="dk1" bg2="lt2" tx2="dk2" accent1="accent1" accent2="accent2" accent3="accent3" accent4="accent4" accent5="accent5" accent6="accent6" hlink="hlink" folHlink="folHlink"/>
  <p:notesStyle>
    <a:lvl1pPr marL="0" algn="l" defTabSz="914379" rtl="0" eaLnBrk="1" latinLnBrk="0" hangingPunct="1">
      <a:defRPr sz="1200" kern="1200">
        <a:solidFill>
          <a:schemeClr val="tx1"/>
        </a:solidFill>
        <a:latin typeface="+mn-lt"/>
        <a:ea typeface="+mn-ea"/>
        <a:cs typeface="+mn-cs"/>
      </a:defRPr>
    </a:lvl1pPr>
    <a:lvl2pPr marL="457189" algn="l" defTabSz="914379" rtl="0" eaLnBrk="1" latinLnBrk="0" hangingPunct="1">
      <a:defRPr sz="1200" kern="1200">
        <a:solidFill>
          <a:schemeClr val="tx1"/>
        </a:solidFill>
        <a:latin typeface="+mn-lt"/>
        <a:ea typeface="+mn-ea"/>
        <a:cs typeface="+mn-cs"/>
      </a:defRPr>
    </a:lvl2pPr>
    <a:lvl3pPr marL="914379" algn="l" defTabSz="914379" rtl="0" eaLnBrk="1" latinLnBrk="0" hangingPunct="1">
      <a:defRPr sz="1200" kern="1200">
        <a:solidFill>
          <a:schemeClr val="tx1"/>
        </a:solidFill>
        <a:latin typeface="+mn-lt"/>
        <a:ea typeface="+mn-ea"/>
        <a:cs typeface="+mn-cs"/>
      </a:defRPr>
    </a:lvl3pPr>
    <a:lvl4pPr marL="1371569" algn="l" defTabSz="914379" rtl="0" eaLnBrk="1" latinLnBrk="0" hangingPunct="1">
      <a:defRPr sz="1200" kern="1200">
        <a:solidFill>
          <a:schemeClr val="tx1"/>
        </a:solidFill>
        <a:latin typeface="+mn-lt"/>
        <a:ea typeface="+mn-ea"/>
        <a:cs typeface="+mn-cs"/>
      </a:defRPr>
    </a:lvl4pPr>
    <a:lvl5pPr marL="1828759" algn="l" defTabSz="914379" rtl="0" eaLnBrk="1" latinLnBrk="0" hangingPunct="1">
      <a:defRPr sz="1200" kern="1200">
        <a:solidFill>
          <a:schemeClr val="tx1"/>
        </a:solidFill>
        <a:latin typeface="+mn-lt"/>
        <a:ea typeface="+mn-ea"/>
        <a:cs typeface="+mn-cs"/>
      </a:defRPr>
    </a:lvl5pPr>
    <a:lvl6pPr marL="2285948" algn="l" defTabSz="914379" rtl="0" eaLnBrk="1" latinLnBrk="0" hangingPunct="1">
      <a:defRPr sz="1200" kern="1200">
        <a:solidFill>
          <a:schemeClr val="tx1"/>
        </a:solidFill>
        <a:latin typeface="+mn-lt"/>
        <a:ea typeface="+mn-ea"/>
        <a:cs typeface="+mn-cs"/>
      </a:defRPr>
    </a:lvl6pPr>
    <a:lvl7pPr marL="2743138" algn="l" defTabSz="914379" rtl="0" eaLnBrk="1" latinLnBrk="0" hangingPunct="1">
      <a:defRPr sz="1200" kern="1200">
        <a:solidFill>
          <a:schemeClr val="tx1"/>
        </a:solidFill>
        <a:latin typeface="+mn-lt"/>
        <a:ea typeface="+mn-ea"/>
        <a:cs typeface="+mn-cs"/>
      </a:defRPr>
    </a:lvl7pPr>
    <a:lvl8pPr marL="3200327" algn="l" defTabSz="914379" rtl="0" eaLnBrk="1" latinLnBrk="0" hangingPunct="1">
      <a:defRPr sz="1200" kern="1200">
        <a:solidFill>
          <a:schemeClr val="tx1"/>
        </a:solidFill>
        <a:latin typeface="+mn-lt"/>
        <a:ea typeface="+mn-ea"/>
        <a:cs typeface="+mn-cs"/>
      </a:defRPr>
    </a:lvl8pPr>
    <a:lvl9pPr marL="3657518" algn="l" defTabSz="91437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5E765-8B5F-469F-AD24-E2F32D5CF937}" type="slidenum">
              <a:rPr lang="en-US" smtClean="0"/>
              <a:pPr/>
              <a:t>1</a:t>
            </a:fld>
            <a:endParaRPr lang="en-US" dirty="0"/>
          </a:p>
        </p:txBody>
      </p:sp>
    </p:spTree>
    <p:extLst>
      <p:ext uri="{BB962C8B-B14F-4D97-AF65-F5344CB8AC3E}">
        <p14:creationId xmlns:p14="http://schemas.microsoft.com/office/powerpoint/2010/main" val="717770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5E765-8B5F-469F-AD24-E2F32D5CF937}" type="slidenum">
              <a:rPr lang="en-US" smtClean="0"/>
              <a:pPr/>
              <a:t>10</a:t>
            </a:fld>
            <a:endParaRPr lang="en-US" dirty="0"/>
          </a:p>
        </p:txBody>
      </p:sp>
    </p:spTree>
    <p:extLst>
      <p:ext uri="{BB962C8B-B14F-4D97-AF65-F5344CB8AC3E}">
        <p14:creationId xmlns:p14="http://schemas.microsoft.com/office/powerpoint/2010/main" val="2846385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5E765-8B5F-469F-AD24-E2F32D5CF937}" type="slidenum">
              <a:rPr lang="en-US" smtClean="0"/>
              <a:pPr/>
              <a:t>11</a:t>
            </a:fld>
            <a:endParaRPr lang="en-US" dirty="0"/>
          </a:p>
        </p:txBody>
      </p:sp>
    </p:spTree>
    <p:extLst>
      <p:ext uri="{BB962C8B-B14F-4D97-AF65-F5344CB8AC3E}">
        <p14:creationId xmlns:p14="http://schemas.microsoft.com/office/powerpoint/2010/main" val="3375257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5E765-8B5F-469F-AD24-E2F32D5CF937}" type="slidenum">
              <a:rPr lang="en-US" smtClean="0"/>
              <a:pPr/>
              <a:t>14</a:t>
            </a:fld>
            <a:endParaRPr lang="en-US" dirty="0"/>
          </a:p>
        </p:txBody>
      </p:sp>
    </p:spTree>
    <p:extLst>
      <p:ext uri="{BB962C8B-B14F-4D97-AF65-F5344CB8AC3E}">
        <p14:creationId xmlns:p14="http://schemas.microsoft.com/office/powerpoint/2010/main" val="3052666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5E765-8B5F-469F-AD24-E2F32D5CF937}" type="slidenum">
              <a:rPr lang="en-US" smtClean="0"/>
              <a:pPr/>
              <a:t>16</a:t>
            </a:fld>
            <a:endParaRPr lang="en-US" dirty="0"/>
          </a:p>
        </p:txBody>
      </p:sp>
    </p:spTree>
    <p:extLst>
      <p:ext uri="{BB962C8B-B14F-4D97-AF65-F5344CB8AC3E}">
        <p14:creationId xmlns:p14="http://schemas.microsoft.com/office/powerpoint/2010/main" val="2459546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smtClean="0"/>
              <a:t>I would delete</a:t>
            </a:r>
            <a:r>
              <a:rPr lang="en-US" baseline="0" dirty="0" smtClean="0"/>
              <a:t> second bullet.</a:t>
            </a:r>
            <a:endParaRPr lang="en-US" dirty="0"/>
          </a:p>
        </p:txBody>
      </p:sp>
      <p:sp>
        <p:nvSpPr>
          <p:cNvPr id="4" name="Slide Number Placeholder 3"/>
          <p:cNvSpPr>
            <a:spLocks noGrp="1"/>
          </p:cNvSpPr>
          <p:nvPr>
            <p:ph type="sldNum" sz="quarter" idx="10"/>
          </p:nvPr>
        </p:nvSpPr>
        <p:spPr/>
        <p:txBody>
          <a:bodyPr/>
          <a:lstStyle/>
          <a:p>
            <a:fld id="{9B25E765-8B5F-469F-AD24-E2F32D5CF937}" type="slidenum">
              <a:rPr lang="en-US" smtClean="0"/>
              <a:pPr/>
              <a:t>2</a:t>
            </a:fld>
            <a:endParaRPr lang="en-US" dirty="0"/>
          </a:p>
        </p:txBody>
      </p:sp>
    </p:spTree>
    <p:extLst>
      <p:ext uri="{BB962C8B-B14F-4D97-AF65-F5344CB8AC3E}">
        <p14:creationId xmlns:p14="http://schemas.microsoft.com/office/powerpoint/2010/main" val="2507319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defTabSz="913303">
              <a:defRPr/>
            </a:pPr>
            <a:endParaRPr lang="en-US" dirty="0" smtClean="0"/>
          </a:p>
        </p:txBody>
      </p:sp>
      <p:sp>
        <p:nvSpPr>
          <p:cNvPr id="4" name="Slide Number Placeholder 3"/>
          <p:cNvSpPr>
            <a:spLocks noGrp="1"/>
          </p:cNvSpPr>
          <p:nvPr>
            <p:ph type="sldNum" sz="quarter" idx="10"/>
          </p:nvPr>
        </p:nvSpPr>
        <p:spPr/>
        <p:txBody>
          <a:bodyPr/>
          <a:lstStyle/>
          <a:p>
            <a:fld id="{9B25E765-8B5F-469F-AD24-E2F32D5CF937}" type="slidenum">
              <a:rPr lang="en-US" smtClean="0"/>
              <a:pPr/>
              <a:t>3</a:t>
            </a:fld>
            <a:endParaRPr lang="en-US" dirty="0"/>
          </a:p>
        </p:txBody>
      </p:sp>
    </p:spTree>
    <p:extLst>
      <p:ext uri="{BB962C8B-B14F-4D97-AF65-F5344CB8AC3E}">
        <p14:creationId xmlns:p14="http://schemas.microsoft.com/office/powerpoint/2010/main" val="460038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5E765-8B5F-469F-AD24-E2F32D5CF937}" type="slidenum">
              <a:rPr lang="en-US" smtClean="0"/>
              <a:pPr/>
              <a:t>4</a:t>
            </a:fld>
            <a:endParaRPr lang="en-US" dirty="0"/>
          </a:p>
        </p:txBody>
      </p:sp>
    </p:spTree>
    <p:extLst>
      <p:ext uri="{BB962C8B-B14F-4D97-AF65-F5344CB8AC3E}">
        <p14:creationId xmlns:p14="http://schemas.microsoft.com/office/powerpoint/2010/main" val="2507319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9B25E765-8B5F-469F-AD24-E2F32D5CF937}" type="slidenum">
              <a:rPr lang="en-US" smtClean="0"/>
              <a:pPr/>
              <a:t>5</a:t>
            </a:fld>
            <a:endParaRPr lang="en-US" dirty="0"/>
          </a:p>
        </p:txBody>
      </p:sp>
    </p:spTree>
    <p:extLst>
      <p:ext uri="{BB962C8B-B14F-4D97-AF65-F5344CB8AC3E}">
        <p14:creationId xmlns:p14="http://schemas.microsoft.com/office/powerpoint/2010/main" val="1430973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5E765-8B5F-469F-AD24-E2F32D5CF937}" type="slidenum">
              <a:rPr lang="en-US" smtClean="0"/>
              <a:pPr/>
              <a:t>6</a:t>
            </a:fld>
            <a:endParaRPr lang="en-US" dirty="0"/>
          </a:p>
        </p:txBody>
      </p:sp>
    </p:spTree>
    <p:extLst>
      <p:ext uri="{BB962C8B-B14F-4D97-AF65-F5344CB8AC3E}">
        <p14:creationId xmlns:p14="http://schemas.microsoft.com/office/powerpoint/2010/main" val="1962150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5E765-8B5F-469F-AD24-E2F32D5CF937}" type="slidenum">
              <a:rPr lang="en-US" smtClean="0"/>
              <a:pPr/>
              <a:t>7</a:t>
            </a:fld>
            <a:endParaRPr lang="en-US" dirty="0"/>
          </a:p>
        </p:txBody>
      </p:sp>
    </p:spTree>
    <p:extLst>
      <p:ext uri="{BB962C8B-B14F-4D97-AF65-F5344CB8AC3E}">
        <p14:creationId xmlns:p14="http://schemas.microsoft.com/office/powerpoint/2010/main" val="3442396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marL="0" marR="0" indent="0" algn="l" defTabSz="914379"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25E765-8B5F-469F-AD24-E2F32D5CF937}" type="slidenum">
              <a:rPr lang="en-US" smtClean="0"/>
              <a:pPr/>
              <a:t>8</a:t>
            </a:fld>
            <a:endParaRPr lang="en-US" dirty="0"/>
          </a:p>
        </p:txBody>
      </p:sp>
    </p:spTree>
    <p:extLst>
      <p:ext uri="{BB962C8B-B14F-4D97-AF65-F5344CB8AC3E}">
        <p14:creationId xmlns:p14="http://schemas.microsoft.com/office/powerpoint/2010/main" val="2915915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5E765-8B5F-469F-AD24-E2F32D5CF937}" type="slidenum">
              <a:rPr lang="en-US" smtClean="0"/>
              <a:pPr/>
              <a:t>9</a:t>
            </a:fld>
            <a:endParaRPr lang="en-US" dirty="0"/>
          </a:p>
        </p:txBody>
      </p:sp>
    </p:spTree>
    <p:extLst>
      <p:ext uri="{BB962C8B-B14F-4D97-AF65-F5344CB8AC3E}">
        <p14:creationId xmlns:p14="http://schemas.microsoft.com/office/powerpoint/2010/main" val="2507319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lIns="91438" tIns="45719" rIns="91438" bIns="45719"/>
          <a:lstStyle>
            <a:lvl1pPr marL="0" indent="0" algn="ctr">
              <a:buNone/>
              <a:defRPr sz="2100" b="1" baseline="0">
                <a:solidFill>
                  <a:schemeClr val="bg2"/>
                </a:solidFill>
                <a:effectLst/>
                <a:latin typeface="Calibri" pitchFamily="34" charset="0"/>
              </a:defRPr>
            </a:lvl1pPr>
            <a:lvl2pPr marL="457189" indent="0" algn="ctr">
              <a:buNone/>
              <a:defRPr>
                <a:solidFill>
                  <a:schemeClr val="tx1">
                    <a:tint val="75000"/>
                  </a:schemeClr>
                </a:solidFill>
              </a:defRPr>
            </a:lvl2pPr>
            <a:lvl3pPr marL="914379" indent="0" algn="ctr">
              <a:buNone/>
              <a:defRPr>
                <a:solidFill>
                  <a:schemeClr val="tx1">
                    <a:tint val="75000"/>
                  </a:schemeClr>
                </a:solidFill>
              </a:defRPr>
            </a:lvl3pPr>
            <a:lvl4pPr marL="1371569" indent="0" algn="ctr">
              <a:buNone/>
              <a:defRPr>
                <a:solidFill>
                  <a:schemeClr val="tx1">
                    <a:tint val="75000"/>
                  </a:schemeClr>
                </a:solidFill>
              </a:defRPr>
            </a:lvl4pPr>
            <a:lvl5pPr marL="1828759" indent="0" algn="ctr">
              <a:buNone/>
              <a:defRPr>
                <a:solidFill>
                  <a:schemeClr val="tx1">
                    <a:tint val="75000"/>
                  </a:schemeClr>
                </a:solidFill>
              </a:defRPr>
            </a:lvl5pPr>
            <a:lvl6pPr marL="2285948" indent="0" algn="ctr">
              <a:buNone/>
              <a:defRPr>
                <a:solidFill>
                  <a:schemeClr val="tx1">
                    <a:tint val="75000"/>
                  </a:schemeClr>
                </a:solidFill>
              </a:defRPr>
            </a:lvl6pPr>
            <a:lvl7pPr marL="2743138" indent="0" algn="ctr">
              <a:buNone/>
              <a:defRPr>
                <a:solidFill>
                  <a:schemeClr val="tx1">
                    <a:tint val="75000"/>
                  </a:schemeClr>
                </a:solidFill>
              </a:defRPr>
            </a:lvl7pPr>
            <a:lvl8pPr marL="3200327" indent="0" algn="ctr">
              <a:buNone/>
              <a:defRPr>
                <a:solidFill>
                  <a:schemeClr val="tx1">
                    <a:tint val="75000"/>
                  </a:schemeClr>
                </a:solidFill>
              </a:defRPr>
            </a:lvl8pPr>
            <a:lvl9pPr marL="3657518" indent="0" algn="ctr">
              <a:buNone/>
              <a:defRPr>
                <a:solidFill>
                  <a:schemeClr val="tx1">
                    <a:tint val="75000"/>
                  </a:schemeClr>
                </a:solidFill>
              </a:defRPr>
            </a:lvl9pPr>
          </a:lstStyle>
          <a:p>
            <a:r>
              <a:rPr lang="en-US" dirty="0" smtClean="0"/>
              <a:t>Presenters Name – Calibri,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lIns="91438" tIns="45719" rIns="91438" bIns="45719"/>
          <a:lstStyle>
            <a:lvl1pPr algn="ctr">
              <a:lnSpc>
                <a:spcPts val="1999"/>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 Calibri,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lIns="91438" tIns="45719" rIns="91438" bIns="45719"/>
          <a:lstStyle>
            <a:lvl1pPr>
              <a:lnSpc>
                <a:spcPct val="100000"/>
              </a:lnSpc>
              <a:spcBef>
                <a:spcPts val="600"/>
              </a:spcBef>
              <a:defRPr sz="3600" b="1" baseline="0">
                <a:solidFill>
                  <a:schemeClr val="bg1"/>
                </a:solidFill>
                <a:effectLst/>
                <a:latin typeface="Calibri" pitchFamily="34" charset="0"/>
              </a:defRPr>
            </a:lvl1pPr>
          </a:lstStyle>
          <a:p>
            <a:r>
              <a:rPr lang="en-US" dirty="0" smtClean="0"/>
              <a:t>Title of Presentation – Calibri</a:t>
            </a:r>
            <a:br>
              <a:rPr lang="en-US" dirty="0" smtClean="0"/>
            </a:br>
            <a:r>
              <a:rPr lang="en-US" dirty="0" smtClean="0"/>
              <a:t> Bold, 36pt</a:t>
            </a:r>
            <a:endParaRPr lang="en-US" dirty="0"/>
          </a:p>
        </p:txBody>
      </p:sp>
      <p:sp>
        <p:nvSpPr>
          <p:cNvPr id="6" name="Text Placeholder 5"/>
          <p:cNvSpPr>
            <a:spLocks noGrp="1"/>
          </p:cNvSpPr>
          <p:nvPr userDrawn="1">
            <p:ph type="body" sz="quarter" idx="11" hasCustomPrompt="1"/>
          </p:nvPr>
        </p:nvSpPr>
        <p:spPr>
          <a:xfrm>
            <a:off x="1828801" y="6263640"/>
            <a:ext cx="5105400" cy="182880"/>
          </a:xfrm>
          <a:prstGeom prst="rect">
            <a:avLst/>
          </a:prstGeom>
        </p:spPr>
        <p:txBody>
          <a:bodyPr lIns="91438" tIns="45719" rIns="91438" bIns="45719"/>
          <a:lstStyle>
            <a:lvl1pPr>
              <a:buNone/>
              <a:defRPr sz="1000" baseline="0">
                <a:solidFill>
                  <a:schemeClr val="tx2"/>
                </a:solidFill>
              </a:defRPr>
            </a:lvl1pPr>
          </a:lstStyle>
          <a:p>
            <a:r>
              <a:rPr lang="en-US" dirty="0" smtClean="0"/>
              <a:t>Office of the Director</a:t>
            </a:r>
            <a:endParaRPr lang="en-US" dirty="0"/>
          </a:p>
        </p:txBody>
      </p:sp>
      <p:sp>
        <p:nvSpPr>
          <p:cNvPr id="7" name="Text Placeholder 6"/>
          <p:cNvSpPr>
            <a:spLocks noGrp="1"/>
          </p:cNvSpPr>
          <p:nvPr userDrawn="1">
            <p:ph type="body" sz="quarter" idx="12" hasCustomPrompt="1"/>
          </p:nvPr>
        </p:nvSpPr>
        <p:spPr>
          <a:xfrm>
            <a:off x="1828801" y="6464808"/>
            <a:ext cx="5105400" cy="228600"/>
          </a:xfrm>
          <a:prstGeom prst="rect">
            <a:avLst/>
          </a:prstGeom>
        </p:spPr>
        <p:txBody>
          <a:bodyPr lIns="91438" tIns="45719" rIns="91438" bIns="45719"/>
          <a:lstStyle>
            <a:lvl1pPr>
              <a:buNone/>
              <a:defRPr sz="1000" baseline="0">
                <a:solidFill>
                  <a:schemeClr val="tx2"/>
                </a:solidFill>
              </a:defRPr>
            </a:lvl1pPr>
          </a:lstStyle>
          <a:p>
            <a:r>
              <a:rPr lang="en-US" dirty="0" smtClean="0"/>
              <a:t>Place Office Title Here</a:t>
            </a:r>
            <a:endParaRPr lang="en-US" dirty="0"/>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438" tIns="45719" rIns="91438" bIns="45719"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lIns="91438" tIns="45719" rIns="91438" bIns="45719"/>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1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lIns="91438" tIns="45719" rIns="91438" bIns="45719"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18580483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1828801"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7" name="Text Placeholder 6"/>
          <p:cNvSpPr>
            <a:spLocks noGrp="1"/>
          </p:cNvSpPr>
          <p:nvPr userDrawn="1">
            <p:ph type="body" sz="quarter" idx="12" hasCustomPrompt="1"/>
          </p:nvPr>
        </p:nvSpPr>
        <p:spPr>
          <a:xfrm>
            <a:off x="1828801"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Tree>
    <p:extLst>
      <p:ext uri="{BB962C8B-B14F-4D97-AF65-F5344CB8AC3E}">
        <p14:creationId xmlns:p14="http://schemas.microsoft.com/office/powerpoint/2010/main" val="228394216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08896563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43597463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53669819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1905000" y="5791200"/>
            <a:ext cx="6781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9978985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2"/>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408025828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3"/>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95260798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9" y="4800600"/>
            <a:ext cx="5486400" cy="566738"/>
          </a:xfrm>
          <a:prstGeom prst="rect">
            <a:avLst/>
          </a:prstGeom>
        </p:spPr>
        <p:txBody>
          <a:bodyPr anchor="b"/>
          <a:lstStyle>
            <a:lvl1pPr algn="l">
              <a:defRPr sz="20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9"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9"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170681539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pPr defTabSz="914400"/>
            <a:r>
              <a:rPr lang="en-US" sz="1300" b="1" dirty="0" smtClean="0">
                <a:solidFill>
                  <a:srgbClr val="FFFFFF"/>
                </a:solidFill>
              </a:rPr>
              <a:t>For more information please contact Centers for Disease Control and Prevention</a:t>
            </a:r>
          </a:p>
        </p:txBody>
      </p:sp>
      <p:sp>
        <p:nvSpPr>
          <p:cNvPr id="11" name="Rectangle 10"/>
          <p:cNvSpPr/>
          <p:nvPr userDrawn="1"/>
        </p:nvSpPr>
        <p:spPr>
          <a:xfrm>
            <a:off x="1371600" y="4706036"/>
            <a:ext cx="5943600" cy="646331"/>
          </a:xfrm>
          <a:prstGeom prst="rect">
            <a:avLst/>
          </a:prstGeom>
        </p:spPr>
        <p:txBody>
          <a:bodyPr wrap="square">
            <a:spAutoFit/>
          </a:bodyPr>
          <a:lstStyle/>
          <a:p>
            <a:pPr defTabSz="914400"/>
            <a:r>
              <a:rPr lang="en-US" sz="1200" dirty="0" smtClean="0">
                <a:solidFill>
                  <a:srgbClr val="FFFFFF"/>
                </a:solidFill>
              </a:rPr>
              <a:t>1600 Clifton Road NE, Atlanta, GA 30333</a:t>
            </a:r>
          </a:p>
          <a:p>
            <a:pPr defTabSz="914400"/>
            <a:r>
              <a:rPr lang="en-US" sz="1200" dirty="0" smtClean="0">
                <a:solidFill>
                  <a:srgbClr val="FFFFFF"/>
                </a:solidFill>
              </a:rPr>
              <a:t>Telephone, 1-800-CDC-INFO (232-4636)/TTY: 1-888-232-6348</a:t>
            </a:r>
          </a:p>
          <a:p>
            <a:pPr defTabSz="914400"/>
            <a:r>
              <a:rPr lang="en-US" sz="1200" dirty="0" smtClean="0">
                <a:solidFill>
                  <a:srgbClr val="FFFFFF"/>
                </a:solidFill>
              </a:rPr>
              <a:t>E-mail: cdcinfo@cdc.gov 	Web: www.cdc.gov</a:t>
            </a:r>
          </a:p>
        </p:txBody>
      </p:sp>
      <p:sp>
        <p:nvSpPr>
          <p:cNvPr id="7" name="Text Placeholder 5"/>
          <p:cNvSpPr>
            <a:spLocks noGrp="1"/>
          </p:cNvSpPr>
          <p:nvPr>
            <p:ph type="body" sz="quarter" idx="11" hasCustomPrompt="1"/>
          </p:nvPr>
        </p:nvSpPr>
        <p:spPr>
          <a:xfrm>
            <a:off x="1828801"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8" name="Text Placeholder 6"/>
          <p:cNvSpPr>
            <a:spLocks noGrp="1"/>
          </p:cNvSpPr>
          <p:nvPr>
            <p:ph type="body" sz="quarter" idx="12" hasCustomPrompt="1"/>
          </p:nvPr>
        </p:nvSpPr>
        <p:spPr>
          <a:xfrm>
            <a:off x="1828801"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
        <p:nvSpPr>
          <p:cNvPr id="10" name="Rectangle 9"/>
          <p:cNvSpPr/>
          <p:nvPr userDrawn="1"/>
        </p:nvSpPr>
        <p:spPr>
          <a:xfrm>
            <a:off x="1371600" y="5421868"/>
            <a:ext cx="5943600" cy="369332"/>
          </a:xfrm>
          <a:prstGeom prst="rect">
            <a:avLst/>
          </a:prstGeom>
        </p:spPr>
        <p:txBody>
          <a:bodyPr wrap="square">
            <a:spAutoFit/>
          </a:bodyPr>
          <a:lstStyle/>
          <a:p>
            <a:pPr defTabSz="914400"/>
            <a:r>
              <a:rPr lang="en-US" sz="900" dirty="0" smtClean="0">
                <a:solidFill>
                  <a:srgbClr val="FFFFFF"/>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29346586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4048"/>
            <a:ext cx="8229600" cy="1033590"/>
          </a:xfrm>
          <a:prstGeom prst="rect">
            <a:avLst/>
          </a:prstGeom>
        </p:spPr>
        <p:txBody>
          <a:bodyPr lIns="91438" tIns="45719" rIns="91438" bIns="45719" anchor="ctr" anchorCtr="0"/>
          <a:lstStyle>
            <a:lvl1pPr>
              <a:lnSpc>
                <a:spcPct val="100000"/>
              </a:lnSpc>
              <a:spcBef>
                <a:spcPts val="600"/>
              </a:spcBef>
              <a:defRPr sz="3600" b="1" baseline="0">
                <a:solidFill>
                  <a:schemeClr val="bg1"/>
                </a:solidFill>
                <a:effectLst/>
                <a:latin typeface="Calibri" pitchFamily="34" charset="0"/>
              </a:defRPr>
            </a:lvl1pPr>
          </a:lstStyle>
          <a:p>
            <a:r>
              <a:rPr lang="en-US" dirty="0" smtClean="0"/>
              <a:t>Headline – Calibri, Bold, 36pt</a:t>
            </a:r>
            <a:endParaRPr lang="en-US" dirty="0"/>
          </a:p>
        </p:txBody>
      </p:sp>
      <p:sp>
        <p:nvSpPr>
          <p:cNvPr id="3" name="Content Placeholder 2"/>
          <p:cNvSpPr>
            <a:spLocks noGrp="1"/>
          </p:cNvSpPr>
          <p:nvPr>
            <p:ph idx="1" hasCustomPrompt="1"/>
          </p:nvPr>
        </p:nvSpPr>
        <p:spPr>
          <a:xfrm>
            <a:off x="457200" y="1600206"/>
            <a:ext cx="8229600" cy="4690871"/>
          </a:xfrm>
          <a:prstGeom prst="rect">
            <a:avLst/>
          </a:prstGeom>
        </p:spPr>
        <p:txBody>
          <a:bodyPr lIns="91438" tIns="45719" rIns="91438" bIns="45719"/>
          <a:lstStyle>
            <a:lvl1pPr>
              <a:spcBef>
                <a:spcPts val="600"/>
              </a:spcBef>
              <a:buClr>
                <a:schemeClr val="bg1"/>
              </a:buClr>
              <a:buSzPct val="70000"/>
              <a:buFont typeface="Wingdings" pitchFamily="2" charset="2"/>
              <a:buChar char="q"/>
              <a:defRPr sz="2800" b="0" baseline="0">
                <a:solidFill>
                  <a:schemeClr val="bg2"/>
                </a:solidFill>
                <a:latin typeface="Calibri" pitchFamily="34" charset="0"/>
              </a:defRPr>
            </a:lvl1pPr>
            <a:lvl2pPr>
              <a:spcBef>
                <a:spcPts val="600"/>
              </a:spcBef>
              <a:buClr>
                <a:schemeClr val="bg1"/>
              </a:buClr>
              <a:buSzPct val="100000"/>
              <a:buFont typeface="Wingdings" pitchFamily="2" charset="2"/>
              <a:buChar char="§"/>
              <a:defRPr sz="2400">
                <a:solidFill>
                  <a:schemeClr val="bg2"/>
                </a:solidFill>
                <a:latin typeface="Calibri" pitchFamily="34" charset="0"/>
              </a:defRPr>
            </a:lvl2pPr>
            <a:lvl3pPr>
              <a:spcBef>
                <a:spcPts val="600"/>
              </a:spcBef>
              <a:buClr>
                <a:schemeClr val="bg1"/>
              </a:buClr>
              <a:buSzPct val="100000"/>
              <a:buFont typeface="Arial" pitchFamily="34" charset="0"/>
              <a:buChar char="•"/>
              <a:defRPr sz="2100">
                <a:solidFill>
                  <a:schemeClr val="bg2"/>
                </a:solidFill>
                <a:latin typeface="Calibri" pitchFamily="34" charset="0"/>
              </a:defRPr>
            </a:lvl3pPr>
            <a:lvl4pPr>
              <a:spcBef>
                <a:spcPts val="600"/>
              </a:spcBef>
              <a:buClr>
                <a:schemeClr val="bg1"/>
              </a:buClr>
              <a:buSzPct val="70000"/>
              <a:buFont typeface="Courier New" pitchFamily="49" charset="0"/>
              <a:buChar char="o"/>
              <a:defRPr sz="1800" baseline="0">
                <a:solidFill>
                  <a:schemeClr val="bg2"/>
                </a:solidFill>
                <a:latin typeface="Calibri" pitchFamily="34" charset="0"/>
              </a:defRPr>
            </a:lvl4pPr>
            <a:lvl5pPr>
              <a:spcBef>
                <a:spcPts val="600"/>
              </a:spcBef>
              <a:buClr>
                <a:schemeClr val="bg1"/>
              </a:buClr>
              <a:buSzPct val="70000"/>
              <a:buFont typeface="Arial" pitchFamily="34" charset="0"/>
              <a:buChar char="•"/>
              <a:defRPr sz="1800">
                <a:solidFill>
                  <a:schemeClr val="bg2"/>
                </a:solidFill>
                <a:latin typeface="Calibri" pitchFamily="34" charset="0"/>
              </a:defRPr>
            </a:lvl5pPr>
          </a:lstStyle>
          <a:p>
            <a:pPr lvl="0"/>
            <a:r>
              <a:rPr lang="en-US" dirty="0" smtClean="0"/>
              <a:t>First level – Calibri, 28pt</a:t>
            </a:r>
          </a:p>
          <a:p>
            <a:pPr lvl="1"/>
            <a:r>
              <a:rPr lang="en-US" dirty="0" smtClean="0"/>
              <a:t>Second level – Calibri, 24pt</a:t>
            </a:r>
          </a:p>
          <a:p>
            <a:pPr lvl="2"/>
            <a:r>
              <a:rPr lang="en-US" dirty="0" smtClean="0"/>
              <a:t>Third level – Calibri, 20pt	</a:t>
            </a:r>
          </a:p>
          <a:p>
            <a:pPr lvl="3"/>
            <a:r>
              <a:rPr lang="en-US" dirty="0" smtClean="0"/>
              <a:t>Fourth level – Calibri, 18pt</a:t>
            </a:r>
          </a:p>
          <a:p>
            <a:pPr lvl="4"/>
            <a:r>
              <a:rPr lang="en-US" dirty="0" smtClean="0"/>
              <a:t>Fifth level – Calibri, 18pt</a:t>
            </a:r>
            <a:endParaRPr lang="en-US" dirty="0"/>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438" tIns="45719" rIns="91438" bIns="45719"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lIns="91438" tIns="45719" rIns="91438" bIns="45719"/>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1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lIns="91438" tIns="45719" rIns="91438" bIns="45719"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lIns="91438" tIns="45719" rIns="91438" bIns="45719"/>
          <a:lstStyle>
            <a:lvl1pPr marL="0" indent="0" algn="ctr">
              <a:buNone/>
              <a:defRPr sz="2100" b="1" baseline="0">
                <a:solidFill>
                  <a:schemeClr val="bg2"/>
                </a:solidFill>
                <a:effectLst/>
              </a:defRPr>
            </a:lvl1pPr>
            <a:lvl2pPr marL="457189" indent="0" algn="ctr">
              <a:buNone/>
              <a:defRPr>
                <a:solidFill>
                  <a:schemeClr val="tx1">
                    <a:tint val="75000"/>
                  </a:schemeClr>
                </a:solidFill>
              </a:defRPr>
            </a:lvl2pPr>
            <a:lvl3pPr marL="914379" indent="0" algn="ctr">
              <a:buNone/>
              <a:defRPr>
                <a:solidFill>
                  <a:schemeClr val="tx1">
                    <a:tint val="75000"/>
                  </a:schemeClr>
                </a:solidFill>
              </a:defRPr>
            </a:lvl3pPr>
            <a:lvl4pPr marL="1371569" indent="0" algn="ctr">
              <a:buNone/>
              <a:defRPr>
                <a:solidFill>
                  <a:schemeClr val="tx1">
                    <a:tint val="75000"/>
                  </a:schemeClr>
                </a:solidFill>
              </a:defRPr>
            </a:lvl4pPr>
            <a:lvl5pPr marL="1828759" indent="0" algn="ctr">
              <a:buNone/>
              <a:defRPr>
                <a:solidFill>
                  <a:schemeClr val="tx1">
                    <a:tint val="75000"/>
                  </a:schemeClr>
                </a:solidFill>
              </a:defRPr>
            </a:lvl5pPr>
            <a:lvl6pPr marL="2285948" indent="0" algn="ctr">
              <a:buNone/>
              <a:defRPr>
                <a:solidFill>
                  <a:schemeClr val="tx1">
                    <a:tint val="75000"/>
                  </a:schemeClr>
                </a:solidFill>
              </a:defRPr>
            </a:lvl6pPr>
            <a:lvl7pPr marL="2743138" indent="0" algn="ctr">
              <a:buNone/>
              <a:defRPr>
                <a:solidFill>
                  <a:schemeClr val="tx1">
                    <a:tint val="75000"/>
                  </a:schemeClr>
                </a:solidFill>
              </a:defRPr>
            </a:lvl7pPr>
            <a:lvl8pPr marL="3200327" indent="0" algn="ctr">
              <a:buNone/>
              <a:defRPr>
                <a:solidFill>
                  <a:schemeClr val="tx1">
                    <a:tint val="75000"/>
                  </a:schemeClr>
                </a:solidFill>
              </a:defRPr>
            </a:lvl8pPr>
            <a:lvl9pPr marL="3657518"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lIns="91438" tIns="45719" rIns="91438" bIns="45719"/>
          <a:lstStyle>
            <a:lvl1pPr algn="ctr">
              <a:lnSpc>
                <a:spcPts val="1999"/>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lIns="91438" tIns="45719" rIns="91438" bIns="45719"/>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438" tIns="45719" rIns="91438" bIns="45719"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lIns="91438" tIns="45719" rIns="91438" bIns="45719"/>
          <a:lstStyle>
            <a:lvl1pPr>
              <a:buClr>
                <a:schemeClr val="bg1"/>
              </a:buClr>
              <a:buSzPct val="70000"/>
              <a:buFont typeface="Wingdings" pitchFamily="2" charset="2"/>
              <a:buChar char="q"/>
              <a:defRPr sz="2400" b="0" baseline="0">
                <a:solidFill>
                  <a:schemeClr val="bg2"/>
                </a:solidFill>
              </a:defRPr>
            </a:lvl1pPr>
            <a:lvl2pPr>
              <a:buClr>
                <a:schemeClr val="bg1"/>
              </a:buClr>
              <a:buSzPct val="100000"/>
              <a:buFont typeface="Wingdings" pitchFamily="2" charset="2"/>
              <a:buChar char="§"/>
              <a:defRPr sz="2100" b="0">
                <a:solidFill>
                  <a:schemeClr val="bg2"/>
                </a:solidFill>
              </a:defRPr>
            </a:lvl2pPr>
            <a:lvl3pPr>
              <a:buClr>
                <a:schemeClr val="bg1"/>
              </a:buClr>
              <a:buSzPct val="100000"/>
              <a:buFont typeface="Arial" pitchFamily="34" charset="0"/>
              <a:buChar char="•"/>
              <a:defRPr sz="1800" b="0">
                <a:solidFill>
                  <a:schemeClr val="bg2"/>
                </a:solidFill>
              </a:defRPr>
            </a:lvl3pPr>
            <a:lvl4pPr>
              <a:buClr>
                <a:schemeClr val="bg1"/>
              </a:buClr>
              <a:buSzPct val="70000"/>
              <a:buFont typeface="Courier New" pitchFamily="49" charset="0"/>
              <a:buChar char="o"/>
              <a:defRPr sz="1800" b="0" baseline="0">
                <a:solidFill>
                  <a:schemeClr val="bg2"/>
                </a:solidFill>
              </a:defRPr>
            </a:lvl4pPr>
            <a:lvl5pPr>
              <a:buClr>
                <a:schemeClr val="bg1"/>
              </a:buClr>
              <a:buSzPct val="70000"/>
              <a:buFont typeface="Arial" pitchFamily="34" charset="0"/>
              <a:buChar char="•"/>
              <a:defRPr sz="1800" b="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1905000" y="5791200"/>
            <a:ext cx="6781800" cy="609600"/>
          </a:xfrm>
          <a:prstGeom prst="rect">
            <a:avLst/>
          </a:prstGeom>
        </p:spPr>
        <p:txBody>
          <a:bodyPr lIns="91438" tIns="45719" rIns="91438" bIns="45719"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25"/>
            <a:ext cx="7772400" cy="1362075"/>
          </a:xfrm>
          <a:prstGeom prst="rect">
            <a:avLst/>
          </a:prstGeom>
        </p:spPr>
        <p:txBody>
          <a:bodyPr lIns="91438" tIns="45719" rIns="91438" bIns="45719" anchor="t"/>
          <a:lstStyle>
            <a:lvl1pPr algn="l">
              <a:lnSpc>
                <a:spcPts val="3800"/>
              </a:lnSpc>
              <a:defRPr sz="36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23"/>
            <a:ext cx="7772400" cy="1500188"/>
          </a:xfrm>
          <a:prstGeom prst="rect">
            <a:avLst/>
          </a:prstGeom>
        </p:spPr>
        <p:txBody>
          <a:bodyPr lIns="91438" tIns="45719" rIns="91438" bIns="45719" anchor="b"/>
          <a:lstStyle>
            <a:lvl1pPr marL="0" indent="0">
              <a:lnSpc>
                <a:spcPts val="2199"/>
              </a:lnSpc>
              <a:buNone/>
              <a:defRPr sz="2100" baseline="0">
                <a:solidFill>
                  <a:schemeClr val="bg2"/>
                </a:solidFill>
              </a:defRPr>
            </a:lvl1pPr>
            <a:lvl2pPr marL="457189" indent="0">
              <a:buNone/>
              <a:defRPr sz="1800">
                <a:solidFill>
                  <a:schemeClr val="tx1">
                    <a:tint val="75000"/>
                  </a:schemeClr>
                </a:solidFill>
              </a:defRPr>
            </a:lvl2pPr>
            <a:lvl3pPr marL="914379" indent="0">
              <a:buNone/>
              <a:defRPr sz="1600">
                <a:solidFill>
                  <a:schemeClr val="tx1">
                    <a:tint val="75000"/>
                  </a:schemeClr>
                </a:solidFill>
              </a:defRPr>
            </a:lvl3pPr>
            <a:lvl4pPr marL="1371569" indent="0">
              <a:buNone/>
              <a:defRPr sz="1500">
                <a:solidFill>
                  <a:schemeClr val="tx1">
                    <a:tint val="75000"/>
                  </a:schemeClr>
                </a:solidFill>
              </a:defRPr>
            </a:lvl4pPr>
            <a:lvl5pPr marL="1828759" indent="0">
              <a:buNone/>
              <a:defRPr sz="1500">
                <a:solidFill>
                  <a:schemeClr val="tx1">
                    <a:tint val="75000"/>
                  </a:schemeClr>
                </a:solidFill>
              </a:defRPr>
            </a:lvl5pPr>
            <a:lvl6pPr marL="2285948" indent="0">
              <a:buNone/>
              <a:defRPr sz="1500">
                <a:solidFill>
                  <a:schemeClr val="tx1">
                    <a:tint val="75000"/>
                  </a:schemeClr>
                </a:solidFill>
              </a:defRPr>
            </a:lvl6pPr>
            <a:lvl7pPr marL="2743138" indent="0">
              <a:buNone/>
              <a:defRPr sz="1500">
                <a:solidFill>
                  <a:schemeClr val="tx1">
                    <a:tint val="75000"/>
                  </a:schemeClr>
                </a:solidFill>
              </a:defRPr>
            </a:lvl7pPr>
            <a:lvl8pPr marL="3200327" indent="0">
              <a:buNone/>
              <a:defRPr sz="1500">
                <a:solidFill>
                  <a:schemeClr val="tx1">
                    <a:tint val="75000"/>
                  </a:schemeClr>
                </a:solidFill>
              </a:defRPr>
            </a:lvl8pPr>
            <a:lvl9pPr marL="3657518" indent="0">
              <a:buNone/>
              <a:defRPr sz="1500">
                <a:solidFill>
                  <a:schemeClr val="tx1">
                    <a:tint val="75000"/>
                  </a:schemeClr>
                </a:solidFill>
              </a:defRPr>
            </a:lvl9pPr>
          </a:lstStyle>
          <a:p>
            <a:pPr lvl="0"/>
            <a:r>
              <a:rPr lang="en-US" dirty="0" smtClean="0"/>
              <a:t>Subhead – Myriad Pro, 20pt</a:t>
            </a: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9" y="273050"/>
            <a:ext cx="3008313" cy="1162050"/>
          </a:xfrm>
          <a:prstGeom prst="rect">
            <a:avLst/>
          </a:prstGeom>
        </p:spPr>
        <p:txBody>
          <a:bodyPr lIns="91438" tIns="45719" rIns="91438" bIns="45719" anchor="b"/>
          <a:lstStyle>
            <a:lvl1pPr algn="l">
              <a:defRPr sz="21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8" y="273052"/>
            <a:ext cx="5111751" cy="5518150"/>
          </a:xfrm>
          <a:prstGeom prst="rect">
            <a:avLst/>
          </a:prstGeom>
        </p:spPr>
        <p:txBody>
          <a:bodyPr lIns="91438" tIns="45719" rIns="91438" bIns="45719"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1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100"/>
            </a:lvl6pPr>
            <a:lvl7pPr>
              <a:defRPr sz="2100"/>
            </a:lvl7pPr>
            <a:lvl8pPr>
              <a:defRPr sz="2100"/>
            </a:lvl8pPr>
            <a:lvl9pPr>
              <a:defRPr sz="21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9" y="1435109"/>
            <a:ext cx="3008313" cy="4356099"/>
          </a:xfrm>
          <a:prstGeom prst="rect">
            <a:avLst/>
          </a:prstGeom>
        </p:spPr>
        <p:txBody>
          <a:bodyPr lIns="91438" tIns="45719" rIns="91438" bIns="45719"/>
          <a:lstStyle>
            <a:lvl1pPr marL="0" indent="0">
              <a:buNone/>
              <a:defRPr sz="1500" baseline="0">
                <a:solidFill>
                  <a:schemeClr val="bg2"/>
                </a:solidFill>
              </a:defRPr>
            </a:lvl1pPr>
            <a:lvl2pPr marL="457189" indent="0">
              <a:buNone/>
              <a:defRPr sz="1200"/>
            </a:lvl2pPr>
            <a:lvl3pPr marL="914379" indent="0">
              <a:buNone/>
              <a:defRPr sz="1000"/>
            </a:lvl3pPr>
            <a:lvl4pPr marL="1371569" indent="0">
              <a:buNone/>
              <a:defRPr sz="800"/>
            </a:lvl4pPr>
            <a:lvl5pPr marL="1828759" indent="0">
              <a:buNone/>
              <a:defRPr sz="800"/>
            </a:lvl5pPr>
            <a:lvl6pPr marL="2285948" indent="0">
              <a:buNone/>
              <a:defRPr sz="800"/>
            </a:lvl6pPr>
            <a:lvl7pPr marL="2743138" indent="0">
              <a:buNone/>
              <a:defRPr sz="800"/>
            </a:lvl7pPr>
            <a:lvl8pPr marL="3200327" indent="0">
              <a:buNone/>
              <a:defRPr sz="800"/>
            </a:lvl8pPr>
            <a:lvl9pPr marL="3657518" indent="0">
              <a:buNone/>
              <a:defRPr sz="8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lIns="91438" tIns="45719" rIns="91438" bIns="45719"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9"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lIns="91438" tIns="45719" rIns="91438" bIns="45719"/>
          <a:lstStyle>
            <a:lvl1pPr marL="0" indent="0">
              <a:buNone/>
              <a:defRPr sz="3200">
                <a:solidFill>
                  <a:schemeClr val="bg1"/>
                </a:solidFill>
                <a:effectLst/>
              </a:defRPr>
            </a:lvl1pPr>
            <a:lvl2pPr marL="457189" indent="0">
              <a:buNone/>
              <a:defRPr sz="2800"/>
            </a:lvl2pPr>
            <a:lvl3pPr marL="914379" indent="0">
              <a:buNone/>
              <a:defRPr sz="2400"/>
            </a:lvl3pPr>
            <a:lvl4pPr marL="1371569" indent="0">
              <a:buNone/>
              <a:defRPr sz="2100"/>
            </a:lvl4pPr>
            <a:lvl5pPr marL="1828759" indent="0">
              <a:buNone/>
              <a:defRPr sz="2100"/>
            </a:lvl5pPr>
            <a:lvl6pPr marL="2285948" indent="0">
              <a:buNone/>
              <a:defRPr sz="2100"/>
            </a:lvl6pPr>
            <a:lvl7pPr marL="2743138" indent="0">
              <a:buNone/>
              <a:defRPr sz="2100"/>
            </a:lvl7pPr>
            <a:lvl8pPr marL="3200327" indent="0">
              <a:buNone/>
              <a:defRPr sz="2100"/>
            </a:lvl8pPr>
            <a:lvl9pPr marL="3657518" indent="0">
              <a:buNone/>
              <a:defRPr sz="21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9" y="5367344"/>
            <a:ext cx="5486400" cy="804863"/>
          </a:xfrm>
          <a:prstGeom prst="rect">
            <a:avLst/>
          </a:prstGeom>
        </p:spPr>
        <p:txBody>
          <a:bodyPr lIns="91438" tIns="45719" rIns="91438" bIns="45719"/>
          <a:lstStyle>
            <a:lvl1pPr marL="0" indent="0">
              <a:buNone/>
              <a:defRPr sz="2100" baseline="0">
                <a:solidFill>
                  <a:schemeClr val="bg2"/>
                </a:solidFill>
                <a:latin typeface="Calibri" pitchFamily="34" charset="0"/>
              </a:defRPr>
            </a:lvl1pPr>
            <a:lvl2pPr marL="457189" indent="0">
              <a:buNone/>
              <a:defRPr sz="1200"/>
            </a:lvl2pPr>
            <a:lvl3pPr marL="914379" indent="0">
              <a:buNone/>
              <a:defRPr sz="1000"/>
            </a:lvl3pPr>
            <a:lvl4pPr marL="1371569" indent="0">
              <a:buNone/>
              <a:defRPr sz="800"/>
            </a:lvl4pPr>
            <a:lvl5pPr marL="1828759" indent="0">
              <a:buNone/>
              <a:defRPr sz="800"/>
            </a:lvl5pPr>
            <a:lvl6pPr marL="2285948" indent="0">
              <a:buNone/>
              <a:defRPr sz="800"/>
            </a:lvl6pPr>
            <a:lvl7pPr marL="2743138" indent="0">
              <a:buNone/>
              <a:defRPr sz="800"/>
            </a:lvl7pPr>
            <a:lvl8pPr marL="3200327" indent="0">
              <a:buNone/>
              <a:defRPr sz="800"/>
            </a:lvl8pPr>
            <a:lvl9pPr marL="3657518" indent="0">
              <a:buNone/>
              <a:defRPr sz="800"/>
            </a:lvl9pPr>
          </a:lstStyle>
          <a:p>
            <a:pPr lvl="0"/>
            <a:r>
              <a:rPr lang="en-US" dirty="0" smtClean="0"/>
              <a:t>Caption or credits for photo – Calibri, 20pt</a:t>
            </a: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lIns="91438" tIns="45719" rIns="91438" bIns="45719"/>
          <a:lstStyle>
            <a:lvl1pPr marL="0" indent="0" algn="ctr">
              <a:buNone/>
              <a:defRPr sz="2800" b="1" baseline="0">
                <a:solidFill>
                  <a:schemeClr val="bg2"/>
                </a:solidFill>
                <a:effectLst/>
                <a:latin typeface="Calibri" pitchFamily="34" charset="0"/>
                <a:cs typeface="Calibri" pitchFamily="34" charset="0"/>
              </a:defRPr>
            </a:lvl1pPr>
            <a:lvl2pPr marL="457189" indent="0" algn="ctr">
              <a:buNone/>
              <a:defRPr>
                <a:solidFill>
                  <a:schemeClr val="tx1">
                    <a:tint val="75000"/>
                  </a:schemeClr>
                </a:solidFill>
              </a:defRPr>
            </a:lvl2pPr>
            <a:lvl3pPr marL="914379" indent="0" algn="ctr">
              <a:buNone/>
              <a:defRPr>
                <a:solidFill>
                  <a:schemeClr val="tx1">
                    <a:tint val="75000"/>
                  </a:schemeClr>
                </a:solidFill>
              </a:defRPr>
            </a:lvl3pPr>
            <a:lvl4pPr marL="1371569" indent="0" algn="ctr">
              <a:buNone/>
              <a:defRPr>
                <a:solidFill>
                  <a:schemeClr val="tx1">
                    <a:tint val="75000"/>
                  </a:schemeClr>
                </a:solidFill>
              </a:defRPr>
            </a:lvl4pPr>
            <a:lvl5pPr marL="1828759" indent="0" algn="ctr">
              <a:buNone/>
              <a:defRPr>
                <a:solidFill>
                  <a:schemeClr val="tx1">
                    <a:tint val="75000"/>
                  </a:schemeClr>
                </a:solidFill>
              </a:defRPr>
            </a:lvl5pPr>
            <a:lvl6pPr marL="2285948" indent="0" algn="ctr">
              <a:buNone/>
              <a:defRPr>
                <a:solidFill>
                  <a:schemeClr val="tx1">
                    <a:tint val="75000"/>
                  </a:schemeClr>
                </a:solidFill>
              </a:defRPr>
            </a:lvl6pPr>
            <a:lvl7pPr marL="2743138" indent="0" algn="ctr">
              <a:buNone/>
              <a:defRPr>
                <a:solidFill>
                  <a:schemeClr val="tx1">
                    <a:tint val="75000"/>
                  </a:schemeClr>
                </a:solidFill>
              </a:defRPr>
            </a:lvl7pPr>
            <a:lvl8pPr marL="3200327" indent="0" algn="ctr">
              <a:buNone/>
              <a:defRPr>
                <a:solidFill>
                  <a:schemeClr val="tx1">
                    <a:tint val="75000"/>
                  </a:schemeClr>
                </a:solidFill>
              </a:defRPr>
            </a:lvl8pPr>
            <a:lvl9pPr marL="3657518" indent="0" algn="ctr">
              <a:buNone/>
              <a:defRPr>
                <a:solidFill>
                  <a:schemeClr val="tx1">
                    <a:tint val="75000"/>
                  </a:schemeClr>
                </a:solidFill>
              </a:defRPr>
            </a:lvl9pPr>
          </a:lstStyle>
          <a:p>
            <a:r>
              <a:rPr lang="en-US" dirty="0" smtClean="0"/>
              <a:t>Closing– Calibri, Bold, 28pt</a:t>
            </a:r>
          </a:p>
        </p:txBody>
      </p:sp>
      <p:sp>
        <p:nvSpPr>
          <p:cNvPr id="9" name="Rectangle 8"/>
          <p:cNvSpPr/>
          <p:nvPr userDrawn="1"/>
        </p:nvSpPr>
        <p:spPr>
          <a:xfrm>
            <a:off x="1371600" y="4343401"/>
            <a:ext cx="6400800" cy="292386"/>
          </a:xfrm>
          <a:prstGeom prst="rect">
            <a:avLst/>
          </a:prstGeom>
        </p:spPr>
        <p:txBody>
          <a:bodyPr wrap="square" lIns="91438" tIns="45719" rIns="91438" bIns="45719">
            <a:spAutoFit/>
          </a:bodyPr>
          <a:lstStyle/>
          <a:p>
            <a:pPr lvl="0"/>
            <a:r>
              <a:rPr lang="en-US" sz="1300" b="1" dirty="0" smtClean="0">
                <a:solidFill>
                  <a:schemeClr val="tx2"/>
                </a:solidFill>
              </a:rPr>
              <a:t>For more information please contact Centers for Disease Control and Prevention</a:t>
            </a:r>
          </a:p>
        </p:txBody>
      </p:sp>
      <p:sp>
        <p:nvSpPr>
          <p:cNvPr id="11" name="Rectangle 10"/>
          <p:cNvSpPr/>
          <p:nvPr userDrawn="1"/>
        </p:nvSpPr>
        <p:spPr>
          <a:xfrm>
            <a:off x="1371600" y="4706062"/>
            <a:ext cx="5943600" cy="646329"/>
          </a:xfrm>
          <a:prstGeom prst="rect">
            <a:avLst/>
          </a:prstGeom>
        </p:spPr>
        <p:txBody>
          <a:bodyPr wrap="square" lIns="91438" tIns="45719" rIns="91438" bIns="45719">
            <a:spAutoFit/>
          </a:bodyPr>
          <a:lstStyle/>
          <a:p>
            <a:pPr lvl="0"/>
            <a:r>
              <a:rPr lang="en-US" sz="1200" dirty="0" smtClean="0">
                <a:solidFill>
                  <a:schemeClr val="tx2"/>
                </a:solidFill>
              </a:rPr>
              <a:t>1600 Clifton Road NE, Atlanta, GA 30333</a:t>
            </a:r>
          </a:p>
          <a:p>
            <a:pPr lvl="0"/>
            <a:r>
              <a:rPr lang="en-US" sz="1200" dirty="0" smtClean="0">
                <a:solidFill>
                  <a:schemeClr val="tx2"/>
                </a:solidFill>
              </a:rPr>
              <a:t>Telephone, 1-800-CDC-INFO (232-4636)/TTY: 1-888-232-6348</a:t>
            </a:r>
          </a:p>
          <a:p>
            <a:pPr lvl="0"/>
            <a:r>
              <a:rPr lang="en-US" sz="1200" dirty="0" smtClean="0">
                <a:solidFill>
                  <a:schemeClr val="tx2"/>
                </a:solidFill>
              </a:rPr>
              <a:t>E-mail: cdcinfo@cdc.gov 	Web: www.cdc.gov</a:t>
            </a:r>
          </a:p>
        </p:txBody>
      </p:sp>
      <p:sp>
        <p:nvSpPr>
          <p:cNvPr id="7" name="Text Placeholder 5"/>
          <p:cNvSpPr>
            <a:spLocks noGrp="1"/>
          </p:cNvSpPr>
          <p:nvPr>
            <p:ph type="body" sz="quarter" idx="11" hasCustomPrompt="1"/>
          </p:nvPr>
        </p:nvSpPr>
        <p:spPr>
          <a:xfrm>
            <a:off x="1828801" y="6263640"/>
            <a:ext cx="5105400" cy="182880"/>
          </a:xfrm>
          <a:prstGeom prst="rect">
            <a:avLst/>
          </a:prstGeom>
        </p:spPr>
        <p:txBody>
          <a:bodyPr lIns="91438" tIns="45719" rIns="91438" bIns="45719"/>
          <a:lstStyle>
            <a:lvl1pPr>
              <a:buNone/>
              <a:defRPr sz="1000" baseline="0">
                <a:solidFill>
                  <a:schemeClr val="tx2"/>
                </a:solidFill>
              </a:defRPr>
            </a:lvl1pPr>
          </a:lstStyle>
          <a:p>
            <a:r>
              <a:rPr lang="en-US" dirty="0" smtClean="0"/>
              <a:t>Centers of Disease Control and Prevention</a:t>
            </a:r>
            <a:endParaRPr lang="en-US" dirty="0"/>
          </a:p>
        </p:txBody>
      </p:sp>
      <p:sp>
        <p:nvSpPr>
          <p:cNvPr id="8" name="Text Placeholder 6"/>
          <p:cNvSpPr>
            <a:spLocks noGrp="1"/>
          </p:cNvSpPr>
          <p:nvPr>
            <p:ph type="body" sz="quarter" idx="12" hasCustomPrompt="1"/>
          </p:nvPr>
        </p:nvSpPr>
        <p:spPr>
          <a:xfrm>
            <a:off x="1828801" y="6464808"/>
            <a:ext cx="5105400" cy="228600"/>
          </a:xfrm>
          <a:prstGeom prst="rect">
            <a:avLst/>
          </a:prstGeom>
        </p:spPr>
        <p:txBody>
          <a:bodyPr lIns="91438" tIns="45719" rIns="91438" bIns="45719"/>
          <a:lstStyle>
            <a:lvl1pPr>
              <a:buNone/>
              <a:defRPr sz="1000" baseline="0">
                <a:solidFill>
                  <a:schemeClr val="tx2"/>
                </a:solidFill>
              </a:defRPr>
            </a:lvl1pPr>
          </a:lstStyle>
          <a:p>
            <a:r>
              <a:rPr lang="en-US" dirty="0" smtClean="0"/>
              <a:t>Office of Public Health Preparedness and Response</a:t>
            </a:r>
            <a:endParaRPr lang="en-US" dirty="0"/>
          </a:p>
        </p:txBody>
      </p:sp>
      <p:sp>
        <p:nvSpPr>
          <p:cNvPr id="10" name="Rectangle 9"/>
          <p:cNvSpPr/>
          <p:nvPr userDrawn="1"/>
        </p:nvSpPr>
        <p:spPr>
          <a:xfrm>
            <a:off x="1371600" y="5421889"/>
            <a:ext cx="5943600" cy="338552"/>
          </a:xfrm>
          <a:prstGeom prst="rect">
            <a:avLst/>
          </a:prstGeom>
        </p:spPr>
        <p:txBody>
          <a:bodyPr wrap="square" lIns="91438" tIns="45719" rIns="91438" bIns="45719">
            <a:spAutoFit/>
          </a:bodyPr>
          <a:lstStyle/>
          <a:p>
            <a:pPr lvl="0"/>
            <a:r>
              <a:rPr lang="en-US" sz="800" dirty="0" smtClean="0">
                <a:solidFill>
                  <a:schemeClr val="tx2"/>
                </a:solidFill>
              </a:rPr>
              <a:t>The findings</a:t>
            </a:r>
            <a:r>
              <a:rPr lang="en-US" sz="800" baseline="0" dirty="0" smtClean="0">
                <a:solidFill>
                  <a:schemeClr val="tx2"/>
                </a:solidFill>
              </a:rPr>
              <a:t> and conclusions in this report are those of the authors and do not necessarily represent the official position of the Centers for Disease Control and Prevention.</a:t>
            </a:r>
            <a:endParaRPr lang="en-US" sz="800" dirty="0" smtClean="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97" r:id="rId3"/>
    <p:sldLayoutId id="2147483693" r:id="rId4"/>
    <p:sldLayoutId id="2147483694" r:id="rId5"/>
    <p:sldLayoutId id="2147483686" r:id="rId6"/>
    <p:sldLayoutId id="2147483688" r:id="rId7"/>
    <p:sldLayoutId id="2147483689" r:id="rId8"/>
    <p:sldLayoutId id="2147483690" r:id="rId9"/>
    <p:sldLayoutId id="2147483701" r:id="rId10"/>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xStyles>
    <p:titleStyle>
      <a:lvl1pPr algn="ctr" defTabSz="91437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3" indent="-285744" algn="l" defTabSz="91437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5" indent="-228595" algn="l" defTabSz="91437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4" indent="-228595" algn="l" defTabSz="914379"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057353" indent="-228595" algn="l" defTabSz="914379"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514543" indent="-228595" algn="l" defTabSz="9143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71732" indent="-228595" algn="l" defTabSz="9143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8923" indent="-228595" algn="l" defTabSz="9143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86112" indent="-228595" algn="l" defTabSz="9143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14379" rtl="0" eaLnBrk="1" latinLnBrk="0" hangingPunct="1">
        <a:defRPr sz="1800" kern="1200">
          <a:solidFill>
            <a:schemeClr val="tx1"/>
          </a:solidFill>
          <a:latin typeface="+mn-lt"/>
          <a:ea typeface="+mn-ea"/>
          <a:cs typeface="+mn-cs"/>
        </a:defRPr>
      </a:lvl1pPr>
      <a:lvl2pPr marL="457189" algn="l" defTabSz="914379" rtl="0" eaLnBrk="1" latinLnBrk="0" hangingPunct="1">
        <a:defRPr sz="1800" kern="1200">
          <a:solidFill>
            <a:schemeClr val="tx1"/>
          </a:solidFill>
          <a:latin typeface="+mn-lt"/>
          <a:ea typeface="+mn-ea"/>
          <a:cs typeface="+mn-cs"/>
        </a:defRPr>
      </a:lvl2pPr>
      <a:lvl3pPr marL="914379" algn="l" defTabSz="914379" rtl="0" eaLnBrk="1" latinLnBrk="0" hangingPunct="1">
        <a:defRPr sz="1800" kern="1200">
          <a:solidFill>
            <a:schemeClr val="tx1"/>
          </a:solidFill>
          <a:latin typeface="+mn-lt"/>
          <a:ea typeface="+mn-ea"/>
          <a:cs typeface="+mn-cs"/>
        </a:defRPr>
      </a:lvl3pPr>
      <a:lvl4pPr marL="1371569" algn="l" defTabSz="914379" rtl="0" eaLnBrk="1" latinLnBrk="0" hangingPunct="1">
        <a:defRPr sz="1800" kern="1200">
          <a:solidFill>
            <a:schemeClr val="tx1"/>
          </a:solidFill>
          <a:latin typeface="+mn-lt"/>
          <a:ea typeface="+mn-ea"/>
          <a:cs typeface="+mn-cs"/>
        </a:defRPr>
      </a:lvl4pPr>
      <a:lvl5pPr marL="1828759" algn="l" defTabSz="914379" rtl="0" eaLnBrk="1" latinLnBrk="0" hangingPunct="1">
        <a:defRPr sz="1800" kern="1200">
          <a:solidFill>
            <a:schemeClr val="tx1"/>
          </a:solidFill>
          <a:latin typeface="+mn-lt"/>
          <a:ea typeface="+mn-ea"/>
          <a:cs typeface="+mn-cs"/>
        </a:defRPr>
      </a:lvl5pPr>
      <a:lvl6pPr marL="2285948" algn="l" defTabSz="914379" rtl="0" eaLnBrk="1" latinLnBrk="0" hangingPunct="1">
        <a:defRPr sz="1800" kern="1200">
          <a:solidFill>
            <a:schemeClr val="tx1"/>
          </a:solidFill>
          <a:latin typeface="+mn-lt"/>
          <a:ea typeface="+mn-ea"/>
          <a:cs typeface="+mn-cs"/>
        </a:defRPr>
      </a:lvl6pPr>
      <a:lvl7pPr marL="2743138" algn="l" defTabSz="914379" rtl="0" eaLnBrk="1" latinLnBrk="0" hangingPunct="1">
        <a:defRPr sz="1800" kern="1200">
          <a:solidFill>
            <a:schemeClr val="tx1"/>
          </a:solidFill>
          <a:latin typeface="+mn-lt"/>
          <a:ea typeface="+mn-ea"/>
          <a:cs typeface="+mn-cs"/>
        </a:defRPr>
      </a:lvl7pPr>
      <a:lvl8pPr marL="3200327" algn="l" defTabSz="914379" rtl="0" eaLnBrk="1" latinLnBrk="0" hangingPunct="1">
        <a:defRPr sz="1800" kern="1200">
          <a:solidFill>
            <a:schemeClr val="tx1"/>
          </a:solidFill>
          <a:latin typeface="+mn-lt"/>
          <a:ea typeface="+mn-ea"/>
          <a:cs typeface="+mn-cs"/>
        </a:defRPr>
      </a:lvl8pPr>
      <a:lvl9pPr marL="3657518" algn="l" defTabSz="91437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059144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dc.gov/phpr/healthcar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Dahna Batts, MD, FACEP</a:t>
            </a:r>
            <a:endParaRPr lang="en-US" dirty="0"/>
          </a:p>
        </p:txBody>
      </p:sp>
      <p:sp>
        <p:nvSpPr>
          <p:cNvPr id="3" name="Text Placeholder 2"/>
          <p:cNvSpPr>
            <a:spLocks noGrp="1"/>
          </p:cNvSpPr>
          <p:nvPr>
            <p:ph type="body" sz="quarter" idx="10"/>
          </p:nvPr>
        </p:nvSpPr>
        <p:spPr/>
        <p:txBody>
          <a:bodyPr/>
          <a:lstStyle/>
          <a:p>
            <a:r>
              <a:rPr lang="en-US" dirty="0"/>
              <a:t>CAPT, US Public Health Service</a:t>
            </a:r>
          </a:p>
          <a:p>
            <a:r>
              <a:rPr lang="en-US" dirty="0"/>
              <a:t>Healthcare Preparedness Activity</a:t>
            </a:r>
          </a:p>
          <a:p>
            <a:r>
              <a:rPr lang="en-US" dirty="0"/>
              <a:t>Office of Public Health Preparedness and Response</a:t>
            </a:r>
          </a:p>
          <a:p>
            <a:r>
              <a:rPr lang="en-US" dirty="0" smtClean="0"/>
              <a:t>June 2016</a:t>
            </a:r>
            <a:endParaRPr lang="en-US" dirty="0"/>
          </a:p>
          <a:p>
            <a:endParaRPr lang="en-US" dirty="0" smtClean="0"/>
          </a:p>
        </p:txBody>
      </p:sp>
      <p:sp>
        <p:nvSpPr>
          <p:cNvPr id="4" name="Title 3"/>
          <p:cNvSpPr>
            <a:spLocks noGrp="1"/>
          </p:cNvSpPr>
          <p:nvPr>
            <p:ph type="title"/>
          </p:nvPr>
        </p:nvSpPr>
        <p:spPr/>
        <p:txBody>
          <a:bodyPr/>
          <a:lstStyle/>
          <a:p>
            <a:pPr>
              <a:lnSpc>
                <a:spcPct val="100000"/>
              </a:lnSpc>
              <a:spcAft>
                <a:spcPts val="1200"/>
              </a:spcAft>
            </a:pPr>
            <a:r>
              <a:rPr lang="en-US" sz="3200" dirty="0" smtClean="0"/>
              <a:t>StopAnthrax™ Pilot Test</a:t>
            </a:r>
            <a:br>
              <a:rPr lang="en-US" sz="3200" dirty="0" smtClean="0"/>
            </a:br>
            <a:r>
              <a:rPr lang="en-US" sz="3200" dirty="0"/>
              <a:t/>
            </a:r>
            <a:br>
              <a:rPr lang="en-US" sz="3200" dirty="0"/>
            </a:br>
            <a:r>
              <a:rPr lang="en-US" sz="2400" dirty="0" err="1" smtClean="0"/>
              <a:t>StopAnthrax</a:t>
            </a:r>
            <a:r>
              <a:rPr lang="en-US" sz="2400" baseline="30000" dirty="0" err="1" smtClean="0"/>
              <a:t>TM</a:t>
            </a:r>
            <a:r>
              <a:rPr lang="en-US" sz="2400" dirty="0" smtClean="0"/>
              <a:t>: Anthrax MCMs Text Messaging Project</a:t>
            </a:r>
            <a:r>
              <a:rPr lang="en-US" sz="3200" dirty="0" smtClean="0"/>
              <a:t/>
            </a:r>
            <a:br>
              <a:rPr lang="en-US" sz="3200" dirty="0" smtClean="0"/>
            </a:br>
            <a:endParaRPr lang="en-US" sz="3200" dirty="0"/>
          </a:p>
        </p:txBody>
      </p:sp>
      <p:sp>
        <p:nvSpPr>
          <p:cNvPr id="5" name="Text Placeholder 4"/>
          <p:cNvSpPr>
            <a:spLocks noGrp="1"/>
          </p:cNvSpPr>
          <p:nvPr>
            <p:ph type="body" sz="quarter" idx="11"/>
          </p:nvPr>
        </p:nvSpPr>
        <p:spPr/>
        <p:txBody>
          <a:bodyPr/>
          <a:lstStyle/>
          <a:p>
            <a:r>
              <a:rPr lang="en-US" dirty="0" smtClean="0"/>
              <a:t> Office of  Public  Health  Preparedness  and  Response</a:t>
            </a:r>
            <a:endParaRPr lang="en-US" dirty="0"/>
          </a:p>
        </p:txBody>
      </p:sp>
      <p:sp>
        <p:nvSpPr>
          <p:cNvPr id="6" name="Text Placeholder 5"/>
          <p:cNvSpPr>
            <a:spLocks noGrp="1"/>
          </p:cNvSpPr>
          <p:nvPr>
            <p:ph type="body" sz="quarter" idx="12"/>
          </p:nvPr>
        </p:nvSpPr>
        <p:spPr/>
        <p:txBody>
          <a:bodyPr/>
          <a:lstStyle/>
          <a:p>
            <a:r>
              <a:rPr lang="en-US" dirty="0" smtClean="0"/>
              <a:t>Division  of  State and Local Readiness</a:t>
            </a:r>
            <a:endParaRPr lang="en-US" dirty="0"/>
          </a:p>
        </p:txBody>
      </p:sp>
    </p:spTree>
    <p:extLst>
      <p:ext uri="{BB962C8B-B14F-4D97-AF65-F5344CB8AC3E}">
        <p14:creationId xmlns:p14="http://schemas.microsoft.com/office/powerpoint/2010/main" val="23535684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Purpose and Objectives</a:t>
            </a:r>
            <a:endParaRPr lang="en-US" dirty="0"/>
          </a:p>
        </p:txBody>
      </p:sp>
      <p:sp>
        <p:nvSpPr>
          <p:cNvPr id="5" name="Content Placeholder 4"/>
          <p:cNvSpPr>
            <a:spLocks noGrp="1"/>
          </p:cNvSpPr>
          <p:nvPr>
            <p:ph idx="1"/>
          </p:nvPr>
        </p:nvSpPr>
        <p:spPr/>
        <p:txBody>
          <a:bodyPr/>
          <a:lstStyle/>
          <a:p>
            <a:r>
              <a:rPr lang="en-US" dirty="0" smtClean="0"/>
              <a:t>Purpose of the pilot test is to gather user feedback on the </a:t>
            </a:r>
            <a:r>
              <a:rPr lang="en-US" dirty="0" err="1" smtClean="0"/>
              <a:t>StopAnthrax</a:t>
            </a:r>
            <a:r>
              <a:rPr lang="en-US" dirty="0" smtClean="0"/>
              <a:t>™ program</a:t>
            </a:r>
          </a:p>
          <a:p>
            <a:r>
              <a:rPr lang="en-US" dirty="0" smtClean="0"/>
              <a:t>Objectives</a:t>
            </a:r>
          </a:p>
          <a:p>
            <a:pPr marL="914389" lvl="1" indent="-457200">
              <a:buFont typeface="+mj-lt"/>
              <a:buAutoNum type="arabicPeriod"/>
            </a:pPr>
            <a:r>
              <a:rPr lang="en-US" dirty="0" smtClean="0"/>
              <a:t>Identify potential issues or barriers to enrolling in StopAnthrax™ from a participant as well as local health department perspective</a:t>
            </a:r>
          </a:p>
          <a:p>
            <a:pPr marL="914389" lvl="1" indent="-457200">
              <a:buFont typeface="+mj-lt"/>
              <a:buAutoNum type="arabicPeriod"/>
            </a:pPr>
            <a:r>
              <a:rPr lang="en-US" dirty="0" smtClean="0"/>
              <a:t>Identify potential issues or barriers to participating in StopAnthrax™ from a user's perspective</a:t>
            </a:r>
          </a:p>
          <a:p>
            <a:pPr marL="914389" lvl="1" indent="-457200">
              <a:buFont typeface="+mj-lt"/>
              <a:buAutoNum type="arabicPeriod"/>
            </a:pPr>
            <a:r>
              <a:rPr lang="en-US" dirty="0" smtClean="0"/>
              <a:t>Collect opinions on StopAnthrax™ messaging</a:t>
            </a:r>
          </a:p>
        </p:txBody>
      </p:sp>
    </p:spTree>
    <p:extLst>
      <p:ext uri="{BB962C8B-B14F-4D97-AF65-F5344CB8AC3E}">
        <p14:creationId xmlns:p14="http://schemas.microsoft.com/office/powerpoint/2010/main" val="333349766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Expect</a:t>
            </a:r>
            <a:endParaRPr lang="en-US" dirty="0"/>
          </a:p>
        </p:txBody>
      </p:sp>
      <p:sp>
        <p:nvSpPr>
          <p:cNvPr id="3" name="Content Placeholder 2"/>
          <p:cNvSpPr>
            <a:spLocks noGrp="1"/>
          </p:cNvSpPr>
          <p:nvPr>
            <p:ph idx="1"/>
          </p:nvPr>
        </p:nvSpPr>
        <p:spPr/>
        <p:txBody>
          <a:bodyPr/>
          <a:lstStyle/>
          <a:p>
            <a:r>
              <a:rPr lang="en-US" sz="2400" dirty="0"/>
              <a:t>When you go through the POD, you will see posters and other materials encouraging you to enroll in StopAnthrax™</a:t>
            </a:r>
          </a:p>
          <a:p>
            <a:pPr lvl="1"/>
            <a:r>
              <a:rPr lang="en-US" dirty="0"/>
              <a:t>Enrollment in the pilot test is voluntary</a:t>
            </a:r>
          </a:p>
          <a:p>
            <a:pPr lvl="1"/>
            <a:r>
              <a:rPr lang="en-US" dirty="0"/>
              <a:t>Message and data rates may apply</a:t>
            </a:r>
          </a:p>
          <a:p>
            <a:r>
              <a:rPr lang="en-US" sz="2400" dirty="0"/>
              <a:t>If you enroll, you will receive text messages for up to 10 days</a:t>
            </a:r>
          </a:p>
          <a:p>
            <a:pPr lvl="1"/>
            <a:r>
              <a:rPr lang="en-US" dirty="0" smtClean="0"/>
              <a:t>You may receive an average of 10 messages per day</a:t>
            </a:r>
          </a:p>
          <a:p>
            <a:pPr lvl="1"/>
            <a:r>
              <a:rPr lang="en-US" dirty="0" smtClean="0"/>
              <a:t>You </a:t>
            </a:r>
            <a:r>
              <a:rPr lang="en-US" dirty="0"/>
              <a:t>can opt-out at any </a:t>
            </a:r>
            <a:r>
              <a:rPr lang="en-US" dirty="0" smtClean="0"/>
              <a:t>time</a:t>
            </a:r>
          </a:p>
          <a:p>
            <a:r>
              <a:rPr lang="en-US" sz="2400" dirty="0" smtClean="0"/>
              <a:t>At the end of the pilot test, you will have an opportunity to provide feedback about your experience</a:t>
            </a:r>
          </a:p>
          <a:p>
            <a:pPr lvl="1"/>
            <a:r>
              <a:rPr lang="en-US" dirty="0" smtClean="0"/>
              <a:t>Feedback is optional and all responses will be anonymous</a:t>
            </a:r>
            <a:endParaRPr lang="en-US" dirty="0"/>
          </a:p>
        </p:txBody>
      </p:sp>
    </p:spTree>
    <p:extLst>
      <p:ext uri="{BB962C8B-B14F-4D97-AF65-F5344CB8AC3E}">
        <p14:creationId xmlns:p14="http://schemas.microsoft.com/office/powerpoint/2010/main" val="237942626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a:t>
            </a:r>
            <a:endParaRPr lang="en-US" dirty="0"/>
          </a:p>
        </p:txBody>
      </p:sp>
      <p:sp>
        <p:nvSpPr>
          <p:cNvPr id="3" name="Content Placeholder 2"/>
          <p:cNvSpPr>
            <a:spLocks noGrp="1"/>
          </p:cNvSpPr>
          <p:nvPr>
            <p:ph idx="1"/>
          </p:nvPr>
        </p:nvSpPr>
        <p:spPr/>
        <p:txBody>
          <a:bodyPr/>
          <a:lstStyle/>
          <a:p>
            <a:r>
              <a:rPr lang="en-US" dirty="0" smtClean="0"/>
              <a:t>All information collected for the purpose of this pilot test will not be shared</a:t>
            </a:r>
          </a:p>
          <a:p>
            <a:pPr lvl="1"/>
            <a:r>
              <a:rPr lang="en-US" dirty="0" smtClean="0"/>
              <a:t>This includes your phone number</a:t>
            </a:r>
          </a:p>
          <a:p>
            <a:r>
              <a:rPr lang="en-US" dirty="0" smtClean="0"/>
              <a:t>At the completion of the pilot test, we will delete all phone numbers from our records</a:t>
            </a:r>
          </a:p>
          <a:p>
            <a:r>
              <a:rPr lang="en-US" dirty="0" smtClean="0"/>
              <a:t>If you provide feedback at the end of the test, your responses will not be tied to your phone number</a:t>
            </a:r>
            <a:endParaRPr lang="en-US" dirty="0"/>
          </a:p>
          <a:p>
            <a:endParaRPr lang="en-US" dirty="0"/>
          </a:p>
        </p:txBody>
      </p:sp>
    </p:spTree>
    <p:extLst>
      <p:ext uri="{BB962C8B-B14F-4D97-AF65-F5344CB8AC3E}">
        <p14:creationId xmlns:p14="http://schemas.microsoft.com/office/powerpoint/2010/main" val="175210564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to Enroll</a:t>
            </a:r>
            <a:endParaRPr lang="en-US" dirty="0"/>
          </a:p>
        </p:txBody>
      </p:sp>
      <p:sp>
        <p:nvSpPr>
          <p:cNvPr id="5" name="Content Placeholder 4"/>
          <p:cNvSpPr>
            <a:spLocks noGrp="1"/>
          </p:cNvSpPr>
          <p:nvPr>
            <p:ph idx="1"/>
          </p:nvPr>
        </p:nvSpPr>
        <p:spPr>
          <a:xfrm>
            <a:off x="457200" y="1600206"/>
            <a:ext cx="4572000" cy="4690871"/>
          </a:xfrm>
        </p:spPr>
        <p:txBody>
          <a:bodyPr/>
          <a:lstStyle/>
          <a:p>
            <a:r>
              <a:rPr lang="en-US" dirty="0" smtClean="0"/>
              <a:t>Text "ANTHRAX" to the number designated on the posters and enrollment cards displayed at the POD</a:t>
            </a:r>
          </a:p>
          <a:p>
            <a:r>
              <a:rPr lang="en-US" dirty="0" smtClean="0"/>
              <a:t>Answer 4 short enrollment questions</a:t>
            </a:r>
          </a:p>
          <a:p>
            <a:pPr lvl="1"/>
            <a:r>
              <a:rPr lang="en-US" dirty="0" smtClean="0"/>
              <a:t>Once completed, you will be enrolled in the pilot test</a:t>
            </a:r>
          </a:p>
        </p:txBody>
      </p:sp>
      <p:pic>
        <p:nvPicPr>
          <p:cNvPr id="1026" name="Picture 2" descr="Y:\HSC\Project_Active\1. Corporate Work\Health Preparedness Group\201211163 DSLR-HPA\Task 1\StopAnthrax\5. Products and Promotion\Communication Products\2. Enrollment Card\StopAnthrax_info card_MarkedDraft_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600200"/>
            <a:ext cx="2958354"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69839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Respond</a:t>
            </a:r>
            <a:endParaRPr lang="en-US" dirty="0"/>
          </a:p>
        </p:txBody>
      </p:sp>
      <p:sp>
        <p:nvSpPr>
          <p:cNvPr id="3" name="Content Placeholder 2"/>
          <p:cNvSpPr>
            <a:spLocks noGrp="1"/>
          </p:cNvSpPr>
          <p:nvPr>
            <p:ph idx="1"/>
          </p:nvPr>
        </p:nvSpPr>
        <p:spPr/>
        <p:txBody>
          <a:bodyPr/>
          <a:lstStyle/>
          <a:p>
            <a:r>
              <a:rPr lang="en-US" dirty="0" smtClean="0"/>
              <a:t>Participate as if you were taking Cipro for anthrax</a:t>
            </a:r>
          </a:p>
          <a:p>
            <a:r>
              <a:rPr lang="en-US" dirty="0"/>
              <a:t>Some messages may ask if you are experiencing side effects from your </a:t>
            </a:r>
            <a:r>
              <a:rPr lang="en-US" dirty="0" smtClean="0"/>
              <a:t>medication or if you have changed antibiotics</a:t>
            </a:r>
            <a:endParaRPr lang="en-US" dirty="0"/>
          </a:p>
          <a:p>
            <a:pPr lvl="1"/>
            <a:r>
              <a:rPr lang="en-US" dirty="0"/>
              <a:t>Respond to these messages however you choose</a:t>
            </a:r>
          </a:p>
          <a:p>
            <a:r>
              <a:rPr lang="en-US" dirty="0" smtClean="0"/>
              <a:t>Some messages may direct you to call phone numbers or visit websites </a:t>
            </a:r>
          </a:p>
          <a:p>
            <a:pPr lvl="1"/>
            <a:r>
              <a:rPr lang="en-US" dirty="0" smtClean="0"/>
              <a:t>This is not part of the pilot test</a:t>
            </a:r>
          </a:p>
          <a:p>
            <a:pPr lvl="1"/>
            <a:r>
              <a:rPr lang="en-US" dirty="0" smtClean="0"/>
              <a:t>Please ignore these directions and do not call these numbers or visit these websites</a:t>
            </a:r>
          </a:p>
          <a:p>
            <a:pPr lvl="1"/>
            <a:endParaRPr lang="en-US" dirty="0"/>
          </a:p>
        </p:txBody>
      </p:sp>
    </p:spTree>
    <p:extLst>
      <p:ext uri="{BB962C8B-B14F-4D97-AF65-F5344CB8AC3E}">
        <p14:creationId xmlns:p14="http://schemas.microsoft.com/office/powerpoint/2010/main" val="122697973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Provide Feedback</a:t>
            </a:r>
            <a:endParaRPr lang="en-US" dirty="0"/>
          </a:p>
        </p:txBody>
      </p:sp>
      <p:sp>
        <p:nvSpPr>
          <p:cNvPr id="3" name="Content Placeholder 2"/>
          <p:cNvSpPr>
            <a:spLocks noGrp="1"/>
          </p:cNvSpPr>
          <p:nvPr>
            <p:ph idx="1"/>
          </p:nvPr>
        </p:nvSpPr>
        <p:spPr/>
        <p:txBody>
          <a:bodyPr/>
          <a:lstStyle/>
          <a:p>
            <a:r>
              <a:rPr lang="en-US" dirty="0" smtClean="0"/>
              <a:t>You will receive a message at the end of the pilot test with a link to an online survey consisting of 14 questions about your experience</a:t>
            </a:r>
          </a:p>
          <a:p>
            <a:r>
              <a:rPr lang="en-US" dirty="0" smtClean="0"/>
              <a:t>The survey will be open to the </a:t>
            </a:r>
            <a:r>
              <a:rPr lang="en-US" smtClean="0"/>
              <a:t>first 660 </a:t>
            </a:r>
            <a:r>
              <a:rPr lang="en-US" dirty="0" smtClean="0"/>
              <a:t>respondents</a:t>
            </a:r>
          </a:p>
          <a:p>
            <a:r>
              <a:rPr lang="en-US" dirty="0" smtClean="0"/>
              <a:t>All feedback will be anonymous</a:t>
            </a:r>
            <a:endParaRPr lang="en-US" dirty="0"/>
          </a:p>
        </p:txBody>
      </p:sp>
    </p:spTree>
    <p:extLst>
      <p:ext uri="{BB962C8B-B14F-4D97-AF65-F5344CB8AC3E}">
        <p14:creationId xmlns:p14="http://schemas.microsoft.com/office/powerpoint/2010/main" val="80051156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Office of Public Health Preparedness and Response</a:t>
            </a:r>
            <a:endParaRPr lang="en-US" dirty="0"/>
          </a:p>
        </p:txBody>
      </p:sp>
      <p:sp>
        <p:nvSpPr>
          <p:cNvPr id="5" name="Text Placeholder 4"/>
          <p:cNvSpPr>
            <a:spLocks noGrp="1"/>
          </p:cNvSpPr>
          <p:nvPr>
            <p:ph type="body" sz="quarter" idx="12"/>
          </p:nvPr>
        </p:nvSpPr>
        <p:spPr/>
        <p:txBody>
          <a:bodyPr/>
          <a:lstStyle/>
          <a:p>
            <a:r>
              <a:rPr lang="en-US" dirty="0" smtClean="0"/>
              <a:t>Division of State and Local Readiness</a:t>
            </a:r>
            <a:endParaRPr lang="en-US" dirty="0"/>
          </a:p>
        </p:txBody>
      </p:sp>
      <p:pic>
        <p:nvPicPr>
          <p:cNvPr id="8195" name="Picture 3" descr="Clipart cartoon stick figure holding a magnifying glass over a red question mark. C:\Users\grahamj\Desktop\questionstudy.jpg" title="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484" y="1600200"/>
            <a:ext cx="2063033" cy="262791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idx="4294967295"/>
          </p:nvPr>
        </p:nvSpPr>
        <p:spPr>
          <a:xfrm>
            <a:off x="457200" y="609600"/>
            <a:ext cx="8229600" cy="914400"/>
          </a:xfrm>
          <a:prstGeom prst="rect">
            <a:avLst/>
          </a:prstGeom>
        </p:spPr>
        <p:txBody>
          <a:bodyPr/>
          <a:lstStyle/>
          <a:p>
            <a:pPr defTabSz="914379">
              <a:spcBef>
                <a:spcPts val="600"/>
              </a:spcBef>
            </a:pPr>
            <a:r>
              <a:rPr lang="en-US" sz="3600" b="1" dirty="0" smtClean="0">
                <a:solidFill>
                  <a:schemeClr val="bg1"/>
                </a:solidFill>
                <a:latin typeface="Calibri" pitchFamily="34" charset="0"/>
              </a:rPr>
              <a:t>Questions?</a:t>
            </a:r>
            <a:endParaRPr lang="en-US" sz="3600" b="1" dirty="0">
              <a:solidFill>
                <a:schemeClr val="bg1"/>
              </a:solidFill>
              <a:latin typeface="Calibri" pitchFamily="34" charset="0"/>
            </a:endParaRPr>
          </a:p>
        </p:txBody>
      </p:sp>
    </p:spTree>
    <p:extLst>
      <p:ext uri="{BB962C8B-B14F-4D97-AF65-F5344CB8AC3E}">
        <p14:creationId xmlns:p14="http://schemas.microsoft.com/office/powerpoint/2010/main" val="146852706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pPr>
              <a:tabLst>
                <a:tab pos="341305" algn="l"/>
              </a:tabLst>
            </a:pPr>
            <a:r>
              <a:rPr lang="en-US" dirty="0" smtClean="0"/>
              <a:t>Healthcare Preparedness Activity (HPA) vision and mission</a:t>
            </a:r>
          </a:p>
          <a:p>
            <a:pPr>
              <a:spcBef>
                <a:spcPts val="1800"/>
              </a:spcBef>
              <a:tabLst>
                <a:tab pos="341305" algn="l"/>
              </a:tabLst>
            </a:pPr>
            <a:r>
              <a:rPr lang="en-US" dirty="0" err="1" smtClean="0"/>
              <a:t>StopAnthrax</a:t>
            </a:r>
            <a:r>
              <a:rPr lang="en-US" baseline="30000" dirty="0" err="1" smtClean="0"/>
              <a:t>TM</a:t>
            </a:r>
            <a:r>
              <a:rPr lang="en-US" dirty="0" smtClean="0"/>
              <a:t> </a:t>
            </a:r>
          </a:p>
          <a:p>
            <a:pPr lvl="1">
              <a:spcBef>
                <a:spcPts val="1800"/>
              </a:spcBef>
              <a:tabLst>
                <a:tab pos="341305" algn="l"/>
              </a:tabLst>
            </a:pPr>
            <a:r>
              <a:rPr lang="en-US" sz="2800" dirty="0" smtClean="0"/>
              <a:t>About the program</a:t>
            </a:r>
          </a:p>
          <a:p>
            <a:pPr lvl="1">
              <a:spcBef>
                <a:spcPts val="1800"/>
              </a:spcBef>
              <a:tabLst>
                <a:tab pos="341305" algn="l"/>
              </a:tabLst>
            </a:pPr>
            <a:r>
              <a:rPr lang="en-US" sz="2800" dirty="0" smtClean="0"/>
              <a:t>Jurisdictional Pilot Test Using Cipro Healthy Adult Protocol</a:t>
            </a:r>
          </a:p>
          <a:p>
            <a:pPr>
              <a:spcBef>
                <a:spcPts val="1800"/>
              </a:spcBef>
              <a:tabLst>
                <a:tab pos="341305" algn="l"/>
              </a:tabLst>
            </a:pPr>
            <a:r>
              <a:rPr lang="en-US" dirty="0" smtClean="0"/>
              <a:t>Next steps</a:t>
            </a:r>
          </a:p>
        </p:txBody>
      </p:sp>
    </p:spTree>
    <p:extLst>
      <p:ext uri="{BB962C8B-B14F-4D97-AF65-F5344CB8AC3E}">
        <p14:creationId xmlns:p14="http://schemas.microsoft.com/office/powerpoint/2010/main" val="146674110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470436"/>
          </a:xfrm>
        </p:spPr>
        <p:txBody>
          <a:bodyPr/>
          <a:lstStyle/>
          <a:p>
            <a:pPr>
              <a:tabLst>
                <a:tab pos="341305" algn="l"/>
              </a:tabLst>
            </a:pPr>
            <a:r>
              <a:rPr lang="en-US" b="1" dirty="0" smtClean="0">
                <a:solidFill>
                  <a:srgbClr val="FFC000"/>
                </a:solidFill>
              </a:rPr>
              <a:t>Vision:</a:t>
            </a:r>
            <a:r>
              <a:rPr lang="en-US" dirty="0" smtClean="0">
                <a:solidFill>
                  <a:srgbClr val="FFC000"/>
                </a:solidFill>
              </a:rPr>
              <a:t> </a:t>
            </a:r>
            <a:r>
              <a:rPr lang="en-US" sz="2400" dirty="0"/>
              <a:t>healthcare systems effectively preparing for and responding to emergencies</a:t>
            </a:r>
          </a:p>
          <a:p>
            <a:pPr>
              <a:spcBef>
                <a:spcPts val="1200"/>
              </a:spcBef>
              <a:tabLst>
                <a:tab pos="341305" algn="l"/>
              </a:tabLst>
            </a:pPr>
            <a:r>
              <a:rPr lang="en-US" b="1" dirty="0" smtClean="0">
                <a:solidFill>
                  <a:srgbClr val="FFC000"/>
                </a:solidFill>
              </a:rPr>
              <a:t>Mission:</a:t>
            </a:r>
            <a:r>
              <a:rPr lang="en-US" dirty="0" smtClean="0"/>
              <a:t> </a:t>
            </a:r>
            <a:r>
              <a:rPr lang="en-US" sz="2400" dirty="0"/>
              <a:t>to support public health, healthcare, and emergency management working together to safely deliver the right care at the right time and in the right place</a:t>
            </a:r>
          </a:p>
          <a:p>
            <a:pPr lvl="1">
              <a:spcBef>
                <a:spcPts val="1200"/>
              </a:spcBef>
            </a:pPr>
            <a:r>
              <a:rPr lang="en-US" dirty="0"/>
              <a:t>Produce tools and </a:t>
            </a:r>
            <a:r>
              <a:rPr lang="en-US" dirty="0" smtClean="0"/>
              <a:t>guidance </a:t>
            </a:r>
            <a:r>
              <a:rPr lang="en-US" dirty="0" smtClean="0">
                <a:hlinkClick r:id="rId3" tooltip="URL for the CDC Healthcare Preparedness Activity"/>
              </a:rPr>
              <a:t>http://www.cdc.gov/phpr/healthcare</a:t>
            </a:r>
            <a:r>
              <a:rPr lang="en-US" dirty="0" smtClean="0"/>
              <a:t> </a:t>
            </a:r>
            <a:endParaRPr lang="en-US" dirty="0"/>
          </a:p>
          <a:p>
            <a:pPr lvl="1">
              <a:spcBef>
                <a:spcPts val="1200"/>
              </a:spcBef>
            </a:pPr>
            <a:r>
              <a:rPr lang="en-US" dirty="0"/>
              <a:t>Coordinate and liaise with public and private partners</a:t>
            </a:r>
          </a:p>
          <a:p>
            <a:pPr lvl="1">
              <a:spcBef>
                <a:spcPts val="1200"/>
              </a:spcBef>
            </a:pPr>
            <a:r>
              <a:rPr lang="en-US" dirty="0"/>
              <a:t>Conduct workshops, stakeholder meetings, and </a:t>
            </a:r>
            <a:r>
              <a:rPr lang="en-US" dirty="0" smtClean="0"/>
              <a:t>exercises</a:t>
            </a:r>
            <a:endParaRPr lang="en-US" dirty="0"/>
          </a:p>
        </p:txBody>
      </p:sp>
      <p:sp>
        <p:nvSpPr>
          <p:cNvPr id="2" name="Title 1"/>
          <p:cNvSpPr>
            <a:spLocks noGrp="1"/>
          </p:cNvSpPr>
          <p:nvPr>
            <p:ph type="title"/>
          </p:nvPr>
        </p:nvSpPr>
        <p:spPr>
          <a:xfrm>
            <a:off x="457200" y="381000"/>
            <a:ext cx="8229600" cy="1123122"/>
          </a:xfrm>
        </p:spPr>
        <p:txBody>
          <a:bodyPr/>
          <a:lstStyle/>
          <a:p>
            <a:r>
              <a:rPr lang="en-US" dirty="0" smtClean="0"/>
              <a:t>Healthcare Preparedness Activity</a:t>
            </a:r>
            <a:endParaRPr lang="en-US" dirty="0"/>
          </a:p>
        </p:txBody>
      </p:sp>
    </p:spTree>
    <p:extLst>
      <p:ext uri="{BB962C8B-B14F-4D97-AF65-F5344CB8AC3E}">
        <p14:creationId xmlns:p14="http://schemas.microsoft.com/office/powerpoint/2010/main" val="42065152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594200"/>
            <a:ext cx="7772400" cy="1273200"/>
          </a:xfrm>
        </p:spPr>
        <p:txBody>
          <a:bodyPr/>
          <a:lstStyle/>
          <a:p>
            <a:r>
              <a:rPr lang="en-US" dirty="0" smtClean="0"/>
              <a:t>About the Program</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600200"/>
            <a:ext cx="4948303" cy="2895600"/>
          </a:xfrm>
          <a:prstGeom prst="rect">
            <a:avLst/>
          </a:prstGeom>
        </p:spPr>
      </p:pic>
    </p:spTree>
    <p:extLst>
      <p:ext uri="{BB962C8B-B14F-4D97-AF65-F5344CB8AC3E}">
        <p14:creationId xmlns:p14="http://schemas.microsoft.com/office/powerpoint/2010/main" val="315050339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black cell phone is placed on top of a map. The cell phone screen shows a draft text message that reads, &quot;Don't text while driving.&quot;" title="Cell 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2351266" cy="2296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
          </p:nvPr>
        </p:nvSpPr>
        <p:spPr/>
        <p:txBody>
          <a:bodyPr/>
          <a:lstStyle/>
          <a:p>
            <a:r>
              <a:rPr lang="en-US" sz="2400" dirty="0" smtClean="0"/>
              <a:t>StopAnthrax™ is a set of text messaging protocols for Strategic National Stockpile (SNS) medical countermeasures (MCMs) that would be dispensed during an anthrax incident</a:t>
            </a:r>
          </a:p>
          <a:p>
            <a:r>
              <a:rPr lang="en-US" sz="2400" dirty="0" smtClean="0"/>
              <a:t>Consists of text messages for adults, including pregnant women and parents for 4 anthrax MCMs</a:t>
            </a:r>
            <a:endParaRPr lang="en-US" sz="2400" dirty="0"/>
          </a:p>
          <a:p>
            <a:pPr lvl="1"/>
            <a:r>
              <a:rPr lang="en-US" dirty="0"/>
              <a:t>Amoxicillin (amox)</a:t>
            </a:r>
          </a:p>
          <a:p>
            <a:pPr lvl="1"/>
            <a:r>
              <a:rPr lang="en-US" dirty="0"/>
              <a:t>Ciprofloxacin (cipro)</a:t>
            </a:r>
          </a:p>
          <a:p>
            <a:pPr lvl="1"/>
            <a:r>
              <a:rPr lang="en-US" dirty="0"/>
              <a:t>Doxycycline (doxy)</a:t>
            </a:r>
          </a:p>
          <a:p>
            <a:pPr lvl="1"/>
            <a:r>
              <a:rPr lang="en-US" dirty="0"/>
              <a:t>Anthrax Vaccine Adsorbed (AVA)</a:t>
            </a:r>
          </a:p>
          <a:p>
            <a:endParaRPr lang="en-US" dirty="0"/>
          </a:p>
        </p:txBody>
      </p:sp>
      <p:sp>
        <p:nvSpPr>
          <p:cNvPr id="2" name="Title 1"/>
          <p:cNvSpPr>
            <a:spLocks noGrp="1"/>
          </p:cNvSpPr>
          <p:nvPr>
            <p:ph type="title"/>
          </p:nvPr>
        </p:nvSpPr>
        <p:spPr/>
        <p:txBody>
          <a:bodyPr/>
          <a:lstStyle/>
          <a:p>
            <a:r>
              <a:rPr lang="en-US" dirty="0" err="1"/>
              <a:t>StopAnthrax</a:t>
            </a:r>
            <a:r>
              <a:rPr lang="en-US" baseline="30000" dirty="0" err="1"/>
              <a:t>TM</a:t>
            </a:r>
            <a:r>
              <a:rPr lang="en-US" dirty="0"/>
              <a:t> Text Messaging Program</a:t>
            </a:r>
          </a:p>
        </p:txBody>
      </p:sp>
    </p:spTree>
    <p:extLst>
      <p:ext uri="{BB962C8B-B14F-4D97-AF65-F5344CB8AC3E}">
        <p14:creationId xmlns:p14="http://schemas.microsoft.com/office/powerpoint/2010/main" val="60546170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1200"/>
              </a:spcBef>
              <a:tabLst>
                <a:tab pos="573075" algn="l"/>
              </a:tabLst>
            </a:pPr>
            <a:r>
              <a:rPr lang="en-US" dirty="0"/>
              <a:t>CDC plans to activate </a:t>
            </a:r>
            <a:r>
              <a:rPr lang="en-US" dirty="0" err="1"/>
              <a:t>StopAnthrax</a:t>
            </a:r>
            <a:r>
              <a:rPr lang="en-US" baseline="30000" dirty="0" err="1"/>
              <a:t>TM</a:t>
            </a:r>
            <a:r>
              <a:rPr lang="en-US" dirty="0"/>
              <a:t> in </a:t>
            </a:r>
            <a:r>
              <a:rPr lang="en-US" dirty="0" smtClean="0"/>
              <a:t>a major anthrax </a:t>
            </a:r>
            <a:r>
              <a:rPr lang="en-US" dirty="0"/>
              <a:t>incident</a:t>
            </a:r>
          </a:p>
          <a:p>
            <a:pPr>
              <a:spcBef>
                <a:spcPts val="1200"/>
              </a:spcBef>
              <a:tabLst>
                <a:tab pos="573075" algn="l"/>
              </a:tabLst>
            </a:pPr>
            <a:r>
              <a:rPr lang="en-US" dirty="0" err="1" smtClean="0"/>
              <a:t>StopAnthrax</a:t>
            </a:r>
            <a:r>
              <a:rPr lang="en-US" baseline="30000" dirty="0" err="1" smtClean="0"/>
              <a:t>TM</a:t>
            </a:r>
            <a:r>
              <a:rPr lang="en-US" dirty="0" smtClean="0"/>
              <a:t> is </a:t>
            </a:r>
            <a:r>
              <a:rPr lang="en-US" dirty="0"/>
              <a:t>designed </a:t>
            </a:r>
            <a:r>
              <a:rPr lang="en-US" dirty="0" smtClean="0"/>
              <a:t>to: </a:t>
            </a:r>
            <a:endParaRPr lang="en-US" dirty="0"/>
          </a:p>
          <a:p>
            <a:pPr marL="576059" lvl="1" indent="-231770">
              <a:spcBef>
                <a:spcPts val="1200"/>
              </a:spcBef>
              <a:tabLst>
                <a:tab pos="804845" algn="l"/>
              </a:tabLst>
            </a:pPr>
            <a:r>
              <a:rPr lang="en-US" dirty="0"/>
              <a:t>Encourage MCM adherence</a:t>
            </a:r>
          </a:p>
          <a:p>
            <a:pPr marL="576059" lvl="1" indent="-231770">
              <a:spcBef>
                <a:spcPts val="1200"/>
              </a:spcBef>
              <a:tabLst>
                <a:tab pos="804845" algn="l"/>
              </a:tabLst>
            </a:pPr>
            <a:r>
              <a:rPr lang="en-US" dirty="0"/>
              <a:t>Encourage users to report adverse events to existing FDA Adverse Event Reporting System (FAERS)and Vaccine Adverse Event Reporting </a:t>
            </a:r>
            <a:r>
              <a:rPr lang="en-US" dirty="0" smtClean="0"/>
              <a:t>System (VAERS) </a:t>
            </a:r>
            <a:r>
              <a:rPr lang="en-US" dirty="0"/>
              <a:t>systems </a:t>
            </a:r>
          </a:p>
          <a:p>
            <a:pPr marL="576059" lvl="1" indent="-231770">
              <a:spcBef>
                <a:spcPts val="1200"/>
              </a:spcBef>
              <a:tabLst>
                <a:tab pos="804845" algn="l"/>
              </a:tabLst>
            </a:pPr>
            <a:r>
              <a:rPr lang="en-US" dirty="0" smtClean="0"/>
              <a:t>Direct </a:t>
            </a:r>
            <a:r>
              <a:rPr lang="en-US" dirty="0"/>
              <a:t>users to seek medical attention for anthrax </a:t>
            </a:r>
            <a:r>
              <a:rPr lang="en-US" dirty="0" smtClean="0"/>
              <a:t>or </a:t>
            </a:r>
            <a:r>
              <a:rPr lang="en-US" dirty="0"/>
              <a:t>MCM-related adverse event symptoms</a:t>
            </a:r>
          </a:p>
          <a:p>
            <a:pPr marL="576059" lvl="1" indent="-231770">
              <a:spcBef>
                <a:spcPts val="1200"/>
              </a:spcBef>
              <a:tabLst>
                <a:tab pos="804845" algn="l"/>
              </a:tabLst>
            </a:pPr>
            <a:r>
              <a:rPr lang="en-US" dirty="0" smtClean="0"/>
              <a:t>Provide </a:t>
            </a:r>
            <a:r>
              <a:rPr lang="en-US" dirty="0"/>
              <a:t>relevant (e.g., population specific) health </a:t>
            </a:r>
            <a:r>
              <a:rPr lang="en-US" dirty="0" smtClean="0"/>
              <a:t>education</a:t>
            </a:r>
            <a:endParaRPr lang="en-US" dirty="0"/>
          </a:p>
        </p:txBody>
      </p:sp>
      <p:sp>
        <p:nvSpPr>
          <p:cNvPr id="2" name="Title 1"/>
          <p:cNvSpPr>
            <a:spLocks noGrp="1"/>
          </p:cNvSpPr>
          <p:nvPr>
            <p:ph type="title"/>
          </p:nvPr>
        </p:nvSpPr>
        <p:spPr/>
        <p:txBody>
          <a:bodyPr/>
          <a:lstStyle/>
          <a:p>
            <a:r>
              <a:rPr lang="en-US" dirty="0" err="1" smtClean="0"/>
              <a:t>StopAnthrax</a:t>
            </a:r>
            <a:r>
              <a:rPr lang="en-US" baseline="30000" dirty="0" err="1" smtClean="0"/>
              <a:t>TM</a:t>
            </a:r>
            <a:endParaRPr lang="en-US" dirty="0"/>
          </a:p>
        </p:txBody>
      </p:sp>
    </p:spTree>
    <p:extLst>
      <p:ext uri="{BB962C8B-B14F-4D97-AF65-F5344CB8AC3E}">
        <p14:creationId xmlns:p14="http://schemas.microsoft.com/office/powerpoint/2010/main" val="376954491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2"/>
            <a:ext cx="8229600" cy="4767074"/>
          </a:xfrm>
        </p:spPr>
        <p:txBody>
          <a:bodyPr/>
          <a:lstStyle/>
          <a:p>
            <a:pPr>
              <a:tabLst>
                <a:tab pos="341305" algn="l"/>
              </a:tabLst>
            </a:pPr>
            <a:r>
              <a:rPr lang="en-US" dirty="0"/>
              <a:t>Stand-alone, </a:t>
            </a:r>
            <a:r>
              <a:rPr lang="en-US" dirty="0" smtClean="0"/>
              <a:t>bidirectional program</a:t>
            </a:r>
          </a:p>
          <a:p>
            <a:pPr>
              <a:tabLst>
                <a:tab pos="341305" algn="l"/>
              </a:tabLst>
            </a:pPr>
            <a:r>
              <a:rPr lang="en-US" dirty="0" smtClean="0"/>
              <a:t>Intended </a:t>
            </a:r>
            <a:r>
              <a:rPr lang="en-US" dirty="0"/>
              <a:t>for adults who receive anthrax MCMs </a:t>
            </a:r>
            <a:r>
              <a:rPr lang="en-US"/>
              <a:t>from </a:t>
            </a:r>
            <a:r>
              <a:rPr lang="en-US" dirty="0"/>
              <a:t>p</a:t>
            </a:r>
            <a:r>
              <a:rPr lang="en-US" smtClean="0"/>
              <a:t>oints </a:t>
            </a:r>
            <a:r>
              <a:rPr lang="en-US" dirty="0"/>
              <a:t>of d</a:t>
            </a:r>
            <a:r>
              <a:rPr lang="en-US" dirty="0" smtClean="0"/>
              <a:t>ispensing </a:t>
            </a:r>
            <a:r>
              <a:rPr lang="en-US" dirty="0"/>
              <a:t>(PODs) </a:t>
            </a:r>
          </a:p>
          <a:p>
            <a:pPr>
              <a:tabLst>
                <a:tab pos="341305" algn="l"/>
              </a:tabLst>
            </a:pPr>
            <a:r>
              <a:rPr lang="en-US" dirty="0"/>
              <a:t>Assumes they are not sharing their cell phone or medication</a:t>
            </a:r>
          </a:p>
          <a:p>
            <a:pPr>
              <a:tabLst>
                <a:tab pos="341305" algn="l"/>
              </a:tabLst>
            </a:pPr>
            <a:r>
              <a:rPr lang="en-US" dirty="0"/>
              <a:t>Provides text messages to users for up to 60 </a:t>
            </a:r>
            <a:r>
              <a:rPr lang="en-US" dirty="0" smtClean="0"/>
              <a:t>days</a:t>
            </a:r>
            <a:endParaRPr lang="en-US" dirty="0"/>
          </a:p>
        </p:txBody>
      </p:sp>
      <p:sp>
        <p:nvSpPr>
          <p:cNvPr id="4" name="Title 3"/>
          <p:cNvSpPr>
            <a:spLocks noGrp="1"/>
          </p:cNvSpPr>
          <p:nvPr>
            <p:ph type="title"/>
          </p:nvPr>
        </p:nvSpPr>
        <p:spPr/>
        <p:txBody>
          <a:bodyPr/>
          <a:lstStyle/>
          <a:p>
            <a:r>
              <a:rPr lang="en-US" dirty="0" smtClean="0"/>
              <a:t>StopAnthrax</a:t>
            </a:r>
            <a:r>
              <a:rPr lang="en-US" baseline="30000" dirty="0" smtClean="0"/>
              <a:t>TM </a:t>
            </a:r>
            <a:r>
              <a:rPr lang="en-US" dirty="0" smtClean="0"/>
              <a:t>(continued)</a:t>
            </a:r>
            <a:endParaRPr lang="en-US" dirty="0"/>
          </a:p>
        </p:txBody>
      </p:sp>
    </p:spTree>
    <p:extLst>
      <p:ext uri="{BB962C8B-B14F-4D97-AF65-F5344CB8AC3E}">
        <p14:creationId xmlns:p14="http://schemas.microsoft.com/office/powerpoint/2010/main" val="163282031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A round, yellow smiley face has a white tissue in front of the nose. It appears as if the smiley face is blowing his nose or sneezing into the tissue. The eyes are slanted to portray closed eyes." title="Smiley face blowing n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657600"/>
            <a:ext cx="2686050" cy="26860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a:tabLst>
                <a:tab pos="341305" algn="l"/>
              </a:tabLst>
            </a:pPr>
            <a:r>
              <a:rPr lang="en-US" dirty="0" smtClean="0"/>
              <a:t>Four major types of text messages:</a:t>
            </a:r>
          </a:p>
          <a:p>
            <a:pPr lvl="1">
              <a:spcBef>
                <a:spcPts val="1800"/>
              </a:spcBef>
              <a:tabLst>
                <a:tab pos="341305" algn="l"/>
              </a:tabLst>
            </a:pPr>
            <a:r>
              <a:rPr lang="en-US" dirty="0" smtClean="0"/>
              <a:t>Education </a:t>
            </a:r>
          </a:p>
          <a:p>
            <a:pPr lvl="1">
              <a:spcBef>
                <a:spcPts val="1800"/>
              </a:spcBef>
              <a:tabLst>
                <a:tab pos="341305" algn="l"/>
              </a:tabLst>
            </a:pPr>
            <a:r>
              <a:rPr lang="en-US" dirty="0" smtClean="0"/>
              <a:t>Adverse event reporting</a:t>
            </a:r>
          </a:p>
          <a:p>
            <a:pPr lvl="1">
              <a:spcBef>
                <a:spcPts val="1800"/>
              </a:spcBef>
              <a:tabLst>
                <a:tab pos="341305" algn="l"/>
              </a:tabLst>
            </a:pPr>
            <a:r>
              <a:rPr lang="en-US" dirty="0" smtClean="0"/>
              <a:t>Adverse event feedback</a:t>
            </a:r>
            <a:endParaRPr lang="en-US" dirty="0"/>
          </a:p>
          <a:p>
            <a:pPr lvl="1">
              <a:spcBef>
                <a:spcPts val="1800"/>
              </a:spcBef>
              <a:tabLst>
                <a:tab pos="341305" algn="l"/>
              </a:tabLst>
            </a:pPr>
            <a:r>
              <a:rPr lang="en-US" dirty="0" smtClean="0"/>
              <a:t>Medication reminder</a:t>
            </a:r>
          </a:p>
        </p:txBody>
      </p:sp>
      <p:sp>
        <p:nvSpPr>
          <p:cNvPr id="2" name="Title 1"/>
          <p:cNvSpPr>
            <a:spLocks noGrp="1"/>
          </p:cNvSpPr>
          <p:nvPr>
            <p:ph type="title"/>
          </p:nvPr>
        </p:nvSpPr>
        <p:spPr/>
        <p:txBody>
          <a:bodyPr/>
          <a:lstStyle/>
          <a:p>
            <a:r>
              <a:rPr lang="en-US" dirty="0" smtClean="0"/>
              <a:t>StopAnthrax</a:t>
            </a:r>
            <a:r>
              <a:rPr lang="en-US" baseline="30000" dirty="0" smtClean="0"/>
              <a:t>TM</a:t>
            </a:r>
            <a:r>
              <a:rPr lang="en-US" dirty="0" smtClean="0"/>
              <a:t> Components</a:t>
            </a:r>
            <a:endParaRPr lang="en-US" dirty="0"/>
          </a:p>
        </p:txBody>
      </p:sp>
    </p:spTree>
    <p:extLst>
      <p:ext uri="{BB962C8B-B14F-4D97-AF65-F5344CB8AC3E}">
        <p14:creationId xmlns:p14="http://schemas.microsoft.com/office/powerpoint/2010/main" val="208173473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lipart with a cartoon test. The test appears to be graded with a red pen and marked with an A+. C:\Users\grahamj\Desktop\thCA24S2P4.jpg" title="Graded school 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29718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Jurisdictional Pilot Test using Cipro Healthy Adult Protocol</a:t>
            </a:r>
            <a:endParaRPr lang="en-US" dirty="0"/>
          </a:p>
        </p:txBody>
      </p:sp>
    </p:spTree>
    <p:extLst>
      <p:ext uri="{BB962C8B-B14F-4D97-AF65-F5344CB8AC3E}">
        <p14:creationId xmlns:p14="http://schemas.microsoft.com/office/powerpoint/2010/main" val="332578136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CDC_OD_PPT_dark([1]">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DC_OD_PPT_dark([1]">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CDC_OD_PPT_dark([1]</Template>
  <TotalTime>9242</TotalTime>
  <Words>736</Words>
  <Application>Microsoft Office PowerPoint</Application>
  <PresentationFormat>On-screen Show (4:3)</PresentationFormat>
  <Paragraphs>99</Paragraphs>
  <Slides>16</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Myriad Web Pro</vt:lpstr>
      <vt:lpstr>Calibri</vt:lpstr>
      <vt:lpstr>Wingdings</vt:lpstr>
      <vt:lpstr>Arial</vt:lpstr>
      <vt:lpstr>Courier New</vt:lpstr>
      <vt:lpstr>CDC_OD_PPT_dark([1]</vt:lpstr>
      <vt:lpstr>1_CDC_OD_PPT_dark([1]</vt:lpstr>
      <vt:lpstr>StopAnthrax™ Pilot Test  StopAnthraxTM: Anthrax MCMs Text Messaging Project </vt:lpstr>
      <vt:lpstr>Overview</vt:lpstr>
      <vt:lpstr>Healthcare Preparedness Activity</vt:lpstr>
      <vt:lpstr>About the Program</vt:lpstr>
      <vt:lpstr>StopAnthraxTM Text Messaging Program</vt:lpstr>
      <vt:lpstr>StopAnthraxTM</vt:lpstr>
      <vt:lpstr>StopAnthraxTM (continued)</vt:lpstr>
      <vt:lpstr>StopAnthraxTM Components</vt:lpstr>
      <vt:lpstr>Jurisdictional Pilot Test using Cipro Healthy Adult Protocol</vt:lpstr>
      <vt:lpstr>Purpose and Objectives</vt:lpstr>
      <vt:lpstr>What to Expect</vt:lpstr>
      <vt:lpstr>Security</vt:lpstr>
      <vt:lpstr>How to Enroll</vt:lpstr>
      <vt:lpstr>How to Respond</vt:lpstr>
      <vt:lpstr>How to Provide Feedback</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NACCHO Summit Learning Session</dc:title>
  <dc:subject>StopAnthrax and RAPID</dc:subject>
  <dc:creator>CDC-HPA</dc:creator>
  <cp:lastModifiedBy>Batts, Dahna (CDC/OPHPR/DSNS)</cp:lastModifiedBy>
  <cp:revision>719</cp:revision>
  <cp:lastPrinted>2014-11-12T21:42:30Z</cp:lastPrinted>
  <dcterms:created xsi:type="dcterms:W3CDTF">2011-01-07T23:03:22Z</dcterms:created>
  <dcterms:modified xsi:type="dcterms:W3CDTF">2016-04-18T17:01:33Z</dcterms:modified>
</cp:coreProperties>
</file>