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86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4815-6B53-495D-9227-3C93C4E508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278-8875-4E97-AC63-5CB232BC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8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4815-6B53-495D-9227-3C93C4E508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278-8875-4E97-AC63-5CB232BC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3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4815-6B53-495D-9227-3C93C4E508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278-8875-4E97-AC63-5CB232BC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9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4815-6B53-495D-9227-3C93C4E508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278-8875-4E97-AC63-5CB232BC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4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4815-6B53-495D-9227-3C93C4E508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278-8875-4E97-AC63-5CB232BC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9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4815-6B53-495D-9227-3C93C4E508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278-8875-4E97-AC63-5CB232BC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5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4815-6B53-495D-9227-3C93C4E508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278-8875-4E97-AC63-5CB232BC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8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4815-6B53-495D-9227-3C93C4E508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278-8875-4E97-AC63-5CB232BC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7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4815-6B53-495D-9227-3C93C4E508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278-8875-4E97-AC63-5CB232BC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4815-6B53-495D-9227-3C93C4E508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278-8875-4E97-AC63-5CB232BC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4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4815-6B53-495D-9227-3C93C4E508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278-8875-4E97-AC63-5CB232BC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6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94815-6B53-495D-9227-3C93C4E508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48278-8875-4E97-AC63-5CB232BC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9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40634" y="332029"/>
            <a:ext cx="11670630" cy="44631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40633" y="778344"/>
            <a:ext cx="1628421" cy="4294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Tools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School Health Guidelines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Health Education Analysis Tool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Comp School PA Guide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Parents for Healthy Schools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CDC Staff  </a:t>
            </a:r>
          </a:p>
          <a:p>
            <a:endParaRPr lang="en-US" sz="1200" b="1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Partners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Alliance for a Healthier Generation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Shape Up America!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USDA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US Dept. Education</a:t>
            </a:r>
            <a:endParaRPr lang="en-US" sz="1200" b="1" dirty="0" smtClean="0">
              <a:solidFill>
                <a:schemeClr val="tx1"/>
              </a:solidFill>
            </a:endParaRPr>
          </a:p>
          <a:p>
            <a:endParaRPr lang="en-US" sz="1200" b="1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CDC funding to states</a:t>
            </a:r>
          </a:p>
          <a:p>
            <a:endParaRPr lang="en-US" sz="1200" b="1" dirty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Advisory Board</a:t>
            </a:r>
          </a:p>
        </p:txBody>
      </p:sp>
      <p:sp>
        <p:nvSpPr>
          <p:cNvPr id="5" name="Rectangle 4"/>
          <p:cNvSpPr/>
          <p:nvPr/>
        </p:nvSpPr>
        <p:spPr>
          <a:xfrm>
            <a:off x="2177819" y="773555"/>
            <a:ext cx="1679377" cy="3143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CDC &amp; State Promotion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Posted to Internet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Linked to other websites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Presented at conferences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Distributed via </a:t>
            </a:r>
            <a:r>
              <a:rPr lang="en-US" sz="1200" dirty="0" err="1" smtClean="0">
                <a:solidFill>
                  <a:schemeClr val="tx1"/>
                </a:solidFill>
              </a:rPr>
              <a:t>listservs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Published on social media channels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Engaging Partners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CDC &amp; State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Trainings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Technical Assistance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59777" y="772320"/>
            <a:ext cx="1774567" cy="4763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Reach to State &amp; Local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Awareness of tools</a:t>
            </a:r>
            <a:endParaRPr lang="en-US" sz="1200" dirty="0" smtClean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Website usage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Training attendance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TA contacts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State &amp; Local Perceptions of tools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Source (credibility, relationship)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Content (accessible, adaptable, relative advantage)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Perceived Utility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Compatibility (match with resources, systems, values)</a:t>
            </a:r>
          </a:p>
          <a:p>
            <a:endParaRPr lang="en-US" sz="1200" b="1" dirty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Local Ability (</a:t>
            </a:r>
            <a:r>
              <a:rPr lang="en-US" sz="1200" dirty="0">
                <a:solidFill>
                  <a:schemeClr val="tx1"/>
                </a:solidFill>
              </a:rPr>
              <a:t>k</a:t>
            </a:r>
            <a:r>
              <a:rPr lang="en-US" sz="1200" dirty="0" smtClean="0">
                <a:solidFill>
                  <a:schemeClr val="tx1"/>
                </a:solidFill>
              </a:rPr>
              <a:t>nowledge, skills, attitude)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To use tools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To plan and implement evidence-informed change  </a:t>
            </a:r>
          </a:p>
        </p:txBody>
      </p:sp>
      <p:sp>
        <p:nvSpPr>
          <p:cNvPr id="7" name="Rectangle 6"/>
          <p:cNvSpPr/>
          <p:nvPr/>
        </p:nvSpPr>
        <p:spPr>
          <a:xfrm>
            <a:off x="8352671" y="772320"/>
            <a:ext cx="1747461" cy="4207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  <a:p>
            <a:endParaRPr lang="en-US" sz="1200" b="1" u="sng" dirty="0">
              <a:solidFill>
                <a:schemeClr val="tx1"/>
              </a:solidFill>
            </a:endParaRPr>
          </a:p>
          <a:p>
            <a:endParaRPr lang="en-US" sz="1200" b="1" u="sng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Healthy eating and Physical activity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Coordinated approach to policies &amp; practices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Supportive environment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Healthful food in and outside of school meal program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Comprehensive PA program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Effective health education program (knowledge, skills, attitude)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Engaged parents and communities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Employee wellness programs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Qualified and well trained staff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466173" y="780661"/>
            <a:ext cx="1468778" cy="2568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b="1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Behaviors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Healthier food intake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Increased PA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Health Status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Healthier BMI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Lower risk for chronic disease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C</a:t>
            </a:r>
            <a:r>
              <a:rPr lang="en-US" sz="1200" dirty="0" smtClean="0">
                <a:solidFill>
                  <a:schemeClr val="tx1"/>
                </a:solidFill>
              </a:rPr>
              <a:t>ontrol </a:t>
            </a:r>
            <a:r>
              <a:rPr lang="en-US" sz="1200" dirty="0">
                <a:solidFill>
                  <a:schemeClr val="tx1"/>
                </a:solidFill>
              </a:rPr>
              <a:t>of </a:t>
            </a:r>
            <a:r>
              <a:rPr lang="en-US" sz="1200" dirty="0" smtClean="0">
                <a:solidFill>
                  <a:schemeClr val="tx1"/>
                </a:solidFill>
              </a:rPr>
              <a:t>comorbidities</a:t>
            </a:r>
          </a:p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23670" y="787601"/>
            <a:ext cx="1568296" cy="2389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Local Implementation of tools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Whether Use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How Use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Usefulness/limits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State &amp; Local Maintenance of tools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How long have used tools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780" y="2033335"/>
            <a:ext cx="221630" cy="42759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13196" y="409012"/>
            <a:ext cx="864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Inputs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41610" y="293576"/>
            <a:ext cx="1677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Dissemination Activities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10922" y="311976"/>
            <a:ext cx="1662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Dissemination Outputs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1361" y="2033334"/>
            <a:ext cx="221630" cy="42759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279171" y="311976"/>
            <a:ext cx="1662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Dissemination Outcomes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4027" y="2033335"/>
            <a:ext cx="221630" cy="42759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8361429" y="311976"/>
            <a:ext cx="1662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School-level Outcomes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353858" y="326282"/>
            <a:ext cx="1662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Child-level Outcomes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7688146" y="423076"/>
            <a:ext cx="1037751" cy="36452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i="1" dirty="0" smtClean="0">
                <a:solidFill>
                  <a:schemeClr val="tx1"/>
                </a:solidFill>
              </a:rPr>
              <a:t>Intermediate</a:t>
            </a:r>
            <a:endParaRPr lang="en-US" sz="800" b="1" i="1" dirty="0">
              <a:solidFill>
                <a:schemeClr val="tx1"/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9755606" y="416263"/>
            <a:ext cx="1025609" cy="30777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i="1" dirty="0" smtClean="0">
                <a:solidFill>
                  <a:schemeClr val="tx1"/>
                </a:solidFill>
              </a:rPr>
              <a:t>Longer Term</a:t>
            </a:r>
            <a:endParaRPr lang="en-US" sz="800" b="1" i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323670" y="106161"/>
            <a:ext cx="5573745" cy="2166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Outcomes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1" name="Left Bracket 30"/>
          <p:cNvSpPr/>
          <p:nvPr/>
        </p:nvSpPr>
        <p:spPr>
          <a:xfrm>
            <a:off x="111211" y="780660"/>
            <a:ext cx="105736" cy="571899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922487" y="772320"/>
            <a:ext cx="143674" cy="5688061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414944" y="6315749"/>
            <a:ext cx="1391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accent1">
                    <a:lumMod val="75000"/>
                  </a:schemeClr>
                </a:solidFill>
              </a:rPr>
              <a:t>Focus of RFTOP </a:t>
            </a:r>
            <a:endParaRPr lang="en-US" sz="1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212603" y="6499652"/>
            <a:ext cx="3358500" cy="3783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656839" y="6445835"/>
            <a:ext cx="3356952" cy="23803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Arrow 36"/>
          <p:cNvSpPr/>
          <p:nvPr/>
        </p:nvSpPr>
        <p:spPr>
          <a:xfrm>
            <a:off x="5552646" y="423077"/>
            <a:ext cx="940452" cy="30777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i="1" dirty="0" smtClean="0">
                <a:solidFill>
                  <a:schemeClr val="tx1"/>
                </a:solidFill>
              </a:rPr>
              <a:t>Short Term</a:t>
            </a:r>
            <a:endParaRPr lang="en-US" sz="800" b="1" i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079" y="8350"/>
            <a:ext cx="5532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Attachment E- Logic Model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86920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c0ca00-073d-4463-9985-b654f14791fe">OSTLTSDOC-728-1289</_dlc_DocId>
    <_dlc_DocIdUrl xmlns="b5c0ca00-073d-4463-9985-b654f14791fe">
      <Url>https://esp.cdc.gov/sites/ostlts/pip/osc/_layouts/15/DocIdRedir.aspx?ID=OSTLTSDOC-728-1289</Url>
      <Description>OSTLTSDOC-728-1289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eb Instrument Word Version Guideline File" ma:contentTypeID="0x010100FD0F1E0F67359F4D9D426FB699895E260040510BFFB96211439356D59EEDCA1E28" ma:contentTypeVersion="1" ma:contentTypeDescription="" ma:contentTypeScope="" ma:versionID="d4af4b89e4304907e6e64d1ef4f9efa2">
  <xsd:schema xmlns:xsd="http://www.w3.org/2001/XMLSchema" xmlns:xs="http://www.w3.org/2001/XMLSchema" xmlns:p="http://schemas.microsoft.com/office/2006/metadata/properties" xmlns:ns2="b5c0ca00-073d-4463-9985-b654f14791fe" targetNamespace="http://schemas.microsoft.com/office/2006/metadata/properties" ma:root="true" ma:fieldsID="481b302d9f860e7493e8c5eeca84a21c" ns2:_="">
    <xsd:import namespace="b5c0ca00-073d-4463-9985-b654f14791f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c0ca00-073d-4463-9985-b654f14791f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695966B-6ADB-4CBD-BA74-C45EB0B33C33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b5c0ca00-073d-4463-9985-b654f14791fe"/>
  </ds:schemaRefs>
</ds:datastoreItem>
</file>

<file path=customXml/itemProps2.xml><?xml version="1.0" encoding="utf-8"?>
<ds:datastoreItem xmlns:ds="http://schemas.openxmlformats.org/officeDocument/2006/customXml" ds:itemID="{3EDE7BFD-A54A-48E4-AF83-E7C15C0552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95CBA0-44D9-4CF9-AF99-264D318C17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c0ca00-073d-4463-9985-b654f14791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8D19C27-77D4-42A9-9842-1DA59B33678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9338</TotalTime>
  <Words>235</Words>
  <Application>Microsoft Office PowerPoint</Application>
  <PresentationFormat>Widescreen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Leeman, Jennifer</dc:creator>
  <cp:lastModifiedBy>Graaf, Christine (CDC/OSTLTS/DPHPI)</cp:lastModifiedBy>
  <cp:revision>51</cp:revision>
  <dcterms:created xsi:type="dcterms:W3CDTF">2015-10-23T15:52:31Z</dcterms:created>
  <dcterms:modified xsi:type="dcterms:W3CDTF">2016-08-01T20:23:32Z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0x010100FD0F1E0F67359F4D9D426FB699895E260040510BFFB96211439356D59EEDCA1E28</vt:lpwstr>
  </property>
  <property fmtid="{D5CDD505-2E9C-101B-9397-08002B2CF9AE}" pid="3" name="_dlc_DocIdItemGuid">
    <vt:lpwstr>14191501-6232-4d4d-8e87-e152b371c08e</vt:lpwstr>
  </property>
</Properties>
</file>