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sldIdLst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2" autoAdjust="0"/>
    <p:restoredTop sz="94660"/>
  </p:normalViewPr>
  <p:slideViewPr>
    <p:cSldViewPr snapToGrid="0">
      <p:cViewPr varScale="1">
        <p:scale>
          <a:sx n="70" d="100"/>
          <a:sy n="70" d="100"/>
        </p:scale>
        <p:origin x="86" y="43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5" Type="http://schemas.openxmlformats.org/officeDocument/2006/relationships/slideMaster" Target="slideMasters/slideMaster1.xml"/><Relationship Id="rId10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41880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3391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97979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5489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3964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72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848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07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8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44472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1669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C94815-6B53-495D-9227-3C93C4E508B4}" type="datetimeFigureOut">
              <a:rPr lang="en-US" smtClean="0"/>
              <a:t>8/1/2016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448278-8875-4E97-AC63-5CB232BCDA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6899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240634" y="332029"/>
            <a:ext cx="11670630" cy="446315"/>
          </a:xfrm>
          <a:prstGeom prst="rect">
            <a:avLst/>
          </a:prstGeom>
          <a:solidFill>
            <a:schemeClr val="bg2">
              <a:lumMod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240633" y="778344"/>
            <a:ext cx="1628421" cy="4294399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School Health Guidelines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Health Education Analysis Tool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Comp School PA Guide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Parents for Healthy Schools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CDC Staff  </a:t>
            </a:r>
          </a:p>
          <a:p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Partners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Alliance for a Healthier Generation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Shape Up America!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USDA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US Dept. Education</a:t>
            </a:r>
            <a:endParaRPr lang="en-US" sz="1200" b="1" dirty="0" smtClean="0">
              <a:solidFill>
                <a:schemeClr val="tx1"/>
              </a:solidFill>
            </a:endParaRPr>
          </a:p>
          <a:p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CDC funding to states</a:t>
            </a:r>
          </a:p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Advisory Board</a:t>
            </a:r>
          </a:p>
        </p:txBody>
      </p:sp>
      <p:sp>
        <p:nvSpPr>
          <p:cNvPr id="5" name="Rectangle 4"/>
          <p:cNvSpPr/>
          <p:nvPr/>
        </p:nvSpPr>
        <p:spPr>
          <a:xfrm>
            <a:off x="2177819" y="773555"/>
            <a:ext cx="1679377" cy="314353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CDC &amp; State Promotion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Posted to Internet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Linked to other websites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Presented at conferences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Distributed via </a:t>
            </a:r>
            <a:r>
              <a:rPr lang="en-US" sz="1200" dirty="0" err="1" smtClean="0">
                <a:solidFill>
                  <a:schemeClr val="tx1"/>
                </a:solidFill>
              </a:rPr>
              <a:t>listservs</a:t>
            </a:r>
            <a:endParaRPr lang="en-US" sz="1200" dirty="0" smtClean="0">
              <a:solidFill>
                <a:schemeClr val="tx1"/>
              </a:solidFill>
            </a:endParaRP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Published on social media channels</a:t>
            </a:r>
          </a:p>
          <a:p>
            <a:pPr marL="182880" indent="-18288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Engaging Partners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CDC &amp; State Support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Trainings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Technical Assistance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4159777" y="772320"/>
            <a:ext cx="1774567" cy="476350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200" b="1" dirty="0" smtClean="0">
                <a:solidFill>
                  <a:schemeClr val="tx1"/>
                </a:solidFill>
              </a:rPr>
              <a:t>Reach to State &amp; Local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Awareness of tools</a:t>
            </a:r>
            <a:endParaRPr lang="en-US" sz="1200" dirty="0" smtClean="0">
              <a:solidFill>
                <a:srgbClr val="FF0000"/>
              </a:solidFill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Website usage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Training attendance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TA contacts</a:t>
            </a:r>
          </a:p>
          <a:p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State &amp; Local Perceptions of 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Source (credibility, relationship)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Content (accessible, adaptable, relative advantage)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Perceived Utility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Compatibility (match with resources, systems, values)</a:t>
            </a:r>
          </a:p>
          <a:p>
            <a:endParaRPr lang="en-US" sz="1200" b="1" dirty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Local Ability (</a:t>
            </a:r>
            <a:r>
              <a:rPr lang="en-US" sz="1200" dirty="0">
                <a:solidFill>
                  <a:schemeClr val="tx1"/>
                </a:solidFill>
              </a:rPr>
              <a:t>k</a:t>
            </a:r>
            <a:r>
              <a:rPr lang="en-US" sz="1200" dirty="0" smtClean="0">
                <a:solidFill>
                  <a:schemeClr val="tx1"/>
                </a:solidFill>
              </a:rPr>
              <a:t>nowledge, skills, attitude)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To use 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To plan and implement evidence-informed change  </a:t>
            </a:r>
          </a:p>
        </p:txBody>
      </p:sp>
      <p:sp>
        <p:nvSpPr>
          <p:cNvPr id="7" name="Rectangle 6"/>
          <p:cNvSpPr/>
          <p:nvPr/>
        </p:nvSpPr>
        <p:spPr>
          <a:xfrm>
            <a:off x="8352671" y="772320"/>
            <a:ext cx="1747461" cy="4207453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b="1" dirty="0" smtClean="0">
              <a:solidFill>
                <a:schemeClr val="tx1"/>
              </a:solidFill>
            </a:endParaRPr>
          </a:p>
          <a:p>
            <a:endParaRPr lang="en-US" sz="1200" b="1" u="sng" dirty="0">
              <a:solidFill>
                <a:schemeClr val="tx1"/>
              </a:solidFill>
            </a:endParaRPr>
          </a:p>
          <a:p>
            <a:endParaRPr lang="en-US" sz="1200" b="1" u="sng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Healthy eating and Physical activity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Coordinated approach to policies &amp; practices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Supportive environment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Healthful food in and outside of school meal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Comprehensive PA program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Effective health education program (knowledge, skills, attitude)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Engaged parents and communities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Employee wellness programs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Qualified and well trained staff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pPr algn="ctr"/>
            <a:endParaRPr lang="en-US" sz="1200" dirty="0" smtClean="0">
              <a:solidFill>
                <a:schemeClr val="tx1"/>
              </a:solidFill>
            </a:endParaRPr>
          </a:p>
          <a:p>
            <a:pPr algn="ctr"/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466173" y="780661"/>
            <a:ext cx="1468778" cy="25680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200" b="1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Behaviors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Healthier food intake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Increased PA</a:t>
            </a:r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dirty="0" smtClean="0">
                <a:solidFill>
                  <a:schemeClr val="tx1"/>
                </a:solidFill>
              </a:rPr>
              <a:t/>
            </a:r>
            <a:br>
              <a:rPr lang="en-US" sz="1200" dirty="0" smtClean="0">
                <a:solidFill>
                  <a:schemeClr val="tx1"/>
                </a:solidFill>
              </a:rPr>
            </a:br>
            <a:endParaRPr lang="en-US" sz="1200" dirty="0" smtClean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Health Status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Healthier BMI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Lower risk for chronic disease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tx1"/>
                </a:solidFill>
              </a:rPr>
              <a:t>C</a:t>
            </a:r>
            <a:r>
              <a:rPr lang="en-US" sz="1200" dirty="0" smtClean="0">
                <a:solidFill>
                  <a:schemeClr val="tx1"/>
                </a:solidFill>
              </a:rPr>
              <a:t>ontrol </a:t>
            </a:r>
            <a:r>
              <a:rPr lang="en-US" sz="1200" dirty="0">
                <a:solidFill>
                  <a:schemeClr val="tx1"/>
                </a:solidFill>
              </a:rPr>
              <a:t>of </a:t>
            </a:r>
            <a:r>
              <a:rPr lang="en-US" sz="1200" dirty="0" smtClean="0">
                <a:solidFill>
                  <a:schemeClr val="tx1"/>
                </a:solidFill>
              </a:rPr>
              <a:t>comorbidities</a:t>
            </a:r>
          </a:p>
          <a:p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323670" y="787601"/>
            <a:ext cx="1568296" cy="23897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sz="1200" dirty="0" smtClean="0">
              <a:solidFill>
                <a:schemeClr val="tx1"/>
              </a:solidFill>
            </a:endParaRP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Local Implementation of 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Whether Use 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How Use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Usefulness/limits</a:t>
            </a:r>
          </a:p>
          <a:p>
            <a:endParaRPr lang="en-US" sz="1200" dirty="0">
              <a:solidFill>
                <a:schemeClr val="tx1"/>
              </a:solidFill>
            </a:endParaRPr>
          </a:p>
          <a:p>
            <a:r>
              <a:rPr lang="en-US" sz="1200" b="1" dirty="0" smtClean="0">
                <a:solidFill>
                  <a:schemeClr val="tx1"/>
                </a:solidFill>
              </a:rPr>
              <a:t>State &amp; Local Maintenance of tools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 smtClean="0">
                <a:solidFill>
                  <a:schemeClr val="tx1"/>
                </a:solidFill>
              </a:rPr>
              <a:t>How long have used tools</a:t>
            </a:r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</a:p>
          <a:p>
            <a:pPr algn="ctr"/>
            <a:endParaRPr lang="en-US" dirty="0">
              <a:solidFill>
                <a:schemeClr val="tx1"/>
              </a:solidFill>
            </a:endParaRPr>
          </a:p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5780" y="2033335"/>
            <a:ext cx="221630" cy="427593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13196" y="409012"/>
            <a:ext cx="8649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Inputs</a:t>
            </a:r>
            <a:endParaRPr lang="en-US" sz="16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2141610" y="293576"/>
            <a:ext cx="16777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Dissemination Activities</a:t>
            </a:r>
            <a:endParaRPr lang="en-US" sz="1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4110922" y="311976"/>
            <a:ext cx="1662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Dissemination Outputs</a:t>
            </a:r>
          </a:p>
        </p:txBody>
      </p:sp>
      <p:pic>
        <p:nvPicPr>
          <p:cNvPr id="19" name="Picture 1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361" y="2033334"/>
            <a:ext cx="221630" cy="427593"/>
          </a:xfrm>
          <a:prstGeom prst="rect">
            <a:avLst/>
          </a:prstGeom>
        </p:spPr>
      </p:pic>
      <p:sp>
        <p:nvSpPr>
          <p:cNvPr id="20" name="TextBox 19"/>
          <p:cNvSpPr txBox="1"/>
          <p:nvPr/>
        </p:nvSpPr>
        <p:spPr>
          <a:xfrm>
            <a:off x="6279171" y="311976"/>
            <a:ext cx="1662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Dissemination Outcomes</a:t>
            </a:r>
          </a:p>
        </p:txBody>
      </p:sp>
      <p:pic>
        <p:nvPicPr>
          <p:cNvPr id="21" name="Picture 2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84027" y="2033335"/>
            <a:ext cx="221630" cy="427593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8361429" y="311976"/>
            <a:ext cx="1662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School-level Outcomes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353858" y="326282"/>
            <a:ext cx="166201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 smtClean="0"/>
              <a:t>Child-level Outcomes</a:t>
            </a:r>
          </a:p>
        </p:txBody>
      </p:sp>
      <p:sp>
        <p:nvSpPr>
          <p:cNvPr id="25" name="Right Arrow 24"/>
          <p:cNvSpPr/>
          <p:nvPr/>
        </p:nvSpPr>
        <p:spPr>
          <a:xfrm>
            <a:off x="7688146" y="423076"/>
            <a:ext cx="1037751" cy="364525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 smtClean="0">
                <a:solidFill>
                  <a:schemeClr val="tx1"/>
                </a:solidFill>
              </a:rPr>
              <a:t>Intermediate</a:t>
            </a:r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26" name="Right Arrow 25"/>
          <p:cNvSpPr/>
          <p:nvPr/>
        </p:nvSpPr>
        <p:spPr>
          <a:xfrm>
            <a:off x="9755606" y="416263"/>
            <a:ext cx="1025609" cy="30777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 smtClean="0">
                <a:solidFill>
                  <a:schemeClr val="tx1"/>
                </a:solidFill>
              </a:rPr>
              <a:t>Longer Term</a:t>
            </a:r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6323670" y="106161"/>
            <a:ext cx="5573745" cy="216611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b="1" dirty="0" smtClean="0">
                <a:solidFill>
                  <a:schemeClr val="tx1"/>
                </a:solidFill>
              </a:rPr>
              <a:t>Outcomes</a:t>
            </a:r>
            <a:endParaRPr lang="en-US" sz="1600" b="1" dirty="0">
              <a:solidFill>
                <a:schemeClr val="tx1"/>
              </a:solidFill>
            </a:endParaRPr>
          </a:p>
        </p:txBody>
      </p:sp>
      <p:sp>
        <p:nvSpPr>
          <p:cNvPr id="31" name="Left Bracket 30"/>
          <p:cNvSpPr/>
          <p:nvPr/>
        </p:nvSpPr>
        <p:spPr>
          <a:xfrm>
            <a:off x="111211" y="780660"/>
            <a:ext cx="105736" cy="5718992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2" name="Picture 3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flipH="1">
            <a:off x="7922487" y="772320"/>
            <a:ext cx="143674" cy="5688061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3414944" y="6315749"/>
            <a:ext cx="139195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Focus of RFTOP </a:t>
            </a:r>
            <a:endParaRPr lang="en-US" sz="1400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cxnSp>
        <p:nvCxnSpPr>
          <p:cNvPr id="35" name="Straight Connector 34"/>
          <p:cNvCxnSpPr/>
          <p:nvPr/>
        </p:nvCxnSpPr>
        <p:spPr>
          <a:xfrm flipV="1">
            <a:off x="212603" y="6499652"/>
            <a:ext cx="3358500" cy="378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/>
          <p:cNvCxnSpPr/>
          <p:nvPr/>
        </p:nvCxnSpPr>
        <p:spPr>
          <a:xfrm flipV="1">
            <a:off x="4656839" y="6445835"/>
            <a:ext cx="3356952" cy="23803"/>
          </a:xfrm>
          <a:prstGeom prst="line">
            <a:avLst/>
          </a:prstGeom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Right Arrow 36"/>
          <p:cNvSpPr/>
          <p:nvPr/>
        </p:nvSpPr>
        <p:spPr>
          <a:xfrm>
            <a:off x="5552646" y="423077"/>
            <a:ext cx="940452" cy="307777"/>
          </a:xfrm>
          <a:prstGeom prst="rightArrow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b="1" i="1" dirty="0" smtClean="0">
                <a:solidFill>
                  <a:schemeClr val="tx1"/>
                </a:solidFill>
              </a:rPr>
              <a:t>Short Term</a:t>
            </a:r>
            <a:endParaRPr lang="en-US" sz="800" b="1" i="1" dirty="0">
              <a:solidFill>
                <a:schemeClr val="tx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4079" y="8350"/>
            <a:ext cx="553230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Attachment E- Logic Model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386920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b5c0ca00-073d-4463-9985-b654f14791fe">OSTLTSDOC-728-1289</_dlc_DocId>
    <_dlc_DocIdUrl xmlns="b5c0ca00-073d-4463-9985-b654f14791fe">
      <Url>https://esp.cdc.gov/sites/ostlts/pip/osc/_layouts/15/DocIdRedir.aspx?ID=OSTLTSDOC-728-1289</Url>
      <Description>OSTLTSDOC-728-1289</Description>
    </_dlc_DocIdUr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Web Instrument Word Version Guideline File" ma:contentTypeID="0x010100FD0F1E0F67359F4D9D426FB699895E260040510BFFB96211439356D59EEDCA1E28" ma:contentTypeVersion="1" ma:contentTypeDescription="" ma:contentTypeScope="" ma:versionID="d4af4b89e4304907e6e64d1ef4f9efa2">
  <xsd:schema xmlns:xsd="http://www.w3.org/2001/XMLSchema" xmlns:xs="http://www.w3.org/2001/XMLSchema" xmlns:p="http://schemas.microsoft.com/office/2006/metadata/properties" xmlns:ns2="b5c0ca00-073d-4463-9985-b654f14791fe" targetNamespace="http://schemas.microsoft.com/office/2006/metadata/properties" ma:root="true" ma:fieldsID="481b302d9f860e7493e8c5eeca84a21c" ns2:_="">
    <xsd:import namespace="b5c0ca00-073d-4463-9985-b654f14791fe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5c0ca00-073d-4463-9985-b654f14791fe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Assembly>Microsoft.Office.DocumentManagement, Version=14.0.0.0,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Assembly>Microsoft.Office.DocumentManagement, Version=14.0.0.0,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695966B-6ADB-4CBD-BA74-C45EB0B33C33}">
  <ds:schemaRefs>
    <ds:schemaRef ds:uri="http://schemas.microsoft.com/office/2006/metadata/properties"/>
    <ds:schemaRef ds:uri="http://schemas.microsoft.com/office/2006/documentManagement/types"/>
    <ds:schemaRef ds:uri="http://purl.org/dc/terms/"/>
    <ds:schemaRef ds:uri="http://www.w3.org/XML/1998/namespace"/>
    <ds:schemaRef ds:uri="http://purl.org/dc/dcmitype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5c0ca00-073d-4463-9985-b654f14791fe"/>
  </ds:schemaRefs>
</ds:datastoreItem>
</file>

<file path=customXml/itemProps2.xml><?xml version="1.0" encoding="utf-8"?>
<ds:datastoreItem xmlns:ds="http://schemas.openxmlformats.org/officeDocument/2006/customXml" ds:itemID="{3EDE7BFD-A54A-48E4-AF83-E7C15C0552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C95CBA0-44D9-4CF9-AF99-264D318C173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5c0ca00-073d-4463-9985-b654f14791f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48D19C27-77D4-42A9-9842-1DA59B33678E}">
  <ds:schemaRefs>
    <ds:schemaRef ds:uri="http://schemas.microsoft.com/sharepoint/event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9338</TotalTime>
  <Words>235</Words>
  <Application>Microsoft Office PowerPoint</Application>
  <PresentationFormat>Widescreen</PresentationFormat>
  <Paragraphs>89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Lenovo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Leeman, Jennifer</dc:creator>
  <cp:lastModifiedBy>Graaf, Christine (CDC/OSTLTS/DPHPI)</cp:lastModifiedBy>
  <cp:revision>51</cp:revision>
  <dcterms:created xsi:type="dcterms:W3CDTF">2015-10-23T15:52:31Z</dcterms:created>
  <dcterms:modified xsi:type="dcterms:W3CDTF">2016-08-01T20:23:32Z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0x010100FD0F1E0F67359F4D9D426FB699895E260040510BFFB96211439356D59EEDCA1E28</vt:lpwstr>
  </property>
  <property fmtid="{D5CDD505-2E9C-101B-9397-08002B2CF9AE}" pid="3" name="_dlc_DocIdItemGuid">
    <vt:lpwstr>14191501-6232-4d4d-8e87-e152b371c08e</vt:lpwstr>
  </property>
</Properties>
</file>