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256" r:id="rId5"/>
    <p:sldId id="335" r:id="rId6"/>
    <p:sldId id="355" r:id="rId7"/>
    <p:sldId id="336" r:id="rId8"/>
    <p:sldId id="337" r:id="rId9"/>
    <p:sldId id="371" r:id="rId10"/>
    <p:sldId id="339" r:id="rId11"/>
    <p:sldId id="369" r:id="rId12"/>
    <p:sldId id="368" r:id="rId13"/>
    <p:sldId id="341" r:id="rId14"/>
    <p:sldId id="356" r:id="rId15"/>
    <p:sldId id="372" r:id="rId16"/>
    <p:sldId id="373" r:id="rId17"/>
    <p:sldId id="365" r:id="rId18"/>
    <p:sldId id="342" r:id="rId19"/>
    <p:sldId id="359" r:id="rId20"/>
    <p:sldId id="363" r:id="rId21"/>
    <p:sldId id="362" r:id="rId22"/>
    <p:sldId id="360" r:id="rId23"/>
    <p:sldId id="348" r:id="rId24"/>
    <p:sldId id="370" r:id="rId25"/>
    <p:sldId id="350" r:id="rId26"/>
    <p:sldId id="367" r:id="rId27"/>
    <p:sldId id="366" r:id="rId28"/>
  </p:sldIdLst>
  <p:sldSz cx="9144000" cy="6858000" type="screen4x3"/>
  <p:notesSz cx="7188200" cy="9448800"/>
  <p:defaultTextStyle>
    <a:defPPr>
      <a:defRPr lang="en-US"/>
    </a:defPPr>
    <a:lvl1pPr algn="l" rtl="0" fontAlgn="base">
      <a:spcBef>
        <a:spcPct val="0"/>
      </a:spcBef>
      <a:spcAft>
        <a:spcPct val="0"/>
      </a:spcAft>
      <a:defRPr b="1" kern="1200">
        <a:solidFill>
          <a:schemeClr val="tx1"/>
        </a:solidFill>
        <a:latin typeface="Arial" pitchFamily="34" charset="0"/>
        <a:ea typeface="+mn-ea"/>
        <a:cs typeface="Arial" pitchFamily="34" charset="0"/>
      </a:defRPr>
    </a:lvl1pPr>
    <a:lvl2pPr marL="457200" algn="l" rtl="0" fontAlgn="base">
      <a:spcBef>
        <a:spcPct val="0"/>
      </a:spcBef>
      <a:spcAft>
        <a:spcPct val="0"/>
      </a:spcAft>
      <a:defRPr b="1" kern="1200">
        <a:solidFill>
          <a:schemeClr val="tx1"/>
        </a:solidFill>
        <a:latin typeface="Arial" pitchFamily="34" charset="0"/>
        <a:ea typeface="+mn-ea"/>
        <a:cs typeface="Arial" pitchFamily="34" charset="0"/>
      </a:defRPr>
    </a:lvl2pPr>
    <a:lvl3pPr marL="914400" algn="l" rtl="0" fontAlgn="base">
      <a:spcBef>
        <a:spcPct val="0"/>
      </a:spcBef>
      <a:spcAft>
        <a:spcPct val="0"/>
      </a:spcAft>
      <a:defRPr b="1"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b="1"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b="1" kern="1200">
        <a:solidFill>
          <a:schemeClr val="tx1"/>
        </a:solidFill>
        <a:latin typeface="Arial" pitchFamily="34" charset="0"/>
        <a:ea typeface="+mn-ea"/>
        <a:cs typeface="Arial" pitchFamily="34" charset="0"/>
      </a:defRPr>
    </a:lvl5pPr>
    <a:lvl6pPr marL="2286000" algn="l" defTabSz="914400" rtl="0" eaLnBrk="1" latinLnBrk="0" hangingPunct="1">
      <a:defRPr b="1" kern="1200">
        <a:solidFill>
          <a:schemeClr val="tx1"/>
        </a:solidFill>
        <a:latin typeface="Arial" pitchFamily="34" charset="0"/>
        <a:ea typeface="+mn-ea"/>
        <a:cs typeface="Arial" pitchFamily="34" charset="0"/>
      </a:defRPr>
    </a:lvl6pPr>
    <a:lvl7pPr marL="2743200" algn="l" defTabSz="914400" rtl="0" eaLnBrk="1" latinLnBrk="0" hangingPunct="1">
      <a:defRPr b="1" kern="1200">
        <a:solidFill>
          <a:schemeClr val="tx1"/>
        </a:solidFill>
        <a:latin typeface="Arial" pitchFamily="34" charset="0"/>
        <a:ea typeface="+mn-ea"/>
        <a:cs typeface="Arial" pitchFamily="34" charset="0"/>
      </a:defRPr>
    </a:lvl7pPr>
    <a:lvl8pPr marL="3200400" algn="l" defTabSz="914400" rtl="0" eaLnBrk="1" latinLnBrk="0" hangingPunct="1">
      <a:defRPr b="1" kern="1200">
        <a:solidFill>
          <a:schemeClr val="tx1"/>
        </a:solidFill>
        <a:latin typeface="Arial" pitchFamily="34" charset="0"/>
        <a:ea typeface="+mn-ea"/>
        <a:cs typeface="Arial" pitchFamily="34" charset="0"/>
      </a:defRPr>
    </a:lvl8pPr>
    <a:lvl9pPr marL="3657600" algn="l" defTabSz="914400" rtl="0" eaLnBrk="1" latinLnBrk="0" hangingPunct="1">
      <a:defRPr b="1"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hael fishman" initials="" lastIdx="22" clrIdx="0"/>
  <p:cmAuthor id="1" name="Sam Elkin" initials="SE" lastIdx="0" clrIdx="1"/>
  <p:cmAuthor id="2" name="Rebecca Hughes" initials="RH" lastIdx="8" clrIdx="2"/>
  <p:cmAuthor id="3" name="Dina Israel" initials="DI" lastIdx="1" clrIdx="3"/>
  <p:cmAuthor id="4" name="Ginger Knox" initials="GK" lastIdx="18"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66FF33"/>
    <a:srgbClr val="B1C646"/>
    <a:srgbClr val="C8D77F"/>
    <a:srgbClr val="3399FF"/>
    <a:srgbClr val="81A1D1"/>
    <a:srgbClr val="9CB0BE"/>
    <a:srgbClr val="839AB3"/>
    <a:srgbClr val="7D99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8" autoAdjust="0"/>
    <p:restoredTop sz="96092" autoAdjust="0"/>
  </p:normalViewPr>
  <p:slideViewPr>
    <p:cSldViewPr snapToObjects="1">
      <p:cViewPr>
        <p:scale>
          <a:sx n="70" d="100"/>
          <a:sy n="70" d="100"/>
        </p:scale>
        <p:origin x="-510" y="-13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81" d="100"/>
          <a:sy n="81" d="100"/>
        </p:scale>
        <p:origin x="-2040" y="-96"/>
      </p:cViewPr>
      <p:guideLst>
        <p:guide orient="horz" pos="2976"/>
        <p:guide pos="226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Sheet1!$B$1</c:f>
              <c:strCache>
                <c:ptCount val="1"/>
                <c:pt idx="0">
                  <c:v>Program</c:v>
                </c:pt>
              </c:strCache>
            </c:strRef>
          </c:tx>
          <c:invertIfNegative val="0"/>
          <c:dLbls>
            <c:showLegendKey val="0"/>
            <c:showVal val="1"/>
            <c:showCatName val="0"/>
            <c:showSerName val="0"/>
            <c:showPercent val="0"/>
            <c:showBubbleSize val="0"/>
            <c:showLeaderLines val="0"/>
          </c:dLbls>
          <c:cat>
            <c:strRef>
              <c:f>Sheet1!$A$2:$A$4</c:f>
              <c:strCache>
                <c:ptCount val="3"/>
                <c:pt idx="0">
                  <c:v>Method 1</c:v>
                </c:pt>
                <c:pt idx="1">
                  <c:v>Method 2</c:v>
                </c:pt>
                <c:pt idx="2">
                  <c:v>Method 3</c:v>
                </c:pt>
              </c:strCache>
            </c:strRef>
          </c:cat>
          <c:val>
            <c:numRef>
              <c:f>Sheet1!$B$2:$B$4</c:f>
              <c:numCache>
                <c:formatCode>General</c:formatCode>
                <c:ptCount val="3"/>
                <c:pt idx="0">
                  <c:v>40</c:v>
                </c:pt>
                <c:pt idx="1">
                  <c:v>60</c:v>
                </c:pt>
                <c:pt idx="2">
                  <c:v>80</c:v>
                </c:pt>
              </c:numCache>
            </c:numRef>
          </c:val>
        </c:ser>
        <c:ser>
          <c:idx val="1"/>
          <c:order val="1"/>
          <c:tx>
            <c:strRef>
              <c:f>Sheet1!$C$1</c:f>
              <c:strCache>
                <c:ptCount val="1"/>
                <c:pt idx="0">
                  <c:v>Comparison</c:v>
                </c:pt>
              </c:strCache>
            </c:strRef>
          </c:tx>
          <c:invertIfNegative val="0"/>
          <c:dLbls>
            <c:showLegendKey val="0"/>
            <c:showVal val="1"/>
            <c:showCatName val="0"/>
            <c:showSerName val="0"/>
            <c:showPercent val="0"/>
            <c:showBubbleSize val="0"/>
            <c:showLeaderLines val="0"/>
          </c:dLbls>
          <c:cat>
            <c:strRef>
              <c:f>Sheet1!$A$2:$A$4</c:f>
              <c:strCache>
                <c:ptCount val="3"/>
                <c:pt idx="0">
                  <c:v>Method 1</c:v>
                </c:pt>
                <c:pt idx="1">
                  <c:v>Method 2</c:v>
                </c:pt>
                <c:pt idx="2">
                  <c:v>Method 3</c:v>
                </c:pt>
              </c:strCache>
            </c:strRef>
          </c:cat>
          <c:val>
            <c:numRef>
              <c:f>Sheet1!$C$2:$C$4</c:f>
              <c:numCache>
                <c:formatCode>General</c:formatCode>
                <c:ptCount val="3"/>
                <c:pt idx="0">
                  <c:v>20</c:v>
                </c:pt>
                <c:pt idx="1">
                  <c:v>50</c:v>
                </c:pt>
                <c:pt idx="2">
                  <c:v>80</c:v>
                </c:pt>
              </c:numCache>
            </c:numRef>
          </c:val>
        </c:ser>
        <c:dLbls>
          <c:showLegendKey val="0"/>
          <c:showVal val="0"/>
          <c:showCatName val="0"/>
          <c:showSerName val="0"/>
          <c:showPercent val="0"/>
          <c:showBubbleSize val="0"/>
        </c:dLbls>
        <c:gapWidth val="150"/>
        <c:axId val="89938176"/>
        <c:axId val="89948160"/>
      </c:barChart>
      <c:catAx>
        <c:axId val="89938176"/>
        <c:scaling>
          <c:orientation val="minMax"/>
        </c:scaling>
        <c:delete val="0"/>
        <c:axPos val="b"/>
        <c:majorTickMark val="out"/>
        <c:minorTickMark val="none"/>
        <c:tickLblPos val="nextTo"/>
        <c:crossAx val="89948160"/>
        <c:crosses val="autoZero"/>
        <c:auto val="1"/>
        <c:lblAlgn val="ctr"/>
        <c:lblOffset val="100"/>
        <c:noMultiLvlLbl val="0"/>
      </c:catAx>
      <c:valAx>
        <c:axId val="89948160"/>
        <c:scaling>
          <c:orientation val="minMax"/>
        </c:scaling>
        <c:delete val="0"/>
        <c:axPos val="l"/>
        <c:title>
          <c:tx>
            <c:rich>
              <a:bodyPr rot="-5400000" vert="horz"/>
              <a:lstStyle/>
              <a:p>
                <a:pPr>
                  <a:defRPr/>
                </a:pPr>
                <a:r>
                  <a:rPr lang="en-US"/>
                  <a:t>Percent employed</a:t>
                </a:r>
              </a:p>
            </c:rich>
          </c:tx>
          <c:layout/>
          <c:overlay val="0"/>
        </c:title>
        <c:numFmt formatCode="General" sourceLinked="1"/>
        <c:majorTickMark val="out"/>
        <c:minorTickMark val="none"/>
        <c:tickLblPos val="nextTo"/>
        <c:crossAx val="89938176"/>
        <c:crosses val="autoZero"/>
        <c:crossBetween val="between"/>
        <c:majorUnit val="20"/>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116263" cy="473075"/>
          </a:xfrm>
          <a:prstGeom prst="rect">
            <a:avLst/>
          </a:prstGeom>
          <a:noFill/>
          <a:ln w="9525">
            <a:noFill/>
            <a:miter lim="800000"/>
            <a:headEnd/>
            <a:tailEnd/>
          </a:ln>
          <a:effectLst/>
        </p:spPr>
        <p:txBody>
          <a:bodyPr vert="horz" wrap="square" lIns="93501" tIns="46751" rIns="93501" bIns="46751" numCol="1" anchor="t" anchorCtr="0" compatLnSpc="1">
            <a:prstTxWarp prst="textNoShape">
              <a:avLst/>
            </a:prstTxWarp>
          </a:bodyPr>
          <a:lstStyle>
            <a:lvl1pPr>
              <a:defRPr sz="1200" b="0">
                <a:latin typeface="Arial" charset="0"/>
                <a:cs typeface="Arial" charset="0"/>
              </a:defRPr>
            </a:lvl1pPr>
          </a:lstStyle>
          <a:p>
            <a:pPr>
              <a:defRPr/>
            </a:pPr>
            <a:endParaRPr lang="en-US"/>
          </a:p>
        </p:txBody>
      </p:sp>
      <p:sp>
        <p:nvSpPr>
          <p:cNvPr id="39939" name="Rectangle 3"/>
          <p:cNvSpPr>
            <a:spLocks noGrp="1" noChangeArrowheads="1"/>
          </p:cNvSpPr>
          <p:nvPr>
            <p:ph type="dt" sz="quarter" idx="1"/>
          </p:nvPr>
        </p:nvSpPr>
        <p:spPr bwMode="auto">
          <a:xfrm>
            <a:off x="4070350" y="0"/>
            <a:ext cx="3116263" cy="473075"/>
          </a:xfrm>
          <a:prstGeom prst="rect">
            <a:avLst/>
          </a:prstGeom>
          <a:noFill/>
          <a:ln w="9525">
            <a:noFill/>
            <a:miter lim="800000"/>
            <a:headEnd/>
            <a:tailEnd/>
          </a:ln>
          <a:effectLst/>
        </p:spPr>
        <p:txBody>
          <a:bodyPr vert="horz" wrap="square" lIns="93501" tIns="46751" rIns="93501" bIns="46751" numCol="1" anchor="t" anchorCtr="0" compatLnSpc="1">
            <a:prstTxWarp prst="textNoShape">
              <a:avLst/>
            </a:prstTxWarp>
          </a:bodyPr>
          <a:lstStyle>
            <a:lvl1pPr algn="r">
              <a:defRPr sz="1200" b="0">
                <a:latin typeface="Arial" charset="0"/>
                <a:cs typeface="Arial" charset="0"/>
              </a:defRPr>
            </a:lvl1pPr>
          </a:lstStyle>
          <a:p>
            <a:pPr>
              <a:defRPr/>
            </a:pPr>
            <a:endParaRPr lang="en-US"/>
          </a:p>
        </p:txBody>
      </p:sp>
      <p:sp>
        <p:nvSpPr>
          <p:cNvPr id="39940" name="Rectangle 4"/>
          <p:cNvSpPr>
            <a:spLocks noGrp="1" noChangeArrowheads="1"/>
          </p:cNvSpPr>
          <p:nvPr>
            <p:ph type="ftr" sz="quarter" idx="2"/>
          </p:nvPr>
        </p:nvSpPr>
        <p:spPr bwMode="auto">
          <a:xfrm>
            <a:off x="0" y="8974138"/>
            <a:ext cx="3116263" cy="473075"/>
          </a:xfrm>
          <a:prstGeom prst="rect">
            <a:avLst/>
          </a:prstGeom>
          <a:noFill/>
          <a:ln w="9525">
            <a:noFill/>
            <a:miter lim="800000"/>
            <a:headEnd/>
            <a:tailEnd/>
          </a:ln>
          <a:effectLst/>
        </p:spPr>
        <p:txBody>
          <a:bodyPr vert="horz" wrap="square" lIns="93501" tIns="46751" rIns="93501" bIns="46751" numCol="1" anchor="b" anchorCtr="0" compatLnSpc="1">
            <a:prstTxWarp prst="textNoShape">
              <a:avLst/>
            </a:prstTxWarp>
          </a:bodyPr>
          <a:lstStyle>
            <a:lvl1pPr>
              <a:defRPr sz="1200" b="0">
                <a:latin typeface="Arial" charset="0"/>
                <a:cs typeface="Arial" charset="0"/>
              </a:defRPr>
            </a:lvl1pPr>
          </a:lstStyle>
          <a:p>
            <a:pPr>
              <a:defRPr/>
            </a:pPr>
            <a:endParaRPr lang="en-US"/>
          </a:p>
        </p:txBody>
      </p:sp>
      <p:sp>
        <p:nvSpPr>
          <p:cNvPr id="39941" name="Rectangle 5"/>
          <p:cNvSpPr>
            <a:spLocks noGrp="1" noChangeArrowheads="1"/>
          </p:cNvSpPr>
          <p:nvPr>
            <p:ph type="sldNum" sz="quarter" idx="3"/>
          </p:nvPr>
        </p:nvSpPr>
        <p:spPr bwMode="auto">
          <a:xfrm>
            <a:off x="4070350" y="8974138"/>
            <a:ext cx="3116263" cy="473075"/>
          </a:xfrm>
          <a:prstGeom prst="rect">
            <a:avLst/>
          </a:prstGeom>
          <a:noFill/>
          <a:ln w="9525">
            <a:noFill/>
            <a:miter lim="800000"/>
            <a:headEnd/>
            <a:tailEnd/>
          </a:ln>
          <a:effectLst/>
        </p:spPr>
        <p:txBody>
          <a:bodyPr vert="horz" wrap="square" lIns="93501" tIns="46751" rIns="93501" bIns="46751" numCol="1" anchor="b" anchorCtr="0" compatLnSpc="1">
            <a:prstTxWarp prst="textNoShape">
              <a:avLst/>
            </a:prstTxWarp>
          </a:bodyPr>
          <a:lstStyle>
            <a:lvl1pPr algn="r">
              <a:defRPr sz="1200" b="0">
                <a:latin typeface="Arial" charset="0"/>
                <a:cs typeface="Arial" charset="0"/>
              </a:defRPr>
            </a:lvl1pPr>
          </a:lstStyle>
          <a:p>
            <a:pPr>
              <a:defRPr/>
            </a:pPr>
            <a:fld id="{09907EA8-537A-48BF-B6E5-0CB1B5D5E3C4}" type="slidenum">
              <a:rPr lang="en-US"/>
              <a:pPr>
                <a:defRPr/>
              </a:pPr>
              <a:t>‹#›</a:t>
            </a:fld>
            <a:endParaRPr lang="en-US" dirty="0"/>
          </a:p>
        </p:txBody>
      </p:sp>
    </p:spTree>
    <p:extLst>
      <p:ext uri="{BB962C8B-B14F-4D97-AF65-F5344CB8AC3E}">
        <p14:creationId xmlns:p14="http://schemas.microsoft.com/office/powerpoint/2010/main" val="990070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3116263" cy="473075"/>
          </a:xfrm>
          <a:prstGeom prst="rect">
            <a:avLst/>
          </a:prstGeom>
          <a:noFill/>
          <a:ln w="9525">
            <a:noFill/>
            <a:miter lim="800000"/>
            <a:headEnd/>
            <a:tailEnd/>
          </a:ln>
          <a:effectLst/>
        </p:spPr>
        <p:txBody>
          <a:bodyPr vert="horz" wrap="square" lIns="93501" tIns="46751" rIns="93501" bIns="46751" numCol="1" anchor="t" anchorCtr="0" compatLnSpc="1">
            <a:prstTxWarp prst="textNoShape">
              <a:avLst/>
            </a:prstTxWarp>
          </a:bodyPr>
          <a:lstStyle>
            <a:lvl1pPr>
              <a:defRPr sz="1200" b="0">
                <a:latin typeface="Arial" charset="0"/>
                <a:cs typeface="Arial" charset="0"/>
              </a:defRPr>
            </a:lvl1pPr>
          </a:lstStyle>
          <a:p>
            <a:pPr>
              <a:defRPr/>
            </a:pPr>
            <a:endParaRPr lang="en-GB"/>
          </a:p>
        </p:txBody>
      </p:sp>
      <p:sp>
        <p:nvSpPr>
          <p:cNvPr id="56323" name="Rectangle 3"/>
          <p:cNvSpPr>
            <a:spLocks noGrp="1" noChangeArrowheads="1"/>
          </p:cNvSpPr>
          <p:nvPr>
            <p:ph type="dt" idx="1"/>
          </p:nvPr>
        </p:nvSpPr>
        <p:spPr bwMode="auto">
          <a:xfrm>
            <a:off x="4070350" y="0"/>
            <a:ext cx="3116263" cy="473075"/>
          </a:xfrm>
          <a:prstGeom prst="rect">
            <a:avLst/>
          </a:prstGeom>
          <a:noFill/>
          <a:ln w="9525">
            <a:noFill/>
            <a:miter lim="800000"/>
            <a:headEnd/>
            <a:tailEnd/>
          </a:ln>
          <a:effectLst/>
        </p:spPr>
        <p:txBody>
          <a:bodyPr vert="horz" wrap="square" lIns="93501" tIns="46751" rIns="93501" bIns="46751" numCol="1" anchor="t" anchorCtr="0" compatLnSpc="1">
            <a:prstTxWarp prst="textNoShape">
              <a:avLst/>
            </a:prstTxWarp>
          </a:bodyPr>
          <a:lstStyle>
            <a:lvl1pPr algn="r">
              <a:defRPr sz="1200" b="0">
                <a:latin typeface="Arial" charset="0"/>
                <a:cs typeface="Arial" charset="0"/>
              </a:defRPr>
            </a:lvl1pPr>
          </a:lstStyle>
          <a:p>
            <a:pPr>
              <a:defRPr/>
            </a:pPr>
            <a:endParaRPr lang="en-GB"/>
          </a:p>
        </p:txBody>
      </p:sp>
      <p:sp>
        <p:nvSpPr>
          <p:cNvPr id="33796" name="Rectangle 4"/>
          <p:cNvSpPr>
            <a:spLocks noGrp="1" noRot="1" noChangeAspect="1" noChangeArrowheads="1" noTextEdit="1"/>
          </p:cNvSpPr>
          <p:nvPr>
            <p:ph type="sldImg" idx="2"/>
          </p:nvPr>
        </p:nvSpPr>
        <p:spPr bwMode="auto">
          <a:xfrm>
            <a:off x="1231900" y="708025"/>
            <a:ext cx="4724400" cy="35433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5" name="Rectangle 5"/>
          <p:cNvSpPr>
            <a:spLocks noGrp="1" noChangeArrowheads="1"/>
          </p:cNvSpPr>
          <p:nvPr>
            <p:ph type="body" sz="quarter" idx="3"/>
          </p:nvPr>
        </p:nvSpPr>
        <p:spPr bwMode="auto">
          <a:xfrm>
            <a:off x="719138" y="4489450"/>
            <a:ext cx="5749925" cy="4251325"/>
          </a:xfrm>
          <a:prstGeom prst="rect">
            <a:avLst/>
          </a:prstGeom>
          <a:noFill/>
          <a:ln w="9525">
            <a:noFill/>
            <a:miter lim="800000"/>
            <a:headEnd/>
            <a:tailEnd/>
          </a:ln>
          <a:effectLst/>
        </p:spPr>
        <p:txBody>
          <a:bodyPr vert="horz" wrap="square" lIns="93501" tIns="46751" rIns="93501" bIns="46751"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6326" name="Rectangle 6"/>
          <p:cNvSpPr>
            <a:spLocks noGrp="1" noChangeArrowheads="1"/>
          </p:cNvSpPr>
          <p:nvPr>
            <p:ph type="ftr" sz="quarter" idx="4"/>
          </p:nvPr>
        </p:nvSpPr>
        <p:spPr bwMode="auto">
          <a:xfrm>
            <a:off x="0" y="8974138"/>
            <a:ext cx="3116263" cy="473075"/>
          </a:xfrm>
          <a:prstGeom prst="rect">
            <a:avLst/>
          </a:prstGeom>
          <a:noFill/>
          <a:ln w="9525">
            <a:noFill/>
            <a:miter lim="800000"/>
            <a:headEnd/>
            <a:tailEnd/>
          </a:ln>
          <a:effectLst/>
        </p:spPr>
        <p:txBody>
          <a:bodyPr vert="horz" wrap="square" lIns="93501" tIns="46751" rIns="93501" bIns="46751" numCol="1" anchor="b" anchorCtr="0" compatLnSpc="1">
            <a:prstTxWarp prst="textNoShape">
              <a:avLst/>
            </a:prstTxWarp>
          </a:bodyPr>
          <a:lstStyle>
            <a:lvl1pPr>
              <a:defRPr sz="1200" b="0">
                <a:latin typeface="Arial" charset="0"/>
                <a:cs typeface="Arial" charset="0"/>
              </a:defRPr>
            </a:lvl1pPr>
          </a:lstStyle>
          <a:p>
            <a:pPr>
              <a:defRPr/>
            </a:pPr>
            <a:endParaRPr lang="en-GB"/>
          </a:p>
        </p:txBody>
      </p:sp>
      <p:sp>
        <p:nvSpPr>
          <p:cNvPr id="56327" name="Rectangle 7"/>
          <p:cNvSpPr>
            <a:spLocks noGrp="1" noChangeArrowheads="1"/>
          </p:cNvSpPr>
          <p:nvPr>
            <p:ph type="sldNum" sz="quarter" idx="5"/>
          </p:nvPr>
        </p:nvSpPr>
        <p:spPr bwMode="auto">
          <a:xfrm>
            <a:off x="4070350" y="8974138"/>
            <a:ext cx="3116263" cy="473075"/>
          </a:xfrm>
          <a:prstGeom prst="rect">
            <a:avLst/>
          </a:prstGeom>
          <a:noFill/>
          <a:ln w="9525">
            <a:noFill/>
            <a:miter lim="800000"/>
            <a:headEnd/>
            <a:tailEnd/>
          </a:ln>
          <a:effectLst/>
        </p:spPr>
        <p:txBody>
          <a:bodyPr vert="horz" wrap="square" lIns="93501" tIns="46751" rIns="93501" bIns="46751" numCol="1" anchor="b" anchorCtr="0" compatLnSpc="1">
            <a:prstTxWarp prst="textNoShape">
              <a:avLst/>
            </a:prstTxWarp>
          </a:bodyPr>
          <a:lstStyle>
            <a:lvl1pPr algn="r">
              <a:defRPr sz="1200" b="0">
                <a:latin typeface="Arial" charset="0"/>
                <a:cs typeface="Arial" charset="0"/>
              </a:defRPr>
            </a:lvl1pPr>
          </a:lstStyle>
          <a:p>
            <a:pPr>
              <a:defRPr/>
            </a:pPr>
            <a:fld id="{FE785EDF-25D9-425B-B514-845C74FE2E86}" type="slidenum">
              <a:rPr lang="en-GB"/>
              <a:pPr>
                <a:defRPr/>
              </a:pPr>
              <a:t>‹#›</a:t>
            </a:fld>
            <a:endParaRPr lang="en-GB" dirty="0"/>
          </a:p>
        </p:txBody>
      </p:sp>
    </p:spTree>
    <p:extLst>
      <p:ext uri="{BB962C8B-B14F-4D97-AF65-F5344CB8AC3E}">
        <p14:creationId xmlns:p14="http://schemas.microsoft.com/office/powerpoint/2010/main" val="6629959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itchFamily="34" charset="0"/>
              <a:cs typeface="Arial"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cs typeface="Arial" pitchFamily="34" charset="0"/>
              </a:defRPr>
            </a:lvl1pPr>
            <a:lvl2pPr marL="742866" indent="-285717" eaLnBrk="0" hangingPunct="0">
              <a:spcBef>
                <a:spcPct val="30000"/>
              </a:spcBef>
              <a:defRPr sz="1200">
                <a:solidFill>
                  <a:schemeClr val="tx1"/>
                </a:solidFill>
                <a:latin typeface="Arial" pitchFamily="34" charset="0"/>
                <a:cs typeface="Arial" pitchFamily="34" charset="0"/>
              </a:defRPr>
            </a:lvl2pPr>
            <a:lvl3pPr marL="1142871" indent="-228574" eaLnBrk="0" hangingPunct="0">
              <a:spcBef>
                <a:spcPct val="30000"/>
              </a:spcBef>
              <a:defRPr sz="1200">
                <a:solidFill>
                  <a:schemeClr val="tx1"/>
                </a:solidFill>
                <a:latin typeface="Arial" pitchFamily="34" charset="0"/>
                <a:cs typeface="Arial" pitchFamily="34" charset="0"/>
              </a:defRPr>
            </a:lvl3pPr>
            <a:lvl4pPr marL="1600019" indent="-228574" eaLnBrk="0" hangingPunct="0">
              <a:spcBef>
                <a:spcPct val="30000"/>
              </a:spcBef>
              <a:defRPr sz="1200">
                <a:solidFill>
                  <a:schemeClr val="tx1"/>
                </a:solidFill>
                <a:latin typeface="Arial" pitchFamily="34" charset="0"/>
                <a:cs typeface="Arial" pitchFamily="34" charset="0"/>
              </a:defRPr>
            </a:lvl4pPr>
            <a:lvl5pPr marL="2057168" indent="-228574" eaLnBrk="0" hangingPunct="0">
              <a:spcBef>
                <a:spcPct val="30000"/>
              </a:spcBef>
              <a:defRPr sz="1200">
                <a:solidFill>
                  <a:schemeClr val="tx1"/>
                </a:solidFill>
                <a:latin typeface="Arial" pitchFamily="34" charset="0"/>
                <a:cs typeface="Arial" pitchFamily="34" charset="0"/>
              </a:defRPr>
            </a:lvl5pPr>
            <a:lvl6pPr marL="2514316" indent="-228574" eaLnBrk="0" fontAlgn="base" hangingPunct="0">
              <a:spcBef>
                <a:spcPct val="30000"/>
              </a:spcBef>
              <a:spcAft>
                <a:spcPct val="0"/>
              </a:spcAft>
              <a:defRPr sz="1200">
                <a:solidFill>
                  <a:schemeClr val="tx1"/>
                </a:solidFill>
                <a:latin typeface="Arial" pitchFamily="34" charset="0"/>
                <a:cs typeface="Arial" pitchFamily="34" charset="0"/>
              </a:defRPr>
            </a:lvl6pPr>
            <a:lvl7pPr marL="2971465" indent="-228574" eaLnBrk="0" fontAlgn="base" hangingPunct="0">
              <a:spcBef>
                <a:spcPct val="30000"/>
              </a:spcBef>
              <a:spcAft>
                <a:spcPct val="0"/>
              </a:spcAft>
              <a:defRPr sz="1200">
                <a:solidFill>
                  <a:schemeClr val="tx1"/>
                </a:solidFill>
                <a:latin typeface="Arial" pitchFamily="34" charset="0"/>
                <a:cs typeface="Arial" pitchFamily="34" charset="0"/>
              </a:defRPr>
            </a:lvl7pPr>
            <a:lvl8pPr marL="3428613" indent="-228574" eaLnBrk="0" fontAlgn="base" hangingPunct="0">
              <a:spcBef>
                <a:spcPct val="30000"/>
              </a:spcBef>
              <a:spcAft>
                <a:spcPct val="0"/>
              </a:spcAft>
              <a:defRPr sz="1200">
                <a:solidFill>
                  <a:schemeClr val="tx1"/>
                </a:solidFill>
                <a:latin typeface="Arial" pitchFamily="34" charset="0"/>
                <a:cs typeface="Arial" pitchFamily="34" charset="0"/>
              </a:defRPr>
            </a:lvl8pPr>
            <a:lvl9pPr marL="3885762" indent="-228574"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D63CA8B5-D68B-4853-A83A-0487B8E6D976}" type="slidenum">
              <a:rPr lang="en-GB" altLang="en-US" smtClean="0"/>
              <a:pPr eaLnBrk="1" hangingPunct="1">
                <a:spcBef>
                  <a:spcPct val="0"/>
                </a:spcBef>
              </a:pPr>
              <a:t>4</a:t>
            </a:fld>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itchFamily="34" charset="0"/>
              <a:cs typeface="Arial" pitchFamily="34"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cs typeface="Arial" pitchFamily="34" charset="0"/>
              </a:defRPr>
            </a:lvl1pPr>
            <a:lvl2pPr marL="742866" indent="-285717" eaLnBrk="0" hangingPunct="0">
              <a:spcBef>
                <a:spcPct val="30000"/>
              </a:spcBef>
              <a:defRPr sz="1200">
                <a:solidFill>
                  <a:schemeClr val="tx1"/>
                </a:solidFill>
                <a:latin typeface="Arial" pitchFamily="34" charset="0"/>
                <a:cs typeface="Arial" pitchFamily="34" charset="0"/>
              </a:defRPr>
            </a:lvl2pPr>
            <a:lvl3pPr marL="1142871" indent="-228574" eaLnBrk="0" hangingPunct="0">
              <a:spcBef>
                <a:spcPct val="30000"/>
              </a:spcBef>
              <a:defRPr sz="1200">
                <a:solidFill>
                  <a:schemeClr val="tx1"/>
                </a:solidFill>
                <a:latin typeface="Arial" pitchFamily="34" charset="0"/>
                <a:cs typeface="Arial" pitchFamily="34" charset="0"/>
              </a:defRPr>
            </a:lvl3pPr>
            <a:lvl4pPr marL="1600019" indent="-228574" eaLnBrk="0" hangingPunct="0">
              <a:spcBef>
                <a:spcPct val="30000"/>
              </a:spcBef>
              <a:defRPr sz="1200">
                <a:solidFill>
                  <a:schemeClr val="tx1"/>
                </a:solidFill>
                <a:latin typeface="Arial" pitchFamily="34" charset="0"/>
                <a:cs typeface="Arial" pitchFamily="34" charset="0"/>
              </a:defRPr>
            </a:lvl4pPr>
            <a:lvl5pPr marL="2057168" indent="-228574" eaLnBrk="0" hangingPunct="0">
              <a:spcBef>
                <a:spcPct val="30000"/>
              </a:spcBef>
              <a:defRPr sz="1200">
                <a:solidFill>
                  <a:schemeClr val="tx1"/>
                </a:solidFill>
                <a:latin typeface="Arial" pitchFamily="34" charset="0"/>
                <a:cs typeface="Arial" pitchFamily="34" charset="0"/>
              </a:defRPr>
            </a:lvl5pPr>
            <a:lvl6pPr marL="2514316" indent="-228574" eaLnBrk="0" fontAlgn="base" hangingPunct="0">
              <a:spcBef>
                <a:spcPct val="30000"/>
              </a:spcBef>
              <a:spcAft>
                <a:spcPct val="0"/>
              </a:spcAft>
              <a:defRPr sz="1200">
                <a:solidFill>
                  <a:schemeClr val="tx1"/>
                </a:solidFill>
                <a:latin typeface="Arial" pitchFamily="34" charset="0"/>
                <a:cs typeface="Arial" pitchFamily="34" charset="0"/>
              </a:defRPr>
            </a:lvl6pPr>
            <a:lvl7pPr marL="2971465" indent="-228574" eaLnBrk="0" fontAlgn="base" hangingPunct="0">
              <a:spcBef>
                <a:spcPct val="30000"/>
              </a:spcBef>
              <a:spcAft>
                <a:spcPct val="0"/>
              </a:spcAft>
              <a:defRPr sz="1200">
                <a:solidFill>
                  <a:schemeClr val="tx1"/>
                </a:solidFill>
                <a:latin typeface="Arial" pitchFamily="34" charset="0"/>
                <a:cs typeface="Arial" pitchFamily="34" charset="0"/>
              </a:defRPr>
            </a:lvl7pPr>
            <a:lvl8pPr marL="3428613" indent="-228574" eaLnBrk="0" fontAlgn="base" hangingPunct="0">
              <a:spcBef>
                <a:spcPct val="30000"/>
              </a:spcBef>
              <a:spcAft>
                <a:spcPct val="0"/>
              </a:spcAft>
              <a:defRPr sz="1200">
                <a:solidFill>
                  <a:schemeClr val="tx1"/>
                </a:solidFill>
                <a:latin typeface="Arial" pitchFamily="34" charset="0"/>
                <a:cs typeface="Arial" pitchFamily="34" charset="0"/>
              </a:defRPr>
            </a:lvl8pPr>
            <a:lvl9pPr marL="3885762" indent="-228574"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F1D8CC0A-A577-4BF3-9676-2E0BB08F94FF}" type="slidenum">
              <a:rPr lang="en-GB" altLang="en-US" smtClean="0"/>
              <a:pPr eaLnBrk="1" hangingPunct="1">
                <a:spcBef>
                  <a:spcPct val="0"/>
                </a:spcBef>
              </a:pPr>
              <a:t>5</a:t>
            </a:fld>
            <a:endParaRPr lang="en-GB"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itchFamily="34" charset="0"/>
              <a:cs typeface="Arial" pitchFamily="34"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cs typeface="Arial" pitchFamily="34" charset="0"/>
              </a:defRPr>
            </a:lvl1pPr>
            <a:lvl2pPr marL="742866" indent="-285717" eaLnBrk="0" hangingPunct="0">
              <a:spcBef>
                <a:spcPct val="30000"/>
              </a:spcBef>
              <a:defRPr sz="1200">
                <a:solidFill>
                  <a:schemeClr val="tx1"/>
                </a:solidFill>
                <a:latin typeface="Arial" pitchFamily="34" charset="0"/>
                <a:cs typeface="Arial" pitchFamily="34" charset="0"/>
              </a:defRPr>
            </a:lvl2pPr>
            <a:lvl3pPr marL="1142871" indent="-228574" eaLnBrk="0" hangingPunct="0">
              <a:spcBef>
                <a:spcPct val="30000"/>
              </a:spcBef>
              <a:defRPr sz="1200">
                <a:solidFill>
                  <a:schemeClr val="tx1"/>
                </a:solidFill>
                <a:latin typeface="Arial" pitchFamily="34" charset="0"/>
                <a:cs typeface="Arial" pitchFamily="34" charset="0"/>
              </a:defRPr>
            </a:lvl3pPr>
            <a:lvl4pPr marL="1600019" indent="-228574" eaLnBrk="0" hangingPunct="0">
              <a:spcBef>
                <a:spcPct val="30000"/>
              </a:spcBef>
              <a:defRPr sz="1200">
                <a:solidFill>
                  <a:schemeClr val="tx1"/>
                </a:solidFill>
                <a:latin typeface="Arial" pitchFamily="34" charset="0"/>
                <a:cs typeface="Arial" pitchFamily="34" charset="0"/>
              </a:defRPr>
            </a:lvl4pPr>
            <a:lvl5pPr marL="2057168" indent="-228574" eaLnBrk="0" hangingPunct="0">
              <a:spcBef>
                <a:spcPct val="30000"/>
              </a:spcBef>
              <a:defRPr sz="1200">
                <a:solidFill>
                  <a:schemeClr val="tx1"/>
                </a:solidFill>
                <a:latin typeface="Arial" pitchFamily="34" charset="0"/>
                <a:cs typeface="Arial" pitchFamily="34" charset="0"/>
              </a:defRPr>
            </a:lvl5pPr>
            <a:lvl6pPr marL="2514316" indent="-228574" eaLnBrk="0" fontAlgn="base" hangingPunct="0">
              <a:spcBef>
                <a:spcPct val="30000"/>
              </a:spcBef>
              <a:spcAft>
                <a:spcPct val="0"/>
              </a:spcAft>
              <a:defRPr sz="1200">
                <a:solidFill>
                  <a:schemeClr val="tx1"/>
                </a:solidFill>
                <a:latin typeface="Arial" pitchFamily="34" charset="0"/>
                <a:cs typeface="Arial" pitchFamily="34" charset="0"/>
              </a:defRPr>
            </a:lvl6pPr>
            <a:lvl7pPr marL="2971465" indent="-228574" eaLnBrk="0" fontAlgn="base" hangingPunct="0">
              <a:spcBef>
                <a:spcPct val="30000"/>
              </a:spcBef>
              <a:spcAft>
                <a:spcPct val="0"/>
              </a:spcAft>
              <a:defRPr sz="1200">
                <a:solidFill>
                  <a:schemeClr val="tx1"/>
                </a:solidFill>
                <a:latin typeface="Arial" pitchFamily="34" charset="0"/>
                <a:cs typeface="Arial" pitchFamily="34" charset="0"/>
              </a:defRPr>
            </a:lvl7pPr>
            <a:lvl8pPr marL="3428613" indent="-228574" eaLnBrk="0" fontAlgn="base" hangingPunct="0">
              <a:spcBef>
                <a:spcPct val="30000"/>
              </a:spcBef>
              <a:spcAft>
                <a:spcPct val="0"/>
              </a:spcAft>
              <a:defRPr sz="1200">
                <a:solidFill>
                  <a:schemeClr val="tx1"/>
                </a:solidFill>
                <a:latin typeface="Arial" pitchFamily="34" charset="0"/>
                <a:cs typeface="Arial" pitchFamily="34" charset="0"/>
              </a:defRPr>
            </a:lvl8pPr>
            <a:lvl9pPr marL="3885762" indent="-228574"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F1D8CC0A-A577-4BF3-9676-2E0BB08F94FF}" type="slidenum">
              <a:rPr lang="en-GB" altLang="en-US" smtClean="0"/>
              <a:pPr eaLnBrk="1" hangingPunct="1">
                <a:spcBef>
                  <a:spcPct val="0"/>
                </a:spcBef>
              </a:pPr>
              <a:t>6</a:t>
            </a:fld>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lgn="just"/>
            <a:endParaRPr lang="en-US" dirty="0"/>
          </a:p>
        </p:txBody>
      </p:sp>
      <p:sp>
        <p:nvSpPr>
          <p:cNvPr id="4" name="Slide Number Placeholder 3"/>
          <p:cNvSpPr>
            <a:spLocks noGrp="1"/>
          </p:cNvSpPr>
          <p:nvPr>
            <p:ph type="sldNum" sz="quarter" idx="10"/>
          </p:nvPr>
        </p:nvSpPr>
        <p:spPr/>
        <p:txBody>
          <a:bodyPr/>
          <a:lstStyle/>
          <a:p>
            <a:fld id="{C78A1696-21A9-4BC7-BF7A-FBECEBACC803}" type="slidenum">
              <a:rPr lang="en-US" smtClean="0"/>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xfrm>
            <a:off x="1231900" y="473075"/>
            <a:ext cx="4724400" cy="3543300"/>
          </a:xfrm>
          <a:ln/>
        </p:spPr>
      </p:sp>
      <p:sp>
        <p:nvSpPr>
          <p:cNvPr id="60419" name="Notes Placeholder 2"/>
          <p:cNvSpPr>
            <a:spLocks noGrp="1"/>
          </p:cNvSpPr>
          <p:nvPr>
            <p:ph type="body" idx="1"/>
          </p:nvPr>
        </p:nvSpPr>
        <p:spPr>
          <a:xfrm>
            <a:off x="719139" y="4173538"/>
            <a:ext cx="5749925" cy="511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itchFamily="34" charset="0"/>
                <a:cs typeface="Arial" pitchFamily="34" charset="0"/>
              </a:rPr>
              <a:t>Intervention shown in slide is for</a:t>
            </a:r>
            <a:r>
              <a:rPr lang="en-US" altLang="en-US" baseline="0" dirty="0" smtClean="0">
                <a:latin typeface="Arial" pitchFamily="34" charset="0"/>
                <a:cs typeface="Arial" pitchFamily="34" charset="0"/>
              </a:rPr>
              <a:t> example purposes only – we have not decided what interventions we will be testing. [For webinar, add in the notes some possibilities to run through. For site visits there will be a slide.]</a:t>
            </a:r>
            <a:endParaRPr lang="en-US" altLang="en-US" dirty="0" smtClean="0">
              <a:latin typeface="Arial" pitchFamily="34" charset="0"/>
              <a:cs typeface="Arial"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cs typeface="Arial" pitchFamily="34" charset="0"/>
              </a:defRPr>
            </a:lvl1pPr>
            <a:lvl2pPr marL="742866" indent="-285717" eaLnBrk="0" hangingPunct="0">
              <a:spcBef>
                <a:spcPct val="30000"/>
              </a:spcBef>
              <a:defRPr sz="1200">
                <a:solidFill>
                  <a:schemeClr val="tx1"/>
                </a:solidFill>
                <a:latin typeface="Arial" pitchFamily="34" charset="0"/>
                <a:cs typeface="Arial" pitchFamily="34" charset="0"/>
              </a:defRPr>
            </a:lvl2pPr>
            <a:lvl3pPr marL="1142871" indent="-228574" eaLnBrk="0" hangingPunct="0">
              <a:spcBef>
                <a:spcPct val="30000"/>
              </a:spcBef>
              <a:defRPr sz="1200">
                <a:solidFill>
                  <a:schemeClr val="tx1"/>
                </a:solidFill>
                <a:latin typeface="Arial" pitchFamily="34" charset="0"/>
                <a:cs typeface="Arial" pitchFamily="34" charset="0"/>
              </a:defRPr>
            </a:lvl3pPr>
            <a:lvl4pPr marL="1600019" indent="-228574" eaLnBrk="0" hangingPunct="0">
              <a:spcBef>
                <a:spcPct val="30000"/>
              </a:spcBef>
              <a:defRPr sz="1200">
                <a:solidFill>
                  <a:schemeClr val="tx1"/>
                </a:solidFill>
                <a:latin typeface="Arial" pitchFamily="34" charset="0"/>
                <a:cs typeface="Arial" pitchFamily="34" charset="0"/>
              </a:defRPr>
            </a:lvl4pPr>
            <a:lvl5pPr marL="2057168" indent="-228574" eaLnBrk="0" hangingPunct="0">
              <a:spcBef>
                <a:spcPct val="30000"/>
              </a:spcBef>
              <a:defRPr sz="1200">
                <a:solidFill>
                  <a:schemeClr val="tx1"/>
                </a:solidFill>
                <a:latin typeface="Arial" pitchFamily="34" charset="0"/>
                <a:cs typeface="Arial" pitchFamily="34" charset="0"/>
              </a:defRPr>
            </a:lvl5pPr>
            <a:lvl6pPr marL="2514316" indent="-228574" eaLnBrk="0" fontAlgn="base" hangingPunct="0">
              <a:spcBef>
                <a:spcPct val="30000"/>
              </a:spcBef>
              <a:spcAft>
                <a:spcPct val="0"/>
              </a:spcAft>
              <a:defRPr sz="1200">
                <a:solidFill>
                  <a:schemeClr val="tx1"/>
                </a:solidFill>
                <a:latin typeface="Arial" pitchFamily="34" charset="0"/>
                <a:cs typeface="Arial" pitchFamily="34" charset="0"/>
              </a:defRPr>
            </a:lvl6pPr>
            <a:lvl7pPr marL="2971465" indent="-228574" eaLnBrk="0" fontAlgn="base" hangingPunct="0">
              <a:spcBef>
                <a:spcPct val="30000"/>
              </a:spcBef>
              <a:spcAft>
                <a:spcPct val="0"/>
              </a:spcAft>
              <a:defRPr sz="1200">
                <a:solidFill>
                  <a:schemeClr val="tx1"/>
                </a:solidFill>
                <a:latin typeface="Arial" pitchFamily="34" charset="0"/>
                <a:cs typeface="Arial" pitchFamily="34" charset="0"/>
              </a:defRPr>
            </a:lvl7pPr>
            <a:lvl8pPr marL="3428613" indent="-228574" eaLnBrk="0" fontAlgn="base" hangingPunct="0">
              <a:spcBef>
                <a:spcPct val="30000"/>
              </a:spcBef>
              <a:spcAft>
                <a:spcPct val="0"/>
              </a:spcAft>
              <a:defRPr sz="1200">
                <a:solidFill>
                  <a:schemeClr val="tx1"/>
                </a:solidFill>
                <a:latin typeface="Arial" pitchFamily="34" charset="0"/>
                <a:cs typeface="Arial" pitchFamily="34" charset="0"/>
              </a:defRPr>
            </a:lvl8pPr>
            <a:lvl9pPr marL="3885762" indent="-228574"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58048CAA-4634-48F2-AEEB-7D86D7536C19}" type="slidenum">
              <a:rPr lang="en-US" altLang="en-US" smtClean="0">
                <a:solidFill>
                  <a:srgbClr val="000000"/>
                </a:solidFill>
              </a:rPr>
              <a:pPr eaLnBrk="1" hangingPunct="1">
                <a:spcBef>
                  <a:spcPct val="0"/>
                </a:spcBef>
              </a:pPr>
              <a:t>15</a:t>
            </a:fld>
            <a:endParaRPr lang="en-US" alt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4" name="Straight Connector 11"/>
          <p:cNvCxnSpPr>
            <a:cxnSpLocks noChangeShapeType="1"/>
          </p:cNvCxnSpPr>
          <p:nvPr userDrawn="1"/>
        </p:nvCxnSpPr>
        <p:spPr bwMode="auto">
          <a:xfrm rot="5400000">
            <a:off x="5670550" y="3429000"/>
            <a:ext cx="6858000" cy="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cxnSp>
      <p:sp>
        <p:nvSpPr>
          <p:cNvPr id="5" name="Rectangle 261"/>
          <p:cNvSpPr>
            <a:spLocks noChangeArrowheads="1"/>
          </p:cNvSpPr>
          <p:nvPr userDrawn="1"/>
        </p:nvSpPr>
        <p:spPr bwMode="auto">
          <a:xfrm>
            <a:off x="1504950" y="457200"/>
            <a:ext cx="7613650" cy="6400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p:txBody>
      </p:sp>
      <p:sp>
        <p:nvSpPr>
          <p:cNvPr id="6" name="Rectangle 253"/>
          <p:cNvSpPr>
            <a:spLocks noChangeArrowheads="1"/>
          </p:cNvSpPr>
          <p:nvPr userDrawn="1"/>
        </p:nvSpPr>
        <p:spPr bwMode="auto">
          <a:xfrm>
            <a:off x="0" y="0"/>
            <a:ext cx="9144000" cy="457200"/>
          </a:xfrm>
          <a:prstGeom prst="rect">
            <a:avLst/>
          </a:prstGeom>
          <a:solidFill>
            <a:schemeClr val="accent1"/>
          </a:solidFill>
          <a:ln w="9525">
            <a:solidFill>
              <a:schemeClr val="accent1"/>
            </a:solidFill>
            <a:miter lim="800000"/>
            <a:headEnd/>
            <a:tailEnd/>
          </a:ln>
        </p:spPr>
        <p:txBody>
          <a:bodyPr wrap="none"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p:txBody>
      </p:sp>
      <p:sp>
        <p:nvSpPr>
          <p:cNvPr id="7" name="Rectangle 256"/>
          <p:cNvSpPr>
            <a:spLocks noChangeArrowheads="1"/>
          </p:cNvSpPr>
          <p:nvPr/>
        </p:nvSpPr>
        <p:spPr bwMode="auto">
          <a:xfrm>
            <a:off x="0" y="0"/>
            <a:ext cx="1504950" cy="6858000"/>
          </a:xfrm>
          <a:prstGeom prst="rect">
            <a:avLst/>
          </a:prstGeom>
          <a:solidFill>
            <a:schemeClr val="bg2">
              <a:alpha val="32156"/>
            </a:schemeClr>
          </a:solidFill>
          <a:ln w="9525">
            <a:solidFill>
              <a:srgbClr val="7D99B1"/>
            </a:solidFill>
            <a:miter lim="800000"/>
            <a:headEnd/>
            <a:tailEnd/>
          </a:ln>
        </p:spPr>
        <p:txBody>
          <a:bodyPr wrap="none"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p:txBody>
      </p:sp>
      <p:sp>
        <p:nvSpPr>
          <p:cNvPr id="8" name="TextBox 15"/>
          <p:cNvSpPr txBox="1">
            <a:spLocks noChangeArrowheads="1"/>
          </p:cNvSpPr>
          <p:nvPr userDrawn="1"/>
        </p:nvSpPr>
        <p:spPr bwMode="auto">
          <a:xfrm>
            <a:off x="6350" y="404813"/>
            <a:ext cx="9140825" cy="1514475"/>
          </a:xfrm>
          <a:prstGeom prst="rect">
            <a:avLst/>
          </a:prstGeom>
          <a:solidFill>
            <a:schemeClr val="bg1"/>
          </a:solidFill>
          <a:ln w="9525">
            <a:solidFill>
              <a:schemeClr val="bg1"/>
            </a:solidFill>
            <a:miter lim="800000"/>
            <a:headEnd/>
            <a:tailEnd/>
          </a:ln>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p:txBody>
      </p:sp>
      <p:pic>
        <p:nvPicPr>
          <p:cNvPr id="9" name="Picture 15" descr="logo large301X.jpg"/>
          <p:cNvPicPr>
            <a:picLocks noChangeAspect="1" noChangeArrowheads="1"/>
          </p:cNvPicPr>
          <p:nvPr userDrawn="1"/>
        </p:nvPicPr>
        <p:blipFill>
          <a:blip r:embed="rId2" cstate="print">
            <a:lum contrast="20000"/>
            <a:extLst>
              <a:ext uri="{28A0092B-C50C-407E-A947-70E740481C1C}">
                <a14:useLocalDpi xmlns:a14="http://schemas.microsoft.com/office/drawing/2010/main" val="0"/>
              </a:ext>
            </a:extLst>
          </a:blip>
          <a:srcRect/>
          <a:stretch>
            <a:fillRect/>
          </a:stretch>
        </p:blipFill>
        <p:spPr bwMode="auto">
          <a:xfrm>
            <a:off x="5957888" y="404813"/>
            <a:ext cx="3173412" cy="15144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sp>
        <p:nvSpPr>
          <p:cNvPr id="10" name="TextBox 17"/>
          <p:cNvSpPr txBox="1">
            <a:spLocks noChangeArrowheads="1"/>
          </p:cNvSpPr>
          <p:nvPr userDrawn="1"/>
        </p:nvSpPr>
        <p:spPr bwMode="auto">
          <a:xfrm>
            <a:off x="0" y="403225"/>
            <a:ext cx="1508125" cy="1516063"/>
          </a:xfrm>
          <a:prstGeom prst="rect">
            <a:avLst/>
          </a:prstGeom>
          <a:solidFill>
            <a:schemeClr val="bg2">
              <a:alpha val="50195"/>
            </a:schemeClr>
          </a:solidFill>
          <a:ln w="9525">
            <a:solidFill>
              <a:srgbClr val="839AB3"/>
            </a:solidFill>
            <a:miter lim="800000"/>
            <a:headEnd/>
            <a:tailEnd/>
          </a:ln>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p:txBody>
      </p:sp>
      <p:sp>
        <p:nvSpPr>
          <p:cNvPr id="4102" name="Rectangle 6"/>
          <p:cNvSpPr>
            <a:spLocks noGrp="1" noChangeArrowheads="1"/>
          </p:cNvSpPr>
          <p:nvPr>
            <p:ph type="ctrTitle"/>
          </p:nvPr>
        </p:nvSpPr>
        <p:spPr>
          <a:xfrm>
            <a:off x="1542262" y="2906712"/>
            <a:ext cx="7557350" cy="1114425"/>
          </a:xfrm>
          <a:noFill/>
          <a:ln>
            <a:noFill/>
          </a:ln>
          <a:effectLst>
            <a:outerShdw dist="35921" dir="2700000" algn="ctr" rotWithShape="0">
              <a:schemeClr val="accent1"/>
            </a:outerShdw>
          </a:effectLst>
        </p:spPr>
        <p:txBody>
          <a:bodyPr/>
          <a:lstStyle>
            <a:lvl1pPr algn="ctr">
              <a:defRPr sz="4400">
                <a:solidFill>
                  <a:schemeClr val="tx1"/>
                </a:solidFill>
              </a:defRPr>
            </a:lvl1pPr>
          </a:lstStyle>
          <a:p>
            <a:r>
              <a:rPr lang="en-US" dirty="0"/>
              <a:t>Click to edit Master title style</a:t>
            </a:r>
          </a:p>
        </p:txBody>
      </p:sp>
      <p:sp>
        <p:nvSpPr>
          <p:cNvPr id="4103" name="Rectangle 7"/>
          <p:cNvSpPr>
            <a:spLocks noGrp="1" noChangeArrowheads="1"/>
          </p:cNvSpPr>
          <p:nvPr>
            <p:ph type="subTitle" idx="1"/>
          </p:nvPr>
        </p:nvSpPr>
        <p:spPr>
          <a:xfrm>
            <a:off x="1490036" y="4437112"/>
            <a:ext cx="7557350" cy="1068387"/>
          </a:xfrm>
        </p:spPr>
        <p:txBody>
          <a:bodyPr/>
          <a:lstStyle>
            <a:lvl1pPr marL="0" indent="0" algn="ctr">
              <a:buFontTx/>
              <a:buNone/>
              <a:defRPr sz="2400">
                <a:solidFill>
                  <a:schemeClr val="accent1">
                    <a:lumMod val="40000"/>
                    <a:lumOff val="60000"/>
                  </a:schemeClr>
                </a:solidFill>
              </a:defRPr>
            </a:lvl1pPr>
          </a:lstStyle>
          <a:p>
            <a:r>
              <a:rPr lang="en-US" dirty="0"/>
              <a:t>Click to edit Master subtitle style</a:t>
            </a:r>
          </a:p>
        </p:txBody>
      </p:sp>
    </p:spTree>
    <p:extLst>
      <p:ext uri="{BB962C8B-B14F-4D97-AF65-F5344CB8AC3E}">
        <p14:creationId xmlns:p14="http://schemas.microsoft.com/office/powerpoint/2010/main" val="181124288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99592" y="1232756"/>
            <a:ext cx="8100900" cy="511248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7299822"/>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TextBox 9"/>
          <p:cNvSpPr txBox="1">
            <a:spLocks noChangeArrowheads="1"/>
          </p:cNvSpPr>
          <p:nvPr userDrawn="1"/>
        </p:nvSpPr>
        <p:spPr bwMode="auto">
          <a:xfrm>
            <a:off x="0" y="1588"/>
            <a:ext cx="900113" cy="69564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z="2400" smtClean="0"/>
          </a:p>
          <a:p>
            <a:pPr eaLnBrk="1" hangingPunct="1">
              <a:defRPr/>
            </a:pPr>
            <a:endParaRPr lang="en-US" altLang="en-US" sz="800" smtClean="0"/>
          </a:p>
          <a:p>
            <a:pPr eaLnBrk="1" hangingPunct="1">
              <a:defRPr/>
            </a:pPr>
            <a:endParaRPr lang="en-US" altLang="en-US" sz="3200" smtClean="0"/>
          </a:p>
        </p:txBody>
      </p:sp>
      <p:sp>
        <p:nvSpPr>
          <p:cNvPr id="2" name="Vertical Title 1"/>
          <p:cNvSpPr>
            <a:spLocks noGrp="1"/>
          </p:cNvSpPr>
          <p:nvPr>
            <p:ph type="title" orient="vert"/>
          </p:nvPr>
        </p:nvSpPr>
        <p:spPr>
          <a:xfrm>
            <a:off x="7240588" y="457200"/>
            <a:ext cx="1903412" cy="538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7175" y="457200"/>
            <a:ext cx="5561013" cy="538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265331"/>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99593" y="286544"/>
            <a:ext cx="8244408"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7175" y="1484313"/>
            <a:ext cx="6357938" cy="4357687"/>
          </a:xfrm>
        </p:spPr>
        <p:txBody>
          <a:bodyPr/>
          <a:lstStyle/>
          <a:p>
            <a:pPr lvl="0"/>
            <a:endParaRPr lang="en-US" noProof="0" dirty="0" smtClean="0"/>
          </a:p>
        </p:txBody>
      </p:sp>
    </p:spTree>
    <p:extLst>
      <p:ext uri="{BB962C8B-B14F-4D97-AF65-F5344CB8AC3E}">
        <p14:creationId xmlns:p14="http://schemas.microsoft.com/office/powerpoint/2010/main" val="653621812"/>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899593" y="296652"/>
            <a:ext cx="8244408" cy="838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527175" y="1484313"/>
            <a:ext cx="6357938" cy="4357687"/>
          </a:xfrm>
        </p:spPr>
        <p:txBody>
          <a:bodyPr/>
          <a:lstStyle/>
          <a:p>
            <a:pPr lvl="0"/>
            <a:endParaRPr lang="en-US" noProof="0" dirty="0" smtClean="0"/>
          </a:p>
        </p:txBody>
      </p:sp>
    </p:spTree>
    <p:extLst>
      <p:ext uri="{BB962C8B-B14F-4D97-AF65-F5344CB8AC3E}">
        <p14:creationId xmlns:p14="http://schemas.microsoft.com/office/powerpoint/2010/main" val="3020673909"/>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99593" y="296652"/>
            <a:ext cx="8244408" cy="838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27175" y="1484313"/>
            <a:ext cx="3101975"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81550" y="1484313"/>
            <a:ext cx="3103563"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3578554"/>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11"/>
          <p:cNvCxnSpPr>
            <a:cxnSpLocks noChangeShapeType="1"/>
          </p:cNvCxnSpPr>
          <p:nvPr userDrawn="1"/>
        </p:nvCxnSpPr>
        <p:spPr bwMode="auto">
          <a:xfrm rot="5400000">
            <a:off x="5715000" y="3429000"/>
            <a:ext cx="6858000" cy="0"/>
          </a:xfrm>
          <a:prstGeom prst="line">
            <a:avLst/>
          </a:prstGeom>
          <a:noFill/>
          <a:ln w="9525" algn="ctr">
            <a:solidFill>
              <a:schemeClr val="bg1"/>
            </a:solidFill>
            <a:round/>
            <a:headEnd/>
            <a:tailEnd/>
          </a:ln>
          <a:extLst>
            <a:ext uri="{909E8E84-426E-40DD-AFC4-6F175D3DCCD1}">
              <a14:hiddenFill xmlns:a14="http://schemas.microsoft.com/office/drawing/2010/main">
                <a:noFill/>
              </a14:hiddenFill>
            </a:ext>
          </a:extLst>
        </p:spPr>
      </p:cxnSp>
      <p:sp>
        <p:nvSpPr>
          <p:cNvPr id="2" name="Title 1"/>
          <p:cNvSpPr>
            <a:spLocks noGrp="1"/>
          </p:cNvSpPr>
          <p:nvPr>
            <p:ph type="title"/>
          </p:nvPr>
        </p:nvSpPr>
        <p:spPr>
          <a:xfrm>
            <a:off x="899592" y="286544"/>
            <a:ext cx="8244408" cy="8382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99592" y="1232756"/>
            <a:ext cx="8100900" cy="51124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792978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Box 9"/>
          <p:cNvSpPr txBox="1">
            <a:spLocks noChangeArrowheads="1"/>
          </p:cNvSpPr>
          <p:nvPr userDrawn="1"/>
        </p:nvSpPr>
        <p:spPr bwMode="auto">
          <a:xfrm>
            <a:off x="0" y="1588"/>
            <a:ext cx="900113" cy="69564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z="2400" smtClean="0"/>
          </a:p>
          <a:p>
            <a:pPr eaLnBrk="1" hangingPunct="1">
              <a:defRPr/>
            </a:pPr>
            <a:endParaRPr lang="en-US" altLang="en-US" sz="800" smtClean="0"/>
          </a:p>
          <a:p>
            <a:pPr eaLnBrk="1" hangingPunct="1">
              <a:defRPr/>
            </a:pPr>
            <a:endParaRPr lang="en-US" altLang="en-US" sz="3200" smtClean="0"/>
          </a:p>
        </p:txBody>
      </p:sp>
      <p:sp>
        <p:nvSpPr>
          <p:cNvPr id="4" name="TextBox 10"/>
          <p:cNvSpPr txBox="1">
            <a:spLocks noChangeArrowheads="1"/>
          </p:cNvSpPr>
          <p:nvPr userDrawn="1"/>
        </p:nvSpPr>
        <p:spPr bwMode="auto">
          <a:xfrm>
            <a:off x="8243888" y="6200775"/>
            <a:ext cx="900112" cy="6461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p:txBody>
      </p:sp>
      <p:sp>
        <p:nvSpPr>
          <p:cNvPr id="2" name="Title 1"/>
          <p:cNvSpPr>
            <a:spLocks noGrp="1"/>
          </p:cNvSpPr>
          <p:nvPr>
            <p:ph type="title"/>
          </p:nvPr>
        </p:nvSpPr>
        <p:spPr>
          <a:xfrm>
            <a:off x="215516" y="2823009"/>
            <a:ext cx="8712968" cy="1362075"/>
          </a:xfrm>
          <a:noFill/>
        </p:spPr>
        <p:txBody>
          <a:bodyPr anchor="t"/>
          <a:lstStyle>
            <a:lvl1pPr algn="ctr">
              <a:defRPr sz="4000" b="1" cap="all"/>
            </a:lvl1pPr>
          </a:lstStyle>
          <a:p>
            <a:r>
              <a:rPr lang="en-US" dirty="0" smtClean="0"/>
              <a:t>Click to edit Master title style</a:t>
            </a:r>
            <a:endParaRPr lang="en-US" dirty="0"/>
          </a:p>
        </p:txBody>
      </p:sp>
    </p:spTree>
    <p:extLst>
      <p:ext uri="{BB962C8B-B14F-4D97-AF65-F5344CB8AC3E}">
        <p14:creationId xmlns:p14="http://schemas.microsoft.com/office/powerpoint/2010/main" val="379901434"/>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7175" y="1484313"/>
            <a:ext cx="3101975" cy="4357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81550" y="1484313"/>
            <a:ext cx="3103563" cy="4357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6086108"/>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99592" y="296652"/>
            <a:ext cx="8244408" cy="828092"/>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043608" y="1535113"/>
            <a:ext cx="35977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043608" y="2174875"/>
            <a:ext cx="35977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231607" y="1535113"/>
            <a:ext cx="359920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31607" y="2174875"/>
            <a:ext cx="359920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4612591"/>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35603548"/>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9"/>
          <p:cNvSpPr txBox="1">
            <a:spLocks noChangeArrowheads="1"/>
          </p:cNvSpPr>
          <p:nvPr userDrawn="1"/>
        </p:nvSpPr>
        <p:spPr bwMode="auto">
          <a:xfrm>
            <a:off x="0" y="1588"/>
            <a:ext cx="900113" cy="69564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z="2400" smtClean="0"/>
          </a:p>
          <a:p>
            <a:pPr eaLnBrk="1" hangingPunct="1">
              <a:defRPr/>
            </a:pPr>
            <a:endParaRPr lang="en-US" altLang="en-US" sz="800" smtClean="0"/>
          </a:p>
          <a:p>
            <a:pPr eaLnBrk="1" hangingPunct="1">
              <a:defRPr/>
            </a:pPr>
            <a:endParaRPr lang="en-US" altLang="en-US" sz="3200" smtClean="0"/>
          </a:p>
        </p:txBody>
      </p:sp>
    </p:spTree>
    <p:extLst>
      <p:ext uri="{BB962C8B-B14F-4D97-AF65-F5344CB8AC3E}">
        <p14:creationId xmlns:p14="http://schemas.microsoft.com/office/powerpoint/2010/main" val="176406277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3008313" cy="923702"/>
          </a:xfrm>
        </p:spPr>
        <p:txBody>
          <a:bodyPr anchor="b"/>
          <a:lstStyle>
            <a:lvl1pPr algn="l">
              <a:defRPr sz="1800" b="1"/>
            </a:lvl1pPr>
          </a:lstStyle>
          <a:p>
            <a:r>
              <a:rPr lang="en-US" dirty="0" smtClean="0"/>
              <a:t>Click to edit Master title style</a:t>
            </a:r>
            <a:endParaRPr lang="en-US" dirty="0"/>
          </a:p>
        </p:txBody>
      </p:sp>
      <p:sp>
        <p:nvSpPr>
          <p:cNvPr id="3" name="Content Placeholder 2"/>
          <p:cNvSpPr>
            <a:spLocks noGrp="1"/>
          </p:cNvSpPr>
          <p:nvPr>
            <p:ph idx="1"/>
          </p:nvPr>
        </p:nvSpPr>
        <p:spPr>
          <a:xfrm>
            <a:off x="4017442"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99592" y="1184350"/>
            <a:ext cx="3008313" cy="49418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033732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Box 9"/>
          <p:cNvSpPr txBox="1">
            <a:spLocks noChangeArrowheads="1"/>
          </p:cNvSpPr>
          <p:nvPr userDrawn="1"/>
        </p:nvSpPr>
        <p:spPr bwMode="auto">
          <a:xfrm>
            <a:off x="0" y="1588"/>
            <a:ext cx="900113" cy="69564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mtClean="0"/>
          </a:p>
          <a:p>
            <a:pPr eaLnBrk="1" hangingPunct="1">
              <a:defRPr/>
            </a:pPr>
            <a:endParaRPr lang="en-US" altLang="en-US" sz="2400" smtClean="0"/>
          </a:p>
          <a:p>
            <a:pPr eaLnBrk="1" hangingPunct="1">
              <a:defRPr/>
            </a:pPr>
            <a:endParaRPr lang="en-US" altLang="en-US" sz="800" smtClean="0"/>
          </a:p>
          <a:p>
            <a:pPr eaLnBrk="1" hangingPunct="1">
              <a:defRPr/>
            </a:pPr>
            <a:endParaRPr lang="en-US" altLang="en-US" sz="3200" smtClean="0"/>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5805497"/>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900113" y="1449388"/>
            <a:ext cx="8208962"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7" name="Rectangle 218"/>
          <p:cNvSpPr>
            <a:spLocks noChangeArrowheads="1"/>
          </p:cNvSpPr>
          <p:nvPr/>
        </p:nvSpPr>
        <p:spPr bwMode="auto">
          <a:xfrm>
            <a:off x="7938" y="6350"/>
            <a:ext cx="895350" cy="6832600"/>
          </a:xfrm>
          <a:prstGeom prst="rect">
            <a:avLst/>
          </a:prstGeom>
          <a:solidFill>
            <a:schemeClr val="bg2">
              <a:alpha val="34117"/>
            </a:schemeClr>
          </a:solidFill>
          <a:ln w="9525">
            <a:solidFill>
              <a:srgbClr val="839AB3"/>
            </a:solidFill>
            <a:miter lim="800000"/>
            <a:headEnd/>
            <a:tailEnd/>
          </a:ln>
        </p:spPr>
        <p:txBody>
          <a:bodyPr wrap="none"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p:txBody>
      </p:sp>
      <p:sp>
        <p:nvSpPr>
          <p:cNvPr id="1028" name="Rectangle 220"/>
          <p:cNvSpPr>
            <a:spLocks noGrp="1" noChangeArrowheads="1"/>
          </p:cNvSpPr>
          <p:nvPr>
            <p:ph type="title"/>
          </p:nvPr>
        </p:nvSpPr>
        <p:spPr bwMode="auto">
          <a:xfrm>
            <a:off x="900113" y="288925"/>
            <a:ext cx="8243887" cy="838200"/>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9" name="Rectangle 256"/>
          <p:cNvSpPr>
            <a:spLocks noChangeArrowheads="1"/>
          </p:cNvSpPr>
          <p:nvPr userDrawn="1"/>
        </p:nvSpPr>
        <p:spPr bwMode="auto">
          <a:xfrm>
            <a:off x="-1588" y="290513"/>
            <a:ext cx="901701" cy="841375"/>
          </a:xfrm>
          <a:prstGeom prst="rect">
            <a:avLst/>
          </a:prstGeom>
          <a:solidFill>
            <a:schemeClr val="bg2">
              <a:alpha val="50195"/>
            </a:schemeClr>
          </a:solidFill>
          <a:ln w="9525">
            <a:solidFill>
              <a:srgbClr val="7D99B1"/>
            </a:solidFill>
            <a:miter lim="800000"/>
            <a:headEnd/>
            <a:tailEnd/>
          </a:ln>
        </p:spPr>
        <p:txBody>
          <a:bodyPr wrap="none"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mtClean="0"/>
          </a:p>
        </p:txBody>
      </p:sp>
      <p:sp>
        <p:nvSpPr>
          <p:cNvPr id="1030" name="TextBox 11"/>
          <p:cNvSpPr txBox="1">
            <a:spLocks noChangeArrowheads="1"/>
          </p:cNvSpPr>
          <p:nvPr userDrawn="1"/>
        </p:nvSpPr>
        <p:spPr bwMode="auto">
          <a:xfrm>
            <a:off x="8296275" y="6345238"/>
            <a:ext cx="584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algn="r" eaLnBrk="1" hangingPunct="1">
              <a:defRPr/>
            </a:pPr>
            <a:fld id="{0AAC1B1F-8027-4603-8C6A-9979176B1D68}" type="slidenum">
              <a:rPr lang="en-US" altLang="en-US" smtClean="0"/>
              <a:pPr algn="r" eaLnBrk="1" hangingPunct="1">
                <a:defRPr/>
              </a:pPr>
              <a:t>‹#›</a:t>
            </a:fld>
            <a:endParaRPr lang="en-US" altLang="en-US" smtClean="0"/>
          </a:p>
        </p:txBody>
      </p:sp>
      <p:sp>
        <p:nvSpPr>
          <p:cNvPr id="1031" name="TextBox 7"/>
          <p:cNvSpPr txBox="1">
            <a:spLocks noChangeArrowheads="1"/>
          </p:cNvSpPr>
          <p:nvPr userDrawn="1"/>
        </p:nvSpPr>
        <p:spPr bwMode="auto">
          <a:xfrm>
            <a:off x="903288" y="0"/>
            <a:ext cx="8240712" cy="27622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z="1200" smtClean="0"/>
          </a:p>
        </p:txBody>
      </p:sp>
      <p:sp>
        <p:nvSpPr>
          <p:cNvPr id="1032" name="TextBox 8"/>
          <p:cNvSpPr txBox="1">
            <a:spLocks noChangeArrowheads="1"/>
          </p:cNvSpPr>
          <p:nvPr userDrawn="1"/>
        </p:nvSpPr>
        <p:spPr bwMode="auto">
          <a:xfrm>
            <a:off x="914400" y="6308725"/>
            <a:ext cx="8224838" cy="5238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eaLnBrk="1" hangingPunct="1">
              <a:defRPr/>
            </a:pPr>
            <a:endParaRPr lang="en-US" altLang="en-US" sz="2800" smtClean="0"/>
          </a:p>
        </p:txBody>
      </p:sp>
    </p:spTree>
  </p:cSld>
  <p:clrMap bg1="dk2" tx1="lt1" bg2="dk1" tx2="lt2" accent1="accent1" accent2="accent2" accent3="accent3" accent4="accent4" accent5="accent5" accent6="accent6" hlink="hlink" folHlink="folHlink"/>
  <p:sldLayoutIdLst>
    <p:sldLayoutId id="2147484357" r:id="rId1"/>
    <p:sldLayoutId id="2147484358" r:id="rId2"/>
    <p:sldLayoutId id="2147484359" r:id="rId3"/>
    <p:sldLayoutId id="2147484349" r:id="rId4"/>
    <p:sldLayoutId id="2147484350" r:id="rId5"/>
    <p:sldLayoutId id="2147484351" r:id="rId6"/>
    <p:sldLayoutId id="2147484360" r:id="rId7"/>
    <p:sldLayoutId id="2147484352" r:id="rId8"/>
    <p:sldLayoutId id="2147484361" r:id="rId9"/>
    <p:sldLayoutId id="2147484353" r:id="rId10"/>
    <p:sldLayoutId id="2147484362" r:id="rId11"/>
    <p:sldLayoutId id="2147484354" r:id="rId12"/>
    <p:sldLayoutId id="2147484355" r:id="rId13"/>
    <p:sldLayoutId id="2147484356" r:id="rId14"/>
  </p:sldLayoutIdLst>
  <p:transition>
    <p:wipe dir="r"/>
  </p:transition>
  <p:timing>
    <p:tnLst>
      <p:par>
        <p:cTn id="1" dur="indefinite" restart="never" nodeType="tmRoot"/>
      </p:par>
    </p:tnLst>
  </p:timing>
  <p:txStyles>
    <p:titleStyle>
      <a:lvl1pPr algn="l" rtl="0" eaLnBrk="0" fontAlgn="base" hangingPunct="0">
        <a:spcBef>
          <a:spcPct val="0"/>
        </a:spcBef>
        <a:spcAft>
          <a:spcPct val="0"/>
        </a:spcAft>
        <a:defRPr sz="36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Arial" charset="0"/>
          <a:cs typeface="Arial" charset="0"/>
        </a:defRPr>
      </a:lvl2pPr>
      <a:lvl3pPr algn="l" rtl="0" eaLnBrk="0" fontAlgn="base" hangingPunct="0">
        <a:spcBef>
          <a:spcPct val="0"/>
        </a:spcBef>
        <a:spcAft>
          <a:spcPct val="0"/>
        </a:spcAft>
        <a:defRPr sz="3600">
          <a:solidFill>
            <a:schemeClr val="tx1"/>
          </a:solidFill>
          <a:latin typeface="Arial" charset="0"/>
          <a:cs typeface="Arial" charset="0"/>
        </a:defRPr>
      </a:lvl3pPr>
      <a:lvl4pPr algn="l" rtl="0" eaLnBrk="0" fontAlgn="base" hangingPunct="0">
        <a:spcBef>
          <a:spcPct val="0"/>
        </a:spcBef>
        <a:spcAft>
          <a:spcPct val="0"/>
        </a:spcAft>
        <a:defRPr sz="3600">
          <a:solidFill>
            <a:schemeClr val="tx1"/>
          </a:solidFill>
          <a:latin typeface="Arial" charset="0"/>
          <a:cs typeface="Arial" charset="0"/>
        </a:defRPr>
      </a:lvl4pPr>
      <a:lvl5pPr algn="l" rtl="0" eaLnBrk="0" fontAlgn="base" hangingPunct="0">
        <a:spcBef>
          <a:spcPct val="0"/>
        </a:spcBef>
        <a:spcAft>
          <a:spcPct val="0"/>
        </a:spcAft>
        <a:defRPr sz="3600">
          <a:solidFill>
            <a:schemeClr val="tx1"/>
          </a:solidFill>
          <a:latin typeface="Arial" charset="0"/>
          <a:cs typeface="Arial" charset="0"/>
        </a:defRPr>
      </a:lvl5pPr>
      <a:lvl6pPr marL="457200" algn="l" rtl="0" fontAlgn="base">
        <a:spcBef>
          <a:spcPct val="0"/>
        </a:spcBef>
        <a:spcAft>
          <a:spcPct val="0"/>
        </a:spcAft>
        <a:defRPr sz="3200">
          <a:solidFill>
            <a:schemeClr val="tx2"/>
          </a:solidFill>
          <a:latin typeface="Arial" charset="0"/>
          <a:cs typeface="Arial" charset="0"/>
        </a:defRPr>
      </a:lvl6pPr>
      <a:lvl7pPr marL="914400" algn="l" rtl="0" fontAlgn="base">
        <a:spcBef>
          <a:spcPct val="0"/>
        </a:spcBef>
        <a:spcAft>
          <a:spcPct val="0"/>
        </a:spcAft>
        <a:defRPr sz="3200">
          <a:solidFill>
            <a:schemeClr val="tx2"/>
          </a:solidFill>
          <a:latin typeface="Arial" charset="0"/>
          <a:cs typeface="Arial" charset="0"/>
        </a:defRPr>
      </a:lvl7pPr>
      <a:lvl8pPr marL="1371600" algn="l" rtl="0" fontAlgn="base">
        <a:spcBef>
          <a:spcPct val="0"/>
        </a:spcBef>
        <a:spcAft>
          <a:spcPct val="0"/>
        </a:spcAft>
        <a:defRPr sz="3200">
          <a:solidFill>
            <a:schemeClr val="tx2"/>
          </a:solidFill>
          <a:latin typeface="Arial" charset="0"/>
          <a:cs typeface="Arial" charset="0"/>
        </a:defRPr>
      </a:lvl8pPr>
      <a:lvl9pPr marL="1828800" algn="l" rtl="0" fontAlgn="base">
        <a:spcBef>
          <a:spcPct val="0"/>
        </a:spcBef>
        <a:spcAft>
          <a:spcPct val="0"/>
        </a:spcAft>
        <a:defRPr sz="3200">
          <a:solidFill>
            <a:schemeClr val="tx2"/>
          </a:solidFill>
          <a:latin typeface="Arial" charset="0"/>
          <a:cs typeface="Arial" charset="0"/>
        </a:defRPr>
      </a:lvl9pPr>
    </p:titleStyle>
    <p:bodyStyle>
      <a:lvl1pPr marL="342900" indent="-342900" algn="l" rtl="0" eaLnBrk="0" fontAlgn="base" hangingPunct="0">
        <a:spcBef>
          <a:spcPts val="1200"/>
        </a:spcBef>
        <a:spcAft>
          <a:spcPts val="120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rgbClr val="D1E0F0"/>
          </a:solidFill>
          <a:latin typeface="+mn-lt"/>
          <a:cs typeface="+mn-cs"/>
        </a:defRPr>
      </a:lvl2pPr>
      <a:lvl3pPr marL="1143000" indent="-228600" algn="l" rtl="0" eaLnBrk="0" fontAlgn="base" hangingPunct="0">
        <a:spcBef>
          <a:spcPct val="20000"/>
        </a:spcBef>
        <a:spcAft>
          <a:spcPct val="0"/>
        </a:spcAft>
        <a:buChar char="•"/>
        <a:defRPr sz="2000">
          <a:solidFill>
            <a:srgbClr val="D1E0F0"/>
          </a:solidFill>
          <a:latin typeface="+mn-lt"/>
          <a:cs typeface="+mn-cs"/>
        </a:defRPr>
      </a:lvl3pPr>
      <a:lvl4pPr marL="1600200" indent="-228600" algn="l" rtl="0" eaLnBrk="0" fontAlgn="base" hangingPunct="0">
        <a:spcBef>
          <a:spcPct val="20000"/>
        </a:spcBef>
        <a:spcAft>
          <a:spcPct val="0"/>
        </a:spcAft>
        <a:buChar char="–"/>
        <a:defRPr>
          <a:solidFill>
            <a:srgbClr val="D1E0F0"/>
          </a:solidFill>
          <a:latin typeface="+mn-lt"/>
          <a:cs typeface="+mn-cs"/>
        </a:defRPr>
      </a:lvl4pPr>
      <a:lvl5pPr marL="2057400" indent="-228600" algn="l" rtl="0" eaLnBrk="0" fontAlgn="base" hangingPunct="0">
        <a:spcBef>
          <a:spcPct val="20000"/>
        </a:spcBef>
        <a:spcAft>
          <a:spcPct val="0"/>
        </a:spcAft>
        <a:buChar char="»"/>
        <a:defRPr>
          <a:solidFill>
            <a:srgbClr val="D1E0F0"/>
          </a:solidFill>
          <a:latin typeface="+mn-lt"/>
          <a:cs typeface="+mn-cs"/>
        </a:defRPr>
      </a:lvl5pPr>
      <a:lvl6pPr marL="2514600" indent="-228600" algn="l" rtl="0" fontAlgn="base">
        <a:spcBef>
          <a:spcPct val="20000"/>
        </a:spcBef>
        <a:spcAft>
          <a:spcPct val="0"/>
        </a:spcAft>
        <a:buChar char="»"/>
        <a:defRPr>
          <a:solidFill>
            <a:schemeClr val="tx1"/>
          </a:solidFill>
          <a:latin typeface="+mn-lt"/>
          <a:cs typeface="+mn-cs"/>
        </a:defRPr>
      </a:lvl6pPr>
      <a:lvl7pPr marL="2971800" indent="-228600" algn="l" rtl="0" fontAlgn="base">
        <a:spcBef>
          <a:spcPct val="20000"/>
        </a:spcBef>
        <a:spcAft>
          <a:spcPct val="0"/>
        </a:spcAft>
        <a:buChar char="»"/>
        <a:defRPr>
          <a:solidFill>
            <a:schemeClr val="tx1"/>
          </a:solidFill>
          <a:latin typeface="+mn-lt"/>
          <a:cs typeface="+mn-cs"/>
        </a:defRPr>
      </a:lvl7pPr>
      <a:lvl8pPr marL="3429000" indent="-228600" algn="l" rtl="0" fontAlgn="base">
        <a:spcBef>
          <a:spcPct val="20000"/>
        </a:spcBef>
        <a:spcAft>
          <a:spcPct val="0"/>
        </a:spcAft>
        <a:buChar char="»"/>
        <a:defRPr>
          <a:solidFill>
            <a:schemeClr val="tx1"/>
          </a:solidFill>
          <a:latin typeface="+mn-lt"/>
          <a:cs typeface="+mn-cs"/>
        </a:defRPr>
      </a:lvl8pPr>
      <a:lvl9pPr marL="3886200" indent="-228600" algn="l" rtl="0" fontAlgn="base">
        <a:spcBef>
          <a:spcPct val="20000"/>
        </a:spcBef>
        <a:spcAft>
          <a:spcPct val="0"/>
        </a:spcAft>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75000"/>
          </a:schemeClr>
        </a:solidFill>
        <a:effectLst/>
      </p:bgPr>
    </p:bg>
    <p:spTree>
      <p:nvGrpSpPr>
        <p:cNvPr id="1" name=""/>
        <p:cNvGrpSpPr/>
        <p:nvPr/>
      </p:nvGrpSpPr>
      <p:grpSpPr>
        <a:xfrm>
          <a:off x="0" y="0"/>
          <a:ext cx="0" cy="0"/>
          <a:chOff x="0" y="0"/>
          <a:chExt cx="0" cy="0"/>
        </a:xfrm>
      </p:grpSpPr>
      <p:sp>
        <p:nvSpPr>
          <p:cNvPr id="4" name="Rectangle 3"/>
          <p:cNvSpPr/>
          <p:nvPr/>
        </p:nvSpPr>
        <p:spPr bwMode="auto">
          <a:xfrm>
            <a:off x="-11087" y="5712918"/>
            <a:ext cx="9155088" cy="1145082"/>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8195" name="Subtitle 2"/>
          <p:cNvSpPr>
            <a:spLocks noGrp="1"/>
          </p:cNvSpPr>
          <p:nvPr>
            <p:ph type="subTitle" idx="1"/>
          </p:nvPr>
        </p:nvSpPr>
        <p:spPr>
          <a:xfrm>
            <a:off x="3456343" y="3975521"/>
            <a:ext cx="5400675" cy="1011237"/>
          </a:xfrm>
        </p:spPr>
        <p:txBody>
          <a:bodyPr/>
          <a:lstStyle/>
          <a:p>
            <a:pPr eaLnBrk="1" hangingPunct="1">
              <a:spcBef>
                <a:spcPct val="0"/>
              </a:spcBef>
              <a:spcAft>
                <a:spcPct val="0"/>
              </a:spcAft>
            </a:pPr>
            <a:endParaRPr lang="en-US" altLang="en-US" sz="1400" dirty="0" smtClean="0">
              <a:solidFill>
                <a:srgbClr val="A3C1E0"/>
              </a:solidFill>
            </a:endParaRPr>
          </a:p>
          <a:p>
            <a:pPr algn="r" eaLnBrk="1" hangingPunct="1">
              <a:spcBef>
                <a:spcPct val="0"/>
              </a:spcBef>
              <a:spcAft>
                <a:spcPct val="0"/>
              </a:spcAft>
            </a:pPr>
            <a:r>
              <a:rPr lang="en-US" altLang="en-US" sz="1400" dirty="0" smtClean="0">
                <a:solidFill>
                  <a:srgbClr val="A3C1E0"/>
                </a:solidFill>
              </a:rPr>
              <a:t>[Presentation location]</a:t>
            </a:r>
          </a:p>
          <a:p>
            <a:pPr algn="r" eaLnBrk="1" hangingPunct="1">
              <a:spcBef>
                <a:spcPct val="0"/>
              </a:spcBef>
              <a:spcAft>
                <a:spcPct val="0"/>
              </a:spcAft>
            </a:pPr>
            <a:r>
              <a:rPr lang="en-US" altLang="en-US" sz="1400" dirty="0" smtClean="0">
                <a:solidFill>
                  <a:srgbClr val="A3C1E0"/>
                </a:solidFill>
              </a:rPr>
              <a:t> [Presentation date]</a:t>
            </a:r>
          </a:p>
        </p:txBody>
      </p:sp>
      <p:pic>
        <p:nvPicPr>
          <p:cNvPr id="8196" name="Picture 7" descr="U:\B3\shutterstock_119489962 dad reading with two childr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4062" y="-1"/>
            <a:ext cx="2918098" cy="198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descr="C:\Users\knox\AppData\Local\Microsoft\Windows\Temporary Internet Files\Content.Outlook\S0S59RWO\shutterstock_18294459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8" y="0"/>
            <a:ext cx="2998912" cy="1995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1" descr="http://eoffice.acf.hhs.gov/offices/opre/Docs/Documents/Dissemination/OPRE-ACF%20Logos%20and%20Images/OPRE_logo_Medi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504" y="6045508"/>
            <a:ext cx="2148840" cy="489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6" descr="mo_MG_3678_hir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168" y="0"/>
            <a:ext cx="3059112" cy="198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9" descr="C:\Users\gorden\AppData\Local\Microsoft\Windows\Temporary Internet Files\Content.Outlook\MRJ20160\logo_high_res.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8" y="5712918"/>
            <a:ext cx="2059046" cy="1071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 descr="C:\Users\Mary\AppData\Local\Microsoft\Windows\Temporary Internet Files\Content.Word\MEF_logo_med.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85985" y="5852880"/>
            <a:ext cx="2014224" cy="791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Abt SRBI"/>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87656" y="5962106"/>
            <a:ext cx="2148840" cy="573024"/>
          </a:xfrm>
          <a:prstGeom prst="rect">
            <a:avLst/>
          </a:prstGeom>
          <a:solidFill>
            <a:schemeClr val="tx2"/>
          </a:solidFill>
        </p:spPr>
      </p:pic>
      <p:sp>
        <p:nvSpPr>
          <p:cNvPr id="14" name="TextBox 13"/>
          <p:cNvSpPr txBox="1"/>
          <p:nvPr/>
        </p:nvSpPr>
        <p:spPr>
          <a:xfrm>
            <a:off x="6885882" y="6110118"/>
            <a:ext cx="2148840" cy="276999"/>
          </a:xfrm>
          <a:prstGeom prst="rect">
            <a:avLst/>
          </a:prstGeom>
          <a:solidFill>
            <a:srgbClr val="FFFF00"/>
          </a:solidFill>
        </p:spPr>
        <p:txBody>
          <a:bodyPr wrap="square" rtlCol="0">
            <a:spAutoFit/>
          </a:bodyPr>
          <a:lstStyle/>
          <a:p>
            <a:pPr algn="ctr"/>
            <a:r>
              <a:rPr lang="en-US" sz="1200" dirty="0" smtClean="0">
                <a:solidFill>
                  <a:srgbClr val="C00000"/>
                </a:solidFill>
              </a:rPr>
              <a:t>(Confirm ABT logo)</a:t>
            </a:r>
            <a:endParaRPr lang="en-US" sz="1200" dirty="0">
              <a:solidFill>
                <a:srgbClr val="C00000"/>
              </a:solidFill>
            </a:endParaRPr>
          </a:p>
        </p:txBody>
      </p:sp>
      <p:sp>
        <p:nvSpPr>
          <p:cNvPr id="2" name="TextBox 1"/>
          <p:cNvSpPr txBox="1"/>
          <p:nvPr/>
        </p:nvSpPr>
        <p:spPr>
          <a:xfrm>
            <a:off x="791580" y="2816932"/>
            <a:ext cx="7205991" cy="1354217"/>
          </a:xfrm>
          <a:prstGeom prst="rect">
            <a:avLst/>
          </a:prstGeom>
          <a:noFill/>
        </p:spPr>
        <p:txBody>
          <a:bodyPr wrap="square" rtlCol="0">
            <a:spAutoFit/>
          </a:bodyPr>
          <a:lstStyle/>
          <a:p>
            <a:r>
              <a:rPr lang="en-US" sz="3200" dirty="0" smtClean="0">
                <a:solidFill>
                  <a:schemeClr val="tx1">
                    <a:lumMod val="85000"/>
                  </a:schemeClr>
                </a:solidFill>
              </a:rPr>
              <a:t>Building Bridges and Bonds (B3): </a:t>
            </a:r>
          </a:p>
          <a:p>
            <a:r>
              <a:rPr lang="en-US" sz="3200" dirty="0" smtClean="0">
                <a:solidFill>
                  <a:schemeClr val="tx1">
                    <a:lumMod val="85000"/>
                  </a:schemeClr>
                </a:solidFill>
              </a:rPr>
              <a:t>An introduction</a:t>
            </a:r>
          </a:p>
          <a:p>
            <a:endParaRPr lang="en-US" dirty="0">
              <a:solidFill>
                <a:schemeClr val="bg2">
                  <a:lumMod val="50000"/>
                </a:schemeClr>
              </a:solidFill>
            </a:endParaRPr>
          </a:p>
        </p:txBody>
      </p:sp>
      <p:cxnSp>
        <p:nvCxnSpPr>
          <p:cNvPr id="6" name="Straight Connector 5"/>
          <p:cNvCxnSpPr/>
          <p:nvPr/>
        </p:nvCxnSpPr>
        <p:spPr bwMode="auto">
          <a:xfrm>
            <a:off x="-11088" y="5712918"/>
            <a:ext cx="9155088" cy="0"/>
          </a:xfrm>
          <a:prstGeom prst="line">
            <a:avLst/>
          </a:prstGeom>
          <a:solidFill>
            <a:schemeClr val="accent1"/>
          </a:solidFill>
          <a:ln w="31750" cap="flat" cmpd="sng" algn="ctr">
            <a:solidFill>
              <a:schemeClr val="bg2">
                <a:lumMod val="25000"/>
              </a:schemeClr>
            </a:solidFill>
            <a:prstDash val="solid"/>
            <a:round/>
            <a:headEnd type="none" w="med" len="med"/>
            <a:tailEnd type="none" w="med" len="med"/>
          </a:ln>
          <a:effectLst/>
        </p:spPr>
      </p:cxnSp>
      <p:cxnSp>
        <p:nvCxnSpPr>
          <p:cNvPr id="19" name="Straight Connector 18"/>
          <p:cNvCxnSpPr/>
          <p:nvPr/>
        </p:nvCxnSpPr>
        <p:spPr bwMode="auto">
          <a:xfrm>
            <a:off x="-36512" y="1995486"/>
            <a:ext cx="9155088" cy="0"/>
          </a:xfrm>
          <a:prstGeom prst="line">
            <a:avLst/>
          </a:prstGeom>
          <a:solidFill>
            <a:schemeClr val="accent1"/>
          </a:solidFill>
          <a:ln w="31750" cap="flat" cmpd="sng" algn="ctr">
            <a:solidFill>
              <a:schemeClr val="bg2">
                <a:lumMod val="25000"/>
              </a:schemeClr>
            </a:solidFill>
            <a:prstDash val="solid"/>
            <a:round/>
            <a:headEnd type="none" w="med" len="med"/>
            <a:tailEnd type="none" w="med" len="med"/>
          </a:ln>
          <a:effectLst/>
        </p:spPr>
      </p:cxnSp>
      <p:cxnSp>
        <p:nvCxnSpPr>
          <p:cNvPr id="20" name="Straight Connector 19"/>
          <p:cNvCxnSpPr/>
          <p:nvPr/>
        </p:nvCxnSpPr>
        <p:spPr bwMode="auto">
          <a:xfrm>
            <a:off x="-11808" y="1995486"/>
            <a:ext cx="9155088" cy="0"/>
          </a:xfrm>
          <a:prstGeom prst="line">
            <a:avLst/>
          </a:prstGeom>
          <a:solidFill>
            <a:schemeClr val="accent1"/>
          </a:solidFill>
          <a:ln w="31750" cap="flat" cmpd="sng" algn="ctr">
            <a:solidFill>
              <a:schemeClr val="bg2">
                <a:lumMod val="25000"/>
              </a:schemeClr>
            </a:solidFill>
            <a:prstDash val="solid"/>
            <a:round/>
            <a:headEnd type="none" w="med" len="med"/>
            <a:tailEnd type="none" w="med" len="med"/>
          </a:ln>
          <a:effectLst/>
        </p:spPr>
      </p:cxn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assignment</a:t>
            </a:r>
            <a:endParaRPr lang="en-US" dirty="0"/>
          </a:p>
        </p:txBody>
      </p:sp>
      <p:sp>
        <p:nvSpPr>
          <p:cNvPr id="3" name="Content Placeholder 2"/>
          <p:cNvSpPr>
            <a:spLocks noGrp="1"/>
          </p:cNvSpPr>
          <p:nvPr>
            <p:ph idx="1"/>
          </p:nvPr>
        </p:nvSpPr>
        <p:spPr/>
        <p:txBody>
          <a:bodyPr>
            <a:normAutofit lnSpcReduction="10000"/>
          </a:bodyPr>
          <a:lstStyle/>
          <a:p>
            <a:r>
              <a:rPr lang="en-US" dirty="0" smtClean="0"/>
              <a:t>The most rigorous and reliable method for demonstrating program effects</a:t>
            </a:r>
          </a:p>
          <a:p>
            <a:r>
              <a:rPr lang="en-US" dirty="0" smtClean="0"/>
              <a:t>Program participants are randomly assigned to one of two groups</a:t>
            </a:r>
          </a:p>
          <a:p>
            <a:pPr lvl="1"/>
            <a:r>
              <a:rPr lang="en-US" b="1" dirty="0" smtClean="0"/>
              <a:t>Group 1</a:t>
            </a:r>
            <a:r>
              <a:rPr lang="en-US" dirty="0" smtClean="0"/>
              <a:t>: Receives program services, </a:t>
            </a:r>
            <a:r>
              <a:rPr lang="en-US" b="1" i="1" dirty="0" smtClean="0"/>
              <a:t>including </a:t>
            </a:r>
            <a:r>
              <a:rPr lang="en-US" dirty="0" smtClean="0"/>
              <a:t>the component intervention being tested</a:t>
            </a:r>
          </a:p>
          <a:p>
            <a:pPr lvl="1"/>
            <a:r>
              <a:rPr lang="en-US" b="1" dirty="0" smtClean="0"/>
              <a:t>Group 2</a:t>
            </a:r>
            <a:r>
              <a:rPr lang="en-US" dirty="0" smtClean="0"/>
              <a:t>: Receives program services, but </a:t>
            </a:r>
            <a:r>
              <a:rPr lang="en-US" b="1" i="1" dirty="0" smtClean="0"/>
              <a:t>not </a:t>
            </a:r>
            <a:r>
              <a:rPr lang="en-US" dirty="0" smtClean="0"/>
              <a:t>the component </a:t>
            </a:r>
            <a:r>
              <a:rPr lang="en-US" dirty="0"/>
              <a:t>intervention being </a:t>
            </a:r>
            <a:r>
              <a:rPr lang="en-US" dirty="0" smtClean="0"/>
              <a:t>tested</a:t>
            </a:r>
          </a:p>
          <a:p>
            <a:pPr marL="457200" lvl="1" indent="0">
              <a:buNone/>
            </a:pPr>
            <a:endParaRPr lang="en-US" dirty="0" smtClean="0"/>
          </a:p>
          <a:p>
            <a:r>
              <a:rPr lang="en-US" dirty="0" smtClean="0"/>
              <a:t>The difference in the outcomes of the two groups shows the intervention’s impact</a:t>
            </a:r>
          </a:p>
        </p:txBody>
      </p:sp>
    </p:spTree>
    <p:extLst>
      <p:ext uri="{BB962C8B-B14F-4D97-AF65-F5344CB8AC3E}">
        <p14:creationId xmlns:p14="http://schemas.microsoft.com/office/powerpoint/2010/main" val="2441500083"/>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assignment</a:t>
            </a:r>
            <a:endParaRPr lang="en-US" dirty="0"/>
          </a:p>
        </p:txBody>
      </p:sp>
      <p:sp>
        <p:nvSpPr>
          <p:cNvPr id="3" name="Content Placeholder 2"/>
          <p:cNvSpPr>
            <a:spLocks noGrp="1"/>
          </p:cNvSpPr>
          <p:nvPr>
            <p:ph idx="1"/>
          </p:nvPr>
        </p:nvSpPr>
        <p:spPr/>
        <p:txBody>
          <a:bodyPr/>
          <a:lstStyle/>
          <a:p>
            <a:r>
              <a:rPr lang="en-US" dirty="0" smtClean="0"/>
              <a:t>Individuals are assigned to the groups randomly</a:t>
            </a:r>
          </a:p>
          <a:p>
            <a:endParaRPr lang="en-US" dirty="0"/>
          </a:p>
          <a:p>
            <a:endParaRPr lang="en-US" dirty="0" smtClean="0"/>
          </a:p>
          <a:p>
            <a:endParaRPr lang="en-US" dirty="0" smtClean="0"/>
          </a:p>
          <a:p>
            <a:r>
              <a:rPr lang="en-US" dirty="0"/>
              <a:t>T</a:t>
            </a:r>
            <a:r>
              <a:rPr lang="en-US" dirty="0" smtClean="0"/>
              <a:t>he two groups will have similar characteristics on average, at enrollment</a:t>
            </a:r>
          </a:p>
          <a:p>
            <a:r>
              <a:rPr lang="en-US" dirty="0" smtClean="0"/>
              <a:t>We can be confident that any differences in outcomes are attributable to the program</a:t>
            </a:r>
          </a:p>
        </p:txBody>
      </p:sp>
      <p:pic>
        <p:nvPicPr>
          <p:cNvPr id="3077" name="Picture 5" descr="C:\Users\hughes\AppData\Local\Microsoft\Windows\Temporary Internet Files\Content.IE5\ZZ4KTYB1\flip-coin[1].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2000" b="98467" l="3344" r="99582">
                        <a14:foregroundMark x1="37618" y1="57533" x2="37618" y2="57533"/>
                        <a14:foregroundMark x1="67085" y1="10133" x2="67085" y2="10133"/>
                        <a14:foregroundMark x1="67085" y1="20600" x2="67085" y2="20600"/>
                        <a14:foregroundMark x1="67085" y1="27800" x2="67085" y2="27800"/>
                        <a14:foregroundMark x1="71891" y1="32933" x2="71891" y2="32933"/>
                        <a14:foregroundMark x1="75862" y1="34800" x2="75862" y2="34800"/>
                        <a14:foregroundMark x1="79937" y1="38467" x2="79937" y2="38467"/>
                        <a14:foregroundMark x1="82759" y1="41267" x2="82759" y2="41267"/>
                        <a14:foregroundMark x1="80982" y1="37533" x2="80982" y2="37533"/>
                        <a14:foregroundMark x1="62069" y1="26400" x2="62069" y2="26400"/>
                        <a14:foregroundMark x1="71160" y1="22000" x2="71160" y2="22000"/>
                        <a14:foregroundMark x1="74817" y1="13867" x2="74817" y2="13867"/>
                        <a14:foregroundMark x1="76280" y1="16133" x2="76280" y2="16133"/>
                        <a14:foregroundMark x1="74399" y1="18467" x2="74399" y2="18467"/>
                        <a14:foregroundMark x1="94462" y1="55000" x2="94462" y2="55000"/>
                        <a14:foregroundMark x1="19749" y1="57333" x2="19749" y2="57333"/>
                        <a14:foregroundMark x1="86102" y1="79400" x2="86102" y2="79400"/>
                        <a14:backgroundMark x1="22675" y1="15467" x2="22675" y2="15467"/>
                      </a14:backgroundRemoval>
                    </a14:imgEffect>
                  </a14:imgLayer>
                </a14:imgProps>
              </a:ext>
              <a:ext uri="{28A0092B-C50C-407E-A947-70E740481C1C}">
                <a14:useLocalDpi xmlns:a14="http://schemas.microsoft.com/office/drawing/2010/main" val="0"/>
              </a:ext>
            </a:extLst>
          </a:blip>
          <a:srcRect/>
          <a:stretch>
            <a:fillRect/>
          </a:stretch>
        </p:blipFill>
        <p:spPr bwMode="auto">
          <a:xfrm>
            <a:off x="3779912" y="1700808"/>
            <a:ext cx="1560935" cy="24466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490259"/>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assignment</a:t>
            </a:r>
            <a:endParaRPr lang="en-US" dirty="0"/>
          </a:p>
        </p:txBody>
      </p:sp>
      <p:cxnSp>
        <p:nvCxnSpPr>
          <p:cNvPr id="7" name="Straight Arrow Connector 6"/>
          <p:cNvCxnSpPr/>
          <p:nvPr/>
        </p:nvCxnSpPr>
        <p:spPr bwMode="auto">
          <a:xfrm flipH="1" flipV="1">
            <a:off x="1871700" y="1916832"/>
            <a:ext cx="36004" cy="2988332"/>
          </a:xfrm>
          <a:prstGeom prst="straightConnector1">
            <a:avLst/>
          </a:prstGeom>
          <a:solidFill>
            <a:schemeClr val="accent1"/>
          </a:solidFill>
          <a:ln w="9525" cap="flat" cmpd="sng" algn="ctr">
            <a:solidFill>
              <a:schemeClr val="tx1"/>
            </a:solidFill>
            <a:prstDash val="solid"/>
            <a:round/>
            <a:headEnd type="none" w="med" len="med"/>
            <a:tailEnd type="none"/>
          </a:ln>
          <a:effectLst/>
        </p:spPr>
      </p:cxnSp>
      <p:cxnSp>
        <p:nvCxnSpPr>
          <p:cNvPr id="9" name="Straight Arrow Connector 8"/>
          <p:cNvCxnSpPr/>
          <p:nvPr/>
        </p:nvCxnSpPr>
        <p:spPr bwMode="auto">
          <a:xfrm>
            <a:off x="1907704" y="4905164"/>
            <a:ext cx="5868652" cy="0"/>
          </a:xfrm>
          <a:prstGeom prst="straightConnector1">
            <a:avLst/>
          </a:prstGeom>
          <a:solidFill>
            <a:schemeClr val="accent1"/>
          </a:solidFill>
          <a:ln w="9525" cap="flat" cmpd="sng" algn="ctr">
            <a:solidFill>
              <a:schemeClr val="tx1"/>
            </a:solidFill>
            <a:prstDash val="solid"/>
            <a:round/>
            <a:headEnd type="none" w="med" len="med"/>
            <a:tailEnd type="none"/>
          </a:ln>
          <a:effectLst/>
        </p:spPr>
      </p:cxnSp>
      <p:sp>
        <p:nvSpPr>
          <p:cNvPr id="11" name="TextBox 10"/>
          <p:cNvSpPr txBox="1"/>
          <p:nvPr/>
        </p:nvSpPr>
        <p:spPr>
          <a:xfrm>
            <a:off x="1382990" y="2374575"/>
            <a:ext cx="400110" cy="2308324"/>
          </a:xfrm>
          <a:prstGeom prst="rect">
            <a:avLst/>
          </a:prstGeom>
          <a:noFill/>
        </p:spPr>
        <p:txBody>
          <a:bodyPr vert="vert270" wrap="square" rtlCol="0">
            <a:spAutoFit/>
          </a:bodyPr>
          <a:lstStyle/>
          <a:p>
            <a:pPr algn="ctr"/>
            <a:r>
              <a:rPr lang="en-US" sz="1400" dirty="0" smtClean="0"/>
              <a:t>Earnings</a:t>
            </a:r>
            <a:endParaRPr lang="en-US" sz="1400" dirty="0"/>
          </a:p>
        </p:txBody>
      </p:sp>
      <p:sp>
        <p:nvSpPr>
          <p:cNvPr id="20" name="TextBox 19"/>
          <p:cNvSpPr txBox="1"/>
          <p:nvPr/>
        </p:nvSpPr>
        <p:spPr>
          <a:xfrm>
            <a:off x="2942528" y="5121188"/>
            <a:ext cx="369332" cy="801380"/>
          </a:xfrm>
          <a:prstGeom prst="rect">
            <a:avLst/>
          </a:prstGeom>
          <a:noFill/>
        </p:spPr>
        <p:txBody>
          <a:bodyPr vert="vert270" wrap="square" rtlCol="0" anchor="t">
            <a:spAutoFit/>
          </a:bodyPr>
          <a:lstStyle/>
          <a:p>
            <a:pPr algn="r"/>
            <a:r>
              <a:rPr lang="en-US" sz="1200" dirty="0" smtClean="0"/>
              <a:t>Month 2</a:t>
            </a:r>
            <a:endParaRPr lang="en-US" sz="1200" dirty="0"/>
          </a:p>
        </p:txBody>
      </p:sp>
      <p:sp>
        <p:nvSpPr>
          <p:cNvPr id="23" name="TextBox 22"/>
          <p:cNvSpPr txBox="1"/>
          <p:nvPr/>
        </p:nvSpPr>
        <p:spPr>
          <a:xfrm>
            <a:off x="4418692" y="5121188"/>
            <a:ext cx="369332" cy="801380"/>
          </a:xfrm>
          <a:prstGeom prst="rect">
            <a:avLst/>
          </a:prstGeom>
          <a:noFill/>
        </p:spPr>
        <p:txBody>
          <a:bodyPr vert="vert270" wrap="square" rtlCol="0" anchor="t">
            <a:spAutoFit/>
          </a:bodyPr>
          <a:lstStyle/>
          <a:p>
            <a:pPr algn="r"/>
            <a:r>
              <a:rPr lang="en-US" sz="1200" dirty="0" smtClean="0"/>
              <a:t>Month 4</a:t>
            </a:r>
            <a:endParaRPr lang="en-US" sz="1200" dirty="0"/>
          </a:p>
        </p:txBody>
      </p:sp>
      <p:sp>
        <p:nvSpPr>
          <p:cNvPr id="26" name="TextBox 25"/>
          <p:cNvSpPr txBox="1"/>
          <p:nvPr/>
        </p:nvSpPr>
        <p:spPr>
          <a:xfrm>
            <a:off x="5930860" y="5121188"/>
            <a:ext cx="369332" cy="801380"/>
          </a:xfrm>
          <a:prstGeom prst="rect">
            <a:avLst/>
          </a:prstGeom>
          <a:noFill/>
        </p:spPr>
        <p:txBody>
          <a:bodyPr vert="vert270" wrap="square" rtlCol="0" anchor="t">
            <a:spAutoFit/>
          </a:bodyPr>
          <a:lstStyle/>
          <a:p>
            <a:pPr algn="r"/>
            <a:r>
              <a:rPr lang="en-US" sz="1200" dirty="0" smtClean="0"/>
              <a:t>Month 6</a:t>
            </a:r>
            <a:endParaRPr lang="en-US" sz="1200" dirty="0"/>
          </a:p>
        </p:txBody>
      </p:sp>
      <p:sp>
        <p:nvSpPr>
          <p:cNvPr id="29" name="TextBox 28"/>
          <p:cNvSpPr txBox="1"/>
          <p:nvPr/>
        </p:nvSpPr>
        <p:spPr>
          <a:xfrm>
            <a:off x="7407024" y="5121188"/>
            <a:ext cx="369332" cy="801380"/>
          </a:xfrm>
          <a:prstGeom prst="rect">
            <a:avLst/>
          </a:prstGeom>
          <a:noFill/>
        </p:spPr>
        <p:txBody>
          <a:bodyPr vert="vert270" wrap="square" rtlCol="0" anchor="t">
            <a:spAutoFit/>
          </a:bodyPr>
          <a:lstStyle/>
          <a:p>
            <a:pPr algn="r"/>
            <a:r>
              <a:rPr lang="en-US" sz="1200" dirty="0" smtClean="0"/>
              <a:t>Month 8</a:t>
            </a:r>
            <a:endParaRPr lang="en-US" sz="1200" dirty="0"/>
          </a:p>
        </p:txBody>
      </p:sp>
      <p:cxnSp>
        <p:nvCxnSpPr>
          <p:cNvPr id="31" name="Straight Connector 30"/>
          <p:cNvCxnSpPr/>
          <p:nvPr/>
        </p:nvCxnSpPr>
        <p:spPr bwMode="auto">
          <a:xfrm flipV="1">
            <a:off x="1907704" y="3410998"/>
            <a:ext cx="5683986" cy="702078"/>
          </a:xfrm>
          <a:prstGeom prst="line">
            <a:avLst/>
          </a:prstGeom>
          <a:solidFill>
            <a:schemeClr val="accent1"/>
          </a:solidFill>
          <a:ln w="9525" cap="flat" cmpd="sng" algn="ctr">
            <a:solidFill>
              <a:srgbClr val="FFCC00"/>
            </a:solidFill>
            <a:prstDash val="sysDot"/>
            <a:round/>
            <a:headEnd type="none" w="med" len="med"/>
            <a:tailEnd type="none" w="med" len="med"/>
          </a:ln>
          <a:effectLst/>
        </p:spPr>
      </p:cxnSp>
      <p:cxnSp>
        <p:nvCxnSpPr>
          <p:cNvPr id="34" name="Straight Connector 33"/>
          <p:cNvCxnSpPr/>
          <p:nvPr/>
        </p:nvCxnSpPr>
        <p:spPr bwMode="auto">
          <a:xfrm flipV="1">
            <a:off x="1901143" y="3032956"/>
            <a:ext cx="5683986" cy="1083384"/>
          </a:xfrm>
          <a:prstGeom prst="line">
            <a:avLst/>
          </a:prstGeom>
          <a:solidFill>
            <a:schemeClr val="accent1"/>
          </a:solidFill>
          <a:ln w="9525" cap="flat" cmpd="sng" algn="ctr">
            <a:solidFill>
              <a:srgbClr val="66FF33"/>
            </a:solidFill>
            <a:prstDash val="sysDot"/>
            <a:round/>
            <a:headEnd type="none" w="med" len="med"/>
            <a:tailEnd type="none" w="med" len="med"/>
          </a:ln>
          <a:effectLst/>
        </p:spPr>
      </p:cxnSp>
      <p:sp>
        <p:nvSpPr>
          <p:cNvPr id="36" name="TextBox 35"/>
          <p:cNvSpPr txBox="1"/>
          <p:nvPr/>
        </p:nvSpPr>
        <p:spPr>
          <a:xfrm>
            <a:off x="3887924" y="2814173"/>
            <a:ext cx="1800200" cy="276999"/>
          </a:xfrm>
          <a:prstGeom prst="rect">
            <a:avLst/>
          </a:prstGeom>
          <a:noFill/>
        </p:spPr>
        <p:txBody>
          <a:bodyPr wrap="square" rtlCol="0">
            <a:spAutoFit/>
          </a:bodyPr>
          <a:lstStyle/>
          <a:p>
            <a:r>
              <a:rPr lang="en-US" sz="1200" b="0" dirty="0" smtClean="0">
                <a:solidFill>
                  <a:srgbClr val="66FF33"/>
                </a:solidFill>
              </a:rPr>
              <a:t>Enhanced intervention</a:t>
            </a:r>
            <a:endParaRPr lang="en-US" sz="1200" b="0" dirty="0">
              <a:solidFill>
                <a:srgbClr val="66FF33"/>
              </a:solidFill>
            </a:endParaRPr>
          </a:p>
        </p:txBody>
      </p:sp>
      <p:sp>
        <p:nvSpPr>
          <p:cNvPr id="37" name="TextBox 36"/>
          <p:cNvSpPr txBox="1"/>
          <p:nvPr/>
        </p:nvSpPr>
        <p:spPr>
          <a:xfrm>
            <a:off x="2699792" y="4257092"/>
            <a:ext cx="1647800" cy="276999"/>
          </a:xfrm>
          <a:prstGeom prst="rect">
            <a:avLst/>
          </a:prstGeom>
          <a:noFill/>
        </p:spPr>
        <p:txBody>
          <a:bodyPr wrap="square" rtlCol="0">
            <a:spAutoFit/>
          </a:bodyPr>
          <a:lstStyle/>
          <a:p>
            <a:r>
              <a:rPr lang="en-US" sz="1200" b="0" dirty="0" smtClean="0">
                <a:solidFill>
                  <a:srgbClr val="FFCC00"/>
                </a:solidFill>
              </a:rPr>
              <a:t>Standard intervention</a:t>
            </a:r>
            <a:endParaRPr lang="en-US" sz="1200" b="0" dirty="0">
              <a:solidFill>
                <a:srgbClr val="FFCC00"/>
              </a:solidFill>
            </a:endParaRPr>
          </a:p>
        </p:txBody>
      </p:sp>
      <p:cxnSp>
        <p:nvCxnSpPr>
          <p:cNvPr id="39" name="Straight Arrow Connector 38"/>
          <p:cNvCxnSpPr>
            <a:stCxn id="36" idx="2"/>
          </p:cNvCxnSpPr>
          <p:nvPr/>
        </p:nvCxnSpPr>
        <p:spPr bwMode="auto">
          <a:xfrm>
            <a:off x="4788024" y="3091172"/>
            <a:ext cx="0" cy="437565"/>
          </a:xfrm>
          <a:prstGeom prst="straightConnector1">
            <a:avLst/>
          </a:prstGeom>
          <a:solidFill>
            <a:schemeClr val="accent1"/>
          </a:solidFill>
          <a:ln w="9525" cap="flat" cmpd="sng" algn="ctr">
            <a:solidFill>
              <a:srgbClr val="66FF33"/>
            </a:solidFill>
            <a:prstDash val="solid"/>
            <a:round/>
            <a:headEnd type="none" w="med" len="med"/>
            <a:tailEnd type="arrow"/>
          </a:ln>
          <a:effectLst/>
        </p:spPr>
      </p:cxnSp>
      <p:cxnSp>
        <p:nvCxnSpPr>
          <p:cNvPr id="41" name="Straight Arrow Connector 40"/>
          <p:cNvCxnSpPr/>
          <p:nvPr/>
        </p:nvCxnSpPr>
        <p:spPr bwMode="auto">
          <a:xfrm flipV="1">
            <a:off x="3523692" y="4034101"/>
            <a:ext cx="0" cy="222991"/>
          </a:xfrm>
          <a:prstGeom prst="straightConnector1">
            <a:avLst/>
          </a:prstGeom>
          <a:solidFill>
            <a:schemeClr val="accent1"/>
          </a:solidFill>
          <a:ln w="9525" cap="flat" cmpd="sng" algn="ctr">
            <a:solidFill>
              <a:srgbClr val="FFCC00"/>
            </a:solidFill>
            <a:prstDash val="solid"/>
            <a:round/>
            <a:headEnd type="none" w="med" len="med"/>
            <a:tailEnd type="arrow"/>
          </a:ln>
          <a:effectLst/>
        </p:spPr>
      </p:cxnSp>
      <p:sp>
        <p:nvSpPr>
          <p:cNvPr id="43" name="TextBox 42"/>
          <p:cNvSpPr txBox="1"/>
          <p:nvPr/>
        </p:nvSpPr>
        <p:spPr>
          <a:xfrm>
            <a:off x="7020272" y="2210885"/>
            <a:ext cx="1973659" cy="584775"/>
          </a:xfrm>
          <a:prstGeom prst="rect">
            <a:avLst/>
          </a:prstGeom>
          <a:noFill/>
          <a:ln>
            <a:solidFill>
              <a:srgbClr val="66FF33"/>
            </a:solidFill>
          </a:ln>
        </p:spPr>
        <p:txBody>
          <a:bodyPr wrap="square" rtlCol="0">
            <a:spAutoFit/>
          </a:bodyPr>
          <a:lstStyle/>
          <a:p>
            <a:r>
              <a:rPr lang="en-US" sz="1600" b="0" dirty="0" smtClean="0"/>
              <a:t>Impact of enhanced intervention</a:t>
            </a:r>
            <a:endParaRPr lang="en-US" sz="1600" b="0" dirty="0"/>
          </a:p>
        </p:txBody>
      </p:sp>
      <p:sp>
        <p:nvSpPr>
          <p:cNvPr id="44" name="Right Brace 43"/>
          <p:cNvSpPr/>
          <p:nvPr/>
        </p:nvSpPr>
        <p:spPr bwMode="auto">
          <a:xfrm>
            <a:off x="7627694" y="3032956"/>
            <a:ext cx="184666" cy="378042"/>
          </a:xfrm>
          <a:prstGeom prst="rightBrac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cxnSp>
        <p:nvCxnSpPr>
          <p:cNvPr id="46" name="Straight Arrow Connector 45"/>
          <p:cNvCxnSpPr>
            <a:endCxn id="44" idx="1"/>
          </p:cNvCxnSpPr>
          <p:nvPr/>
        </p:nvCxnSpPr>
        <p:spPr bwMode="auto">
          <a:xfrm flipH="1">
            <a:off x="7812360" y="2814173"/>
            <a:ext cx="243428" cy="4078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1" name="TextBox 50"/>
          <p:cNvSpPr txBox="1"/>
          <p:nvPr/>
        </p:nvSpPr>
        <p:spPr>
          <a:xfrm>
            <a:off x="5930860" y="286544"/>
            <a:ext cx="3187398" cy="923330"/>
          </a:xfrm>
          <a:prstGeom prst="rect">
            <a:avLst/>
          </a:prstGeom>
          <a:solidFill>
            <a:srgbClr val="66FF33"/>
          </a:solidFill>
        </p:spPr>
        <p:txBody>
          <a:bodyPr wrap="square" rtlCol="0">
            <a:spAutoFit/>
          </a:bodyPr>
          <a:lstStyle/>
          <a:p>
            <a:r>
              <a:rPr lang="en-US" b="0" dirty="0" smtClean="0">
                <a:solidFill>
                  <a:srgbClr val="C00000"/>
                </a:solidFill>
              </a:rPr>
              <a:t>Placeholder for suggested chart/graph to explain random assignment</a:t>
            </a:r>
            <a:endParaRPr lang="en-US" b="0" dirty="0">
              <a:solidFill>
                <a:srgbClr val="C00000"/>
              </a:solidFill>
            </a:endParaRPr>
          </a:p>
        </p:txBody>
      </p:sp>
      <p:sp>
        <p:nvSpPr>
          <p:cNvPr id="21" name="TextBox 20"/>
          <p:cNvSpPr txBox="1"/>
          <p:nvPr/>
        </p:nvSpPr>
        <p:spPr>
          <a:xfrm>
            <a:off x="1872070" y="5121188"/>
            <a:ext cx="369332" cy="972108"/>
          </a:xfrm>
          <a:prstGeom prst="rect">
            <a:avLst/>
          </a:prstGeom>
          <a:noFill/>
        </p:spPr>
        <p:txBody>
          <a:bodyPr vert="vert270" wrap="square" rtlCol="0" anchor="t">
            <a:spAutoFit/>
          </a:bodyPr>
          <a:lstStyle/>
          <a:p>
            <a:pPr algn="r"/>
            <a:r>
              <a:rPr lang="en-US" sz="1200" dirty="0" smtClean="0"/>
              <a:t>Enrollment</a:t>
            </a:r>
            <a:endParaRPr lang="en-US" sz="1200" dirty="0"/>
          </a:p>
        </p:txBody>
      </p:sp>
    </p:spTree>
    <p:extLst>
      <p:ext uri="{BB962C8B-B14F-4D97-AF65-F5344CB8AC3E}">
        <p14:creationId xmlns:p14="http://schemas.microsoft.com/office/powerpoint/2010/main" val="3109880193"/>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0" dirty="0" smtClean="0"/>
              <a:t>Random assignment</a:t>
            </a:r>
            <a:endParaRPr lang="en-US" b="0" dirty="0">
              <a:solidFill>
                <a:srgbClr val="FF0000"/>
              </a:solidFill>
            </a:endParaRPr>
          </a:p>
        </p:txBody>
      </p:sp>
      <p:graphicFrame>
        <p:nvGraphicFramePr>
          <p:cNvPr id="4" name="Content Placeholder 4"/>
          <p:cNvGraphicFramePr>
            <a:graphicFrameLocks noGrp="1"/>
          </p:cNvGraphicFramePr>
          <p:nvPr>
            <p:ph sz="quarter" idx="1"/>
            <p:extLst>
              <p:ext uri="{D42A27DB-BD31-4B8C-83A1-F6EECF244321}">
                <p14:modId xmlns:p14="http://schemas.microsoft.com/office/powerpoint/2010/main" val="1916919346"/>
              </p:ext>
            </p:extLst>
          </p:nvPr>
        </p:nvGraphicFramePr>
        <p:xfrm>
          <a:off x="1007604" y="1219200"/>
          <a:ext cx="7907796"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38200" y="5638800"/>
            <a:ext cx="8305800" cy="369332"/>
          </a:xfrm>
          <a:prstGeom prst="rect">
            <a:avLst/>
          </a:prstGeom>
          <a:noFill/>
        </p:spPr>
        <p:txBody>
          <a:bodyPr wrap="square" rtlCol="0">
            <a:spAutoFit/>
          </a:bodyPr>
          <a:lstStyle/>
          <a:p>
            <a:pPr algn="ctr"/>
            <a:r>
              <a:rPr lang="en-US" i="1" dirty="0" smtClean="0"/>
              <a:t>Without a comparison, Method 3 might appear to be the most effective.</a:t>
            </a:r>
            <a:endParaRPr lang="en-US" i="1" dirty="0"/>
          </a:p>
        </p:txBody>
      </p:sp>
      <p:sp>
        <p:nvSpPr>
          <p:cNvPr id="18" name="TextBox 17"/>
          <p:cNvSpPr txBox="1"/>
          <p:nvPr/>
        </p:nvSpPr>
        <p:spPr>
          <a:xfrm>
            <a:off x="5930860" y="286544"/>
            <a:ext cx="3187398" cy="923330"/>
          </a:xfrm>
          <a:prstGeom prst="rect">
            <a:avLst/>
          </a:prstGeom>
          <a:solidFill>
            <a:srgbClr val="66FF33"/>
          </a:solidFill>
        </p:spPr>
        <p:txBody>
          <a:bodyPr wrap="square" rtlCol="0">
            <a:spAutoFit/>
          </a:bodyPr>
          <a:lstStyle/>
          <a:p>
            <a:r>
              <a:rPr lang="en-US" b="0" dirty="0" smtClean="0">
                <a:solidFill>
                  <a:srgbClr val="C00000"/>
                </a:solidFill>
              </a:rPr>
              <a:t>Placeholder for suggested chart/graph to explain random assignment</a:t>
            </a:r>
            <a:endParaRPr lang="en-US" b="0" dirty="0">
              <a:solidFill>
                <a:srgbClr val="C00000"/>
              </a:solidFill>
            </a:endParaRPr>
          </a:p>
        </p:txBody>
      </p:sp>
    </p:spTree>
    <p:extLst>
      <p:ext uri="{BB962C8B-B14F-4D97-AF65-F5344CB8AC3E}">
        <p14:creationId xmlns:p14="http://schemas.microsoft.com/office/powerpoint/2010/main" val="110560865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fade">
                                      <p:cBhvr>
                                        <p:cTn id="7" dur="1000"/>
                                        <p:tgtEl>
                                          <p:spTgt spid="4">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chart seriesIdx="0" categoryIdx="-4" bldStep="series"/>
                                            </p:graphicEl>
                                          </p:spTgt>
                                        </p:tgtEl>
                                        <p:attrNameLst>
                                          <p:attrName>style.visibility</p:attrName>
                                        </p:attrNameLst>
                                      </p:cBhvr>
                                      <p:to>
                                        <p:strVal val="visible"/>
                                      </p:to>
                                    </p:set>
                                    <p:animEffect transition="in" filter="fade">
                                      <p:cBhvr>
                                        <p:cTn id="12" dur="1000"/>
                                        <p:tgtEl>
                                          <p:spTgt spid="4">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chart seriesIdx="1" categoryIdx="-4" bldStep="series"/>
                                            </p:graphicEl>
                                          </p:spTgt>
                                        </p:tgtEl>
                                        <p:attrNameLst>
                                          <p:attrName>style.visibility</p:attrName>
                                        </p:attrNameLst>
                                      </p:cBhvr>
                                      <p:to>
                                        <p:strVal val="visible"/>
                                      </p:to>
                                    </p:set>
                                    <p:animEffect transition="in" filter="fade">
                                      <p:cBhvr>
                                        <p:cTn id="17" dur="1000"/>
                                        <p:tgtEl>
                                          <p:spTgt spid="4">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series"/>
        </p:bldSub>
      </p:bldGraphic>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9"/>
          <p:cNvSpPr>
            <a:spLocks noGrp="1"/>
          </p:cNvSpPr>
          <p:nvPr>
            <p:ph idx="1"/>
          </p:nvPr>
        </p:nvSpPr>
        <p:spPr>
          <a:xfrm>
            <a:off x="969963" y="1223963"/>
            <a:ext cx="7867650" cy="4797425"/>
          </a:xfrm>
        </p:spPr>
        <p:txBody>
          <a:bodyPr/>
          <a:lstStyle/>
          <a:p>
            <a:endParaRPr lang="en-US" altLang="en-US" dirty="0" smtClean="0"/>
          </a:p>
          <a:p>
            <a:endParaRPr lang="en-US" altLang="en-US" dirty="0" smtClean="0"/>
          </a:p>
        </p:txBody>
      </p:sp>
      <p:sp>
        <p:nvSpPr>
          <p:cNvPr id="12" name="Rectangle 11"/>
          <p:cNvSpPr/>
          <p:nvPr/>
        </p:nvSpPr>
        <p:spPr>
          <a:xfrm>
            <a:off x="2055813" y="1373188"/>
            <a:ext cx="5181600" cy="609600"/>
          </a:xfrm>
          <a:prstGeom prst="rect">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r>
              <a:rPr lang="en-US" dirty="0">
                <a:latin typeface="Times New Roman" pitchFamily="18" charset="0"/>
              </a:rPr>
              <a:t>Participants meet program </a:t>
            </a:r>
            <a:r>
              <a:rPr lang="en-US" dirty="0" smtClean="0">
                <a:latin typeface="Times New Roman" pitchFamily="18" charset="0"/>
              </a:rPr>
              <a:t>criteria</a:t>
            </a:r>
            <a:endParaRPr lang="en-US" dirty="0">
              <a:latin typeface="Times New Roman" pitchFamily="18" charset="0"/>
            </a:endParaRPr>
          </a:p>
        </p:txBody>
      </p:sp>
      <p:sp>
        <p:nvSpPr>
          <p:cNvPr id="13" name="Rectangle 12"/>
          <p:cNvSpPr/>
          <p:nvPr/>
        </p:nvSpPr>
        <p:spPr>
          <a:xfrm>
            <a:off x="3122613" y="2287588"/>
            <a:ext cx="3048000" cy="533400"/>
          </a:xfrm>
          <a:prstGeom prst="rect">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r>
              <a:rPr lang="en-US" dirty="0">
                <a:latin typeface="Times New Roman" pitchFamily="18" charset="0"/>
              </a:rPr>
              <a:t>Participants give consent</a:t>
            </a:r>
          </a:p>
        </p:txBody>
      </p:sp>
      <p:sp>
        <p:nvSpPr>
          <p:cNvPr id="14" name="Rectangle 13"/>
          <p:cNvSpPr/>
          <p:nvPr/>
        </p:nvSpPr>
        <p:spPr>
          <a:xfrm>
            <a:off x="3275013" y="3125788"/>
            <a:ext cx="2743200" cy="457200"/>
          </a:xfrm>
          <a:prstGeom prst="rect">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r>
              <a:rPr lang="en-US" dirty="0">
                <a:latin typeface="Times New Roman" pitchFamily="18" charset="0"/>
              </a:rPr>
              <a:t>Baseline data collected</a:t>
            </a:r>
          </a:p>
        </p:txBody>
      </p:sp>
      <p:sp>
        <p:nvSpPr>
          <p:cNvPr id="15" name="Diamond 14"/>
          <p:cNvSpPr/>
          <p:nvPr/>
        </p:nvSpPr>
        <p:spPr>
          <a:xfrm>
            <a:off x="3198813" y="3887788"/>
            <a:ext cx="2895600" cy="2133600"/>
          </a:xfrm>
          <a:prstGeom prst="diamond">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r>
              <a:rPr lang="en-US" dirty="0">
                <a:latin typeface="Times New Roman" pitchFamily="18" charset="0"/>
              </a:rPr>
              <a:t>Random Assignment</a:t>
            </a:r>
          </a:p>
        </p:txBody>
      </p:sp>
      <p:sp>
        <p:nvSpPr>
          <p:cNvPr id="17" name="Rectangle 16"/>
          <p:cNvSpPr/>
          <p:nvPr/>
        </p:nvSpPr>
        <p:spPr>
          <a:xfrm>
            <a:off x="6704013" y="5048249"/>
            <a:ext cx="1790700" cy="1453896"/>
          </a:xfrm>
          <a:prstGeom prst="rect">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10000"/>
              </a:spcBef>
              <a:spcAft>
                <a:spcPts val="0"/>
              </a:spcAft>
              <a:defRPr/>
            </a:pPr>
            <a:r>
              <a:rPr lang="en-US" sz="1400" u="sng" dirty="0" smtClean="0">
                <a:latin typeface="Times New Roman" pitchFamily="18" charset="0"/>
              </a:rPr>
              <a:t>Group 2</a:t>
            </a:r>
            <a:endParaRPr lang="en-US" sz="1400" u="sng" dirty="0">
              <a:latin typeface="Times New Roman" pitchFamily="18" charset="0"/>
            </a:endParaRPr>
          </a:p>
          <a:p>
            <a:pPr algn="ctr" fontAlgn="auto">
              <a:spcBef>
                <a:spcPct val="10000"/>
              </a:spcBef>
              <a:spcAft>
                <a:spcPts val="0"/>
              </a:spcAft>
              <a:defRPr/>
            </a:pPr>
            <a:r>
              <a:rPr lang="en-US" sz="1400" dirty="0" smtClean="0">
                <a:latin typeface="Times New Roman" pitchFamily="18" charset="0"/>
              </a:rPr>
              <a:t>Program services </a:t>
            </a:r>
            <a:r>
              <a:rPr lang="en-US" sz="1400" i="1" dirty="0" smtClean="0">
                <a:latin typeface="Times New Roman" pitchFamily="18" charset="0"/>
              </a:rPr>
              <a:t>excluding </a:t>
            </a:r>
            <a:r>
              <a:rPr lang="en-US" sz="1400" dirty="0" smtClean="0">
                <a:latin typeface="Times New Roman" pitchFamily="18" charset="0"/>
              </a:rPr>
              <a:t>component intervention being tested</a:t>
            </a:r>
            <a:endParaRPr lang="en-US" sz="1400" dirty="0">
              <a:latin typeface="Times New Roman" pitchFamily="18" charset="0"/>
            </a:endParaRPr>
          </a:p>
        </p:txBody>
      </p:sp>
      <p:cxnSp>
        <p:nvCxnSpPr>
          <p:cNvPr id="21" name="Straight Arrow Connector 20"/>
          <p:cNvCxnSpPr>
            <a:stCxn id="12" idx="2"/>
            <a:endCxn id="13" idx="0"/>
          </p:cNvCxnSpPr>
          <p:nvPr/>
        </p:nvCxnSpPr>
        <p:spPr>
          <a:xfrm rot="5400000">
            <a:off x="4494213" y="2135187"/>
            <a:ext cx="304800" cy="3175"/>
          </a:xfrm>
          <a:prstGeom prst="straightConnector1">
            <a:avLst/>
          </a:prstGeom>
          <a:ln w="38100">
            <a:solidFill>
              <a:schemeClr val="tx2"/>
            </a:solidFill>
            <a:prstDash val="sysDot"/>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3" idx="2"/>
            <a:endCxn id="14" idx="0"/>
          </p:cNvCxnSpPr>
          <p:nvPr/>
        </p:nvCxnSpPr>
        <p:spPr>
          <a:xfrm rot="5400000">
            <a:off x="4494213" y="2973387"/>
            <a:ext cx="304800" cy="3175"/>
          </a:xfrm>
          <a:prstGeom prst="straightConnector1">
            <a:avLst/>
          </a:prstGeom>
          <a:ln w="38100">
            <a:solidFill>
              <a:schemeClr val="tx2"/>
            </a:solidFill>
            <a:prstDash val="sysDot"/>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5" idx="1"/>
            <a:endCxn id="29" idx="3"/>
          </p:cNvCxnSpPr>
          <p:nvPr/>
        </p:nvCxnSpPr>
        <p:spPr>
          <a:xfrm flipH="1">
            <a:off x="2513013" y="4954588"/>
            <a:ext cx="685800" cy="951303"/>
          </a:xfrm>
          <a:prstGeom prst="straightConnector1">
            <a:avLst/>
          </a:prstGeom>
          <a:ln w="38100">
            <a:solidFill>
              <a:schemeClr val="tx2"/>
            </a:solidFill>
            <a:prstDash val="sysDot"/>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5" idx="3"/>
            <a:endCxn id="17" idx="1"/>
          </p:cNvCxnSpPr>
          <p:nvPr/>
        </p:nvCxnSpPr>
        <p:spPr>
          <a:xfrm>
            <a:off x="6094413" y="4954588"/>
            <a:ext cx="609600" cy="820609"/>
          </a:xfrm>
          <a:prstGeom prst="straightConnector1">
            <a:avLst/>
          </a:prstGeom>
          <a:ln w="38100">
            <a:solidFill>
              <a:schemeClr val="tx2"/>
            </a:solidFill>
            <a:prstDash val="sysDot"/>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969963" y="5178425"/>
            <a:ext cx="1543050" cy="1454931"/>
          </a:xfrm>
          <a:prstGeom prst="rect">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10000"/>
              </a:spcBef>
              <a:spcAft>
                <a:spcPts val="0"/>
              </a:spcAft>
              <a:defRPr/>
            </a:pPr>
            <a:r>
              <a:rPr lang="en-US" sz="1400" u="sng" dirty="0" smtClean="0">
                <a:latin typeface="Times New Roman" pitchFamily="18" charset="0"/>
              </a:rPr>
              <a:t>Group 1</a:t>
            </a:r>
            <a:endParaRPr lang="en-US" sz="1400" u="sng" dirty="0">
              <a:latin typeface="Times New Roman" pitchFamily="18" charset="0"/>
            </a:endParaRPr>
          </a:p>
          <a:p>
            <a:pPr algn="ctr" fontAlgn="auto">
              <a:spcBef>
                <a:spcPct val="10000"/>
              </a:spcBef>
              <a:spcAft>
                <a:spcPts val="0"/>
              </a:spcAft>
              <a:defRPr/>
            </a:pPr>
            <a:r>
              <a:rPr lang="en-US" sz="1400" dirty="0" smtClean="0">
                <a:latin typeface="Times New Roman" pitchFamily="18" charset="0"/>
              </a:rPr>
              <a:t>Program services </a:t>
            </a:r>
            <a:r>
              <a:rPr lang="en-US" sz="1400" i="1" dirty="0" smtClean="0">
                <a:latin typeface="Times New Roman" pitchFamily="18" charset="0"/>
              </a:rPr>
              <a:t>including </a:t>
            </a:r>
            <a:r>
              <a:rPr lang="en-US" sz="1400" dirty="0" smtClean="0">
                <a:latin typeface="Times New Roman" pitchFamily="18" charset="0"/>
              </a:rPr>
              <a:t>component intervention being tested </a:t>
            </a:r>
            <a:endParaRPr lang="en-US" sz="1400" dirty="0">
              <a:latin typeface="Times New Roman" pitchFamily="18" charset="0"/>
            </a:endParaRPr>
          </a:p>
        </p:txBody>
      </p:sp>
      <p:cxnSp>
        <p:nvCxnSpPr>
          <p:cNvPr id="51" name="Straight Arrow Connector 50"/>
          <p:cNvCxnSpPr>
            <a:stCxn id="14" idx="2"/>
            <a:endCxn id="15" idx="0"/>
          </p:cNvCxnSpPr>
          <p:nvPr/>
        </p:nvCxnSpPr>
        <p:spPr>
          <a:xfrm rot="5400000">
            <a:off x="4494213" y="3735387"/>
            <a:ext cx="304800" cy="3175"/>
          </a:xfrm>
          <a:prstGeom prst="straightConnector1">
            <a:avLst/>
          </a:prstGeom>
          <a:ln w="38100">
            <a:solidFill>
              <a:schemeClr val="tx2"/>
            </a:solidFill>
            <a:prstDash val="sysDot"/>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44542" y="2451656"/>
            <a:ext cx="2027869" cy="1754326"/>
          </a:xfrm>
          <a:prstGeom prst="rect">
            <a:avLst/>
          </a:prstGeom>
          <a:solidFill>
            <a:srgbClr val="66FF33"/>
          </a:solidFill>
        </p:spPr>
        <p:txBody>
          <a:bodyPr wrap="square" rtlCol="0">
            <a:spAutoFit/>
          </a:bodyPr>
          <a:lstStyle/>
          <a:p>
            <a:r>
              <a:rPr lang="en-US" dirty="0">
                <a:solidFill>
                  <a:srgbClr val="C00000"/>
                </a:solidFill>
              </a:rPr>
              <a:t>Placeholder – to be updated as study team learns more about program flows</a:t>
            </a:r>
          </a:p>
        </p:txBody>
      </p:sp>
      <p:sp>
        <p:nvSpPr>
          <p:cNvPr id="2" name="Title 1"/>
          <p:cNvSpPr>
            <a:spLocks noGrp="1"/>
          </p:cNvSpPr>
          <p:nvPr>
            <p:ph type="title"/>
          </p:nvPr>
        </p:nvSpPr>
        <p:spPr/>
        <p:txBody>
          <a:bodyPr/>
          <a:lstStyle/>
          <a:p>
            <a:r>
              <a:rPr lang="en-US" dirty="0" smtClean="0"/>
              <a:t>Random assignment procedures</a:t>
            </a:r>
            <a:endParaRPr lang="en-US" dirty="0"/>
          </a:p>
        </p:txBody>
      </p:sp>
    </p:spTree>
    <p:extLst>
      <p:ext uri="{BB962C8B-B14F-4D97-AF65-F5344CB8AC3E}">
        <p14:creationId xmlns:p14="http://schemas.microsoft.com/office/powerpoint/2010/main" val="3587162550"/>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 35"/>
          <p:cNvGrpSpPr>
            <a:grpSpLocks noChangeAspect="1"/>
          </p:cNvGrpSpPr>
          <p:nvPr/>
        </p:nvGrpSpPr>
        <p:grpSpPr>
          <a:xfrm>
            <a:off x="76200" y="2002998"/>
            <a:ext cx="506944" cy="954634"/>
            <a:chOff x="1104900" y="2057400"/>
            <a:chExt cx="1066800" cy="2209800"/>
          </a:xfrm>
          <a:solidFill>
            <a:schemeClr val="accent4">
              <a:lumMod val="75000"/>
            </a:schemeClr>
          </a:solidFill>
        </p:grpSpPr>
        <p:sp>
          <p:nvSpPr>
            <p:cNvPr id="37" name="Oval 36"/>
            <p:cNvSpPr/>
            <p:nvPr/>
          </p:nvSpPr>
          <p:spPr>
            <a:xfrm>
              <a:off x="1371600" y="2057400"/>
              <a:ext cx="533400" cy="533400"/>
            </a:xfrm>
            <a:prstGeom prst="ellipse">
              <a:avLst/>
            </a:prstGeom>
            <a:grpFill/>
            <a:ln>
              <a:solidFill>
                <a:srgbClr val="002060"/>
              </a:solidFill>
            </a:ln>
          </p:spPr>
          <p:style>
            <a:lnRef idx="2">
              <a:schemeClr val="accent1"/>
            </a:lnRef>
            <a:fillRef idx="1">
              <a:schemeClr val="lt1"/>
            </a:fillRef>
            <a:effectRef idx="0">
              <a:schemeClr val="accent1"/>
            </a:effectRef>
            <a:fontRef idx="minor">
              <a:schemeClr val="dk1"/>
            </a:fontRef>
          </p:style>
          <p:txBody>
            <a:bodyPr anchor="ctr"/>
            <a:lstStyle/>
            <a:p>
              <a:pPr fontAlgn="auto">
                <a:spcBef>
                  <a:spcPts val="0"/>
                </a:spcBef>
                <a:spcAft>
                  <a:spcPts val="0"/>
                </a:spcAft>
                <a:defRPr/>
              </a:pPr>
              <a:endParaRPr lang="en-US" b="0">
                <a:solidFill>
                  <a:prstClr val="black"/>
                </a:solidFill>
              </a:endParaRPr>
            </a:p>
          </p:txBody>
        </p:sp>
        <p:cxnSp>
          <p:nvCxnSpPr>
            <p:cNvPr id="38" name="Straight Connector 37"/>
            <p:cNvCxnSpPr>
              <a:stCxn id="37" idx="4"/>
              <a:endCxn id="41" idx="0"/>
            </p:cNvCxnSpPr>
            <p:nvPr/>
          </p:nvCxnSpPr>
          <p:spPr>
            <a:xfrm>
              <a:off x="1638300" y="2590800"/>
              <a:ext cx="0" cy="114300"/>
            </a:xfrm>
            <a:prstGeom prst="line">
              <a:avLst/>
            </a:prstGeom>
            <a:grpFill/>
            <a:ln>
              <a:solidFill>
                <a:srgbClr val="002060"/>
              </a:solidFill>
            </a:ln>
          </p:spPr>
          <p:style>
            <a:lnRef idx="2">
              <a:schemeClr val="accent1"/>
            </a:lnRef>
            <a:fillRef idx="1">
              <a:schemeClr val="lt1"/>
            </a:fillRef>
            <a:effectRef idx="0">
              <a:schemeClr val="accent1"/>
            </a:effectRef>
            <a:fontRef idx="minor">
              <a:schemeClr val="dk1"/>
            </a:fontRef>
          </p:style>
        </p:cxnSp>
        <p:cxnSp>
          <p:nvCxnSpPr>
            <p:cNvPr id="39" name="Straight Connector 38"/>
            <p:cNvCxnSpPr/>
            <p:nvPr/>
          </p:nvCxnSpPr>
          <p:spPr>
            <a:xfrm>
              <a:off x="1638300" y="3733800"/>
              <a:ext cx="266700" cy="533400"/>
            </a:xfrm>
            <a:prstGeom prst="line">
              <a:avLst/>
            </a:prstGeom>
            <a:grpFill/>
            <a:ln>
              <a:solidFill>
                <a:srgbClr val="002060"/>
              </a:solidFill>
            </a:ln>
          </p:spPr>
          <p:style>
            <a:lnRef idx="2">
              <a:schemeClr val="accent1"/>
            </a:lnRef>
            <a:fillRef idx="1">
              <a:schemeClr val="lt1"/>
            </a:fillRef>
            <a:effectRef idx="0">
              <a:schemeClr val="accent1"/>
            </a:effectRef>
            <a:fontRef idx="minor">
              <a:schemeClr val="dk1"/>
            </a:fontRef>
          </p:style>
        </p:cxnSp>
        <p:cxnSp>
          <p:nvCxnSpPr>
            <p:cNvPr id="40" name="Straight Connector 39"/>
            <p:cNvCxnSpPr/>
            <p:nvPr/>
          </p:nvCxnSpPr>
          <p:spPr>
            <a:xfrm flipH="1">
              <a:off x="1371600" y="3714750"/>
              <a:ext cx="266700" cy="533400"/>
            </a:xfrm>
            <a:prstGeom prst="line">
              <a:avLst/>
            </a:prstGeom>
            <a:grpFill/>
            <a:ln>
              <a:solidFill>
                <a:srgbClr val="002060"/>
              </a:solidFill>
            </a:ln>
          </p:spPr>
          <p:style>
            <a:lnRef idx="2">
              <a:schemeClr val="accent1"/>
            </a:lnRef>
            <a:fillRef idx="1">
              <a:schemeClr val="lt1"/>
            </a:fillRef>
            <a:effectRef idx="0">
              <a:schemeClr val="accent1"/>
            </a:effectRef>
            <a:fontRef idx="minor">
              <a:schemeClr val="dk1"/>
            </a:fontRef>
          </p:style>
        </p:cxnSp>
        <p:sp>
          <p:nvSpPr>
            <p:cNvPr id="41" name="Oval 40"/>
            <p:cNvSpPr/>
            <p:nvPr/>
          </p:nvSpPr>
          <p:spPr>
            <a:xfrm>
              <a:off x="1219200" y="2705100"/>
              <a:ext cx="838200" cy="1028700"/>
            </a:xfrm>
            <a:prstGeom prst="ellipse">
              <a:avLst/>
            </a:prstGeom>
            <a:grpFill/>
            <a:ln>
              <a:solidFill>
                <a:srgbClr val="002060"/>
              </a:solidFill>
            </a:ln>
          </p:spPr>
          <p:style>
            <a:lnRef idx="2">
              <a:schemeClr val="accent1"/>
            </a:lnRef>
            <a:fillRef idx="1">
              <a:schemeClr val="lt1"/>
            </a:fillRef>
            <a:effectRef idx="0">
              <a:schemeClr val="accent1"/>
            </a:effectRef>
            <a:fontRef idx="minor">
              <a:schemeClr val="dk1"/>
            </a:fontRef>
          </p:style>
          <p:txBody>
            <a:bodyPr anchor="ctr"/>
            <a:lstStyle/>
            <a:p>
              <a:pPr fontAlgn="auto">
                <a:spcBef>
                  <a:spcPts val="0"/>
                </a:spcBef>
                <a:spcAft>
                  <a:spcPts val="0"/>
                </a:spcAft>
                <a:defRPr/>
              </a:pPr>
              <a:endParaRPr lang="en-US" b="0" dirty="0">
                <a:solidFill>
                  <a:prstClr val="black"/>
                </a:solidFill>
              </a:endParaRPr>
            </a:p>
          </p:txBody>
        </p:sp>
        <p:cxnSp>
          <p:nvCxnSpPr>
            <p:cNvPr id="42" name="Straight Connector 41"/>
            <p:cNvCxnSpPr/>
            <p:nvPr/>
          </p:nvCxnSpPr>
          <p:spPr>
            <a:xfrm flipH="1">
              <a:off x="1104900" y="4248150"/>
              <a:ext cx="266700" cy="0"/>
            </a:xfrm>
            <a:prstGeom prst="line">
              <a:avLst/>
            </a:prstGeom>
            <a:grpFill/>
            <a:ln>
              <a:solidFill>
                <a:srgbClr val="002060"/>
              </a:solidFill>
            </a:ln>
          </p:spPr>
          <p:style>
            <a:lnRef idx="2">
              <a:schemeClr val="accent1"/>
            </a:lnRef>
            <a:fillRef idx="1">
              <a:schemeClr val="lt1"/>
            </a:fillRef>
            <a:effectRef idx="0">
              <a:schemeClr val="accent1"/>
            </a:effectRef>
            <a:fontRef idx="minor">
              <a:schemeClr val="dk1"/>
            </a:fontRef>
          </p:style>
        </p:cxnSp>
        <p:cxnSp>
          <p:nvCxnSpPr>
            <p:cNvPr id="43" name="Straight Connector 42"/>
            <p:cNvCxnSpPr/>
            <p:nvPr/>
          </p:nvCxnSpPr>
          <p:spPr>
            <a:xfrm flipH="1">
              <a:off x="1905000" y="4248150"/>
              <a:ext cx="266700" cy="0"/>
            </a:xfrm>
            <a:prstGeom prst="line">
              <a:avLst/>
            </a:prstGeom>
            <a:grpFill/>
            <a:ln>
              <a:solidFill>
                <a:srgbClr val="002060"/>
              </a:solidFill>
            </a:ln>
          </p:spPr>
          <p:style>
            <a:lnRef idx="2">
              <a:schemeClr val="accent1"/>
            </a:lnRef>
            <a:fillRef idx="1">
              <a:schemeClr val="lt1"/>
            </a:fillRef>
            <a:effectRef idx="0">
              <a:schemeClr val="accent1"/>
            </a:effectRef>
            <a:fontRef idx="minor">
              <a:schemeClr val="dk1"/>
            </a:fontRef>
          </p:style>
        </p:cxnSp>
      </p:grpSp>
      <p:grpSp>
        <p:nvGrpSpPr>
          <p:cNvPr id="27" name="Group 26"/>
          <p:cNvGrpSpPr>
            <a:grpSpLocks noChangeAspect="1"/>
          </p:cNvGrpSpPr>
          <p:nvPr/>
        </p:nvGrpSpPr>
        <p:grpSpPr>
          <a:xfrm>
            <a:off x="807454" y="1994768"/>
            <a:ext cx="506944" cy="954634"/>
            <a:chOff x="1104900" y="2057400"/>
            <a:chExt cx="1066800" cy="2209800"/>
          </a:xfrm>
          <a:solidFill>
            <a:srgbClr val="0070C0"/>
          </a:solidFill>
        </p:grpSpPr>
        <p:sp>
          <p:nvSpPr>
            <p:cNvPr id="2" name="Oval 1"/>
            <p:cNvSpPr/>
            <p:nvPr/>
          </p:nvSpPr>
          <p:spPr>
            <a:xfrm>
              <a:off x="1371600" y="2057400"/>
              <a:ext cx="533400" cy="533400"/>
            </a:xfrm>
            <a:prstGeom prst="ellipse">
              <a:avLst/>
            </a:prstGeom>
            <a:grpFill/>
            <a:ln>
              <a:solidFill>
                <a:srgbClr val="002060"/>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5" name="Straight Connector 4"/>
            <p:cNvCxnSpPr>
              <a:stCxn id="2" idx="4"/>
              <a:endCxn id="16" idx="0"/>
            </p:cNvCxnSpPr>
            <p:nvPr/>
          </p:nvCxnSpPr>
          <p:spPr>
            <a:xfrm>
              <a:off x="1638300" y="2590800"/>
              <a:ext cx="0" cy="114300"/>
            </a:xfrm>
            <a:prstGeom prst="line">
              <a:avLst/>
            </a:prstGeom>
            <a:grpFill/>
            <a:ln>
              <a:solidFill>
                <a:srgbClr val="002060"/>
              </a:solidFill>
            </a:ln>
          </p:spPr>
          <p:style>
            <a:lnRef idx="2">
              <a:schemeClr val="dk1"/>
            </a:lnRef>
            <a:fillRef idx="1">
              <a:schemeClr val="lt1"/>
            </a:fillRef>
            <a:effectRef idx="0">
              <a:schemeClr val="dk1"/>
            </a:effectRef>
            <a:fontRef idx="minor">
              <a:schemeClr val="dk1"/>
            </a:fontRef>
          </p:style>
        </p:cxnSp>
        <p:cxnSp>
          <p:nvCxnSpPr>
            <p:cNvPr id="9" name="Straight Connector 8"/>
            <p:cNvCxnSpPr/>
            <p:nvPr/>
          </p:nvCxnSpPr>
          <p:spPr>
            <a:xfrm>
              <a:off x="1638300" y="3733800"/>
              <a:ext cx="266700" cy="533400"/>
            </a:xfrm>
            <a:prstGeom prst="line">
              <a:avLst/>
            </a:prstGeom>
            <a:grpFill/>
            <a:ln>
              <a:solidFill>
                <a:srgbClr val="002060"/>
              </a:solidFill>
            </a:ln>
          </p:spPr>
          <p:style>
            <a:lnRef idx="2">
              <a:schemeClr val="dk1"/>
            </a:lnRef>
            <a:fillRef idx="1">
              <a:schemeClr val="lt1"/>
            </a:fillRef>
            <a:effectRef idx="0">
              <a:schemeClr val="dk1"/>
            </a:effectRef>
            <a:fontRef idx="minor">
              <a:schemeClr val="dk1"/>
            </a:fontRef>
          </p:style>
        </p:cxnSp>
        <p:cxnSp>
          <p:nvCxnSpPr>
            <p:cNvPr id="10" name="Straight Connector 9"/>
            <p:cNvCxnSpPr/>
            <p:nvPr/>
          </p:nvCxnSpPr>
          <p:spPr>
            <a:xfrm flipH="1">
              <a:off x="1371600" y="3714750"/>
              <a:ext cx="266700" cy="533400"/>
            </a:xfrm>
            <a:prstGeom prst="line">
              <a:avLst/>
            </a:prstGeom>
            <a:grpFill/>
            <a:ln>
              <a:solidFill>
                <a:srgbClr val="002060"/>
              </a:solidFill>
            </a:ln>
          </p:spPr>
          <p:style>
            <a:lnRef idx="2">
              <a:schemeClr val="dk1"/>
            </a:lnRef>
            <a:fillRef idx="1">
              <a:schemeClr val="lt1"/>
            </a:fillRef>
            <a:effectRef idx="0">
              <a:schemeClr val="dk1"/>
            </a:effectRef>
            <a:fontRef idx="minor">
              <a:schemeClr val="dk1"/>
            </a:fontRef>
          </p:style>
        </p:cxnSp>
        <p:sp>
          <p:nvSpPr>
            <p:cNvPr id="16" name="Oval 15"/>
            <p:cNvSpPr/>
            <p:nvPr/>
          </p:nvSpPr>
          <p:spPr>
            <a:xfrm>
              <a:off x="1219200" y="2705100"/>
              <a:ext cx="838200" cy="1028700"/>
            </a:xfrm>
            <a:prstGeom prst="ellipse">
              <a:avLst/>
            </a:prstGeom>
            <a:grpFill/>
            <a:ln>
              <a:solidFill>
                <a:srgbClr val="002060"/>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8" name="Straight Connector 17"/>
            <p:cNvCxnSpPr/>
            <p:nvPr/>
          </p:nvCxnSpPr>
          <p:spPr>
            <a:xfrm flipH="1">
              <a:off x="1104900" y="4248150"/>
              <a:ext cx="266700" cy="0"/>
            </a:xfrm>
            <a:prstGeom prst="line">
              <a:avLst/>
            </a:prstGeom>
            <a:grpFill/>
            <a:ln>
              <a:solidFill>
                <a:srgbClr val="002060"/>
              </a:solidFill>
            </a:ln>
          </p:spPr>
          <p:style>
            <a:lnRef idx="2">
              <a:schemeClr val="dk1"/>
            </a:lnRef>
            <a:fillRef idx="1">
              <a:schemeClr val="lt1"/>
            </a:fillRef>
            <a:effectRef idx="0">
              <a:schemeClr val="dk1"/>
            </a:effectRef>
            <a:fontRef idx="minor">
              <a:schemeClr val="dk1"/>
            </a:fontRef>
          </p:style>
        </p:cxnSp>
        <p:cxnSp>
          <p:nvCxnSpPr>
            <p:cNvPr id="23" name="Straight Connector 22"/>
            <p:cNvCxnSpPr/>
            <p:nvPr/>
          </p:nvCxnSpPr>
          <p:spPr>
            <a:xfrm flipH="1">
              <a:off x="1905000" y="4248150"/>
              <a:ext cx="266700" cy="0"/>
            </a:xfrm>
            <a:prstGeom prst="line">
              <a:avLst/>
            </a:prstGeom>
            <a:grpFill/>
            <a:ln>
              <a:solidFill>
                <a:srgbClr val="002060"/>
              </a:solidFill>
            </a:ln>
          </p:spPr>
          <p:style>
            <a:lnRef idx="2">
              <a:schemeClr val="dk1"/>
            </a:lnRef>
            <a:fillRef idx="1">
              <a:schemeClr val="lt1"/>
            </a:fillRef>
            <a:effectRef idx="0">
              <a:schemeClr val="dk1"/>
            </a:effectRef>
            <a:fontRef idx="minor">
              <a:schemeClr val="dk1"/>
            </a:fontRef>
          </p:style>
        </p:cxnSp>
      </p:grpSp>
      <p:grpSp>
        <p:nvGrpSpPr>
          <p:cNvPr id="28" name="Group 27"/>
          <p:cNvGrpSpPr>
            <a:grpSpLocks noChangeAspect="1"/>
          </p:cNvGrpSpPr>
          <p:nvPr/>
        </p:nvGrpSpPr>
        <p:grpSpPr>
          <a:xfrm>
            <a:off x="69498" y="2904746"/>
            <a:ext cx="506944" cy="954634"/>
            <a:chOff x="1104900" y="2057400"/>
            <a:chExt cx="1066800" cy="2209800"/>
          </a:xfrm>
          <a:solidFill>
            <a:srgbClr val="92D050"/>
          </a:solidFill>
        </p:grpSpPr>
        <p:sp>
          <p:nvSpPr>
            <p:cNvPr id="29" name="Oval 28"/>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30" name="Straight Connector 29"/>
            <p:cNvCxnSpPr>
              <a:stCxn id="29" idx="4"/>
              <a:endCxn id="3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31" name="Straight Connector 3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32" name="Straight Connector 3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33" name="Oval 3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34" name="Straight Connector 3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35" name="Straight Connector 3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72" name="Group 71"/>
          <p:cNvGrpSpPr>
            <a:grpSpLocks noChangeAspect="1"/>
          </p:cNvGrpSpPr>
          <p:nvPr/>
        </p:nvGrpSpPr>
        <p:grpSpPr>
          <a:xfrm>
            <a:off x="69497" y="3772800"/>
            <a:ext cx="506944" cy="954634"/>
            <a:chOff x="1104900" y="2057400"/>
            <a:chExt cx="1066800" cy="2209800"/>
          </a:xfrm>
          <a:solidFill>
            <a:srgbClr val="FFC000"/>
          </a:solidFill>
        </p:grpSpPr>
        <p:sp>
          <p:nvSpPr>
            <p:cNvPr id="73" name="Oval 72"/>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74" name="Straight Connector 73"/>
            <p:cNvCxnSpPr>
              <a:stCxn id="73" idx="4"/>
              <a:endCxn id="77"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75" name="Straight Connector 74"/>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76" name="Straight Connector 75"/>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77" name="Oval 76"/>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78" name="Straight Connector 77"/>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79" name="Straight Connector 78"/>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sp>
        <p:nvSpPr>
          <p:cNvPr id="63" name="TextBox 62"/>
          <p:cNvSpPr txBox="1"/>
          <p:nvPr/>
        </p:nvSpPr>
        <p:spPr>
          <a:xfrm>
            <a:off x="2141538" y="5478463"/>
            <a:ext cx="3200400" cy="83099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n-US" sz="2400" b="0" dirty="0" smtClean="0">
                <a:solidFill>
                  <a:srgbClr val="1F497D"/>
                </a:solidFill>
              </a:rPr>
              <a:t>Fatherhood </a:t>
            </a:r>
            <a:r>
              <a:rPr lang="en-US" sz="2400" b="0" dirty="0">
                <a:solidFill>
                  <a:srgbClr val="1F497D"/>
                </a:solidFill>
              </a:rPr>
              <a:t>workshop covering multiple topics</a:t>
            </a:r>
          </a:p>
        </p:txBody>
      </p:sp>
      <p:sp>
        <p:nvSpPr>
          <p:cNvPr id="64" name="TextBox 63"/>
          <p:cNvSpPr txBox="1"/>
          <p:nvPr/>
        </p:nvSpPr>
        <p:spPr>
          <a:xfrm>
            <a:off x="5715000" y="5151438"/>
            <a:ext cx="3200400" cy="156966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US" sz="2400" b="0" dirty="0" smtClean="0">
                <a:solidFill>
                  <a:srgbClr val="C0504D"/>
                </a:solidFill>
              </a:rPr>
              <a:t>Parenting workshop during group sessions PLUS intensive co-parenting curriculum</a:t>
            </a:r>
            <a:endParaRPr lang="en-US" sz="2400" b="0" dirty="0">
              <a:solidFill>
                <a:srgbClr val="C0504D"/>
              </a:solidFill>
            </a:endParaRPr>
          </a:p>
        </p:txBody>
      </p:sp>
      <p:sp>
        <p:nvSpPr>
          <p:cNvPr id="28680" name="Title 10"/>
          <p:cNvSpPr>
            <a:spLocks noGrp="1"/>
          </p:cNvSpPr>
          <p:nvPr>
            <p:ph type="title"/>
          </p:nvPr>
        </p:nvSpPr>
        <p:spPr/>
        <p:txBody>
          <a:bodyPr/>
          <a:lstStyle/>
          <a:p>
            <a:r>
              <a:rPr lang="en-US" altLang="en-US" dirty="0" smtClean="0"/>
              <a:t>Example: co-parenting intervention</a:t>
            </a:r>
          </a:p>
        </p:txBody>
      </p:sp>
      <p:sp>
        <p:nvSpPr>
          <p:cNvPr id="3" name="TextBox 2"/>
          <p:cNvSpPr txBox="1"/>
          <p:nvPr/>
        </p:nvSpPr>
        <p:spPr>
          <a:xfrm>
            <a:off x="76200" y="1209675"/>
            <a:ext cx="2006600" cy="708025"/>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n-US" sz="2000" b="0" dirty="0">
                <a:solidFill>
                  <a:prstClr val="black"/>
                </a:solidFill>
              </a:rPr>
              <a:t>Participants enroll</a:t>
            </a:r>
          </a:p>
        </p:txBody>
      </p:sp>
      <p:grpSp>
        <p:nvGrpSpPr>
          <p:cNvPr id="48" name="Group 47"/>
          <p:cNvGrpSpPr>
            <a:grpSpLocks noChangeAspect="1"/>
          </p:cNvGrpSpPr>
          <p:nvPr/>
        </p:nvGrpSpPr>
        <p:grpSpPr>
          <a:xfrm>
            <a:off x="1164862" y="2873204"/>
            <a:ext cx="506944" cy="954634"/>
            <a:chOff x="1104900" y="2057400"/>
            <a:chExt cx="1066800" cy="2209800"/>
          </a:xfrm>
          <a:solidFill>
            <a:srgbClr val="002060"/>
          </a:solidFill>
        </p:grpSpPr>
        <p:sp>
          <p:nvSpPr>
            <p:cNvPr id="49" name="Oval 48"/>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50" name="Straight Connector 49"/>
            <p:cNvCxnSpPr>
              <a:stCxn id="49" idx="4"/>
              <a:endCxn id="5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51" name="Straight Connector 5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52" name="Straight Connector 5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53" name="Oval 5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54" name="Straight Connector 5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55" name="Straight Connector 5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56" name="Group 55"/>
          <p:cNvGrpSpPr>
            <a:grpSpLocks noChangeAspect="1"/>
          </p:cNvGrpSpPr>
          <p:nvPr/>
        </p:nvGrpSpPr>
        <p:grpSpPr>
          <a:xfrm>
            <a:off x="1168668" y="1983333"/>
            <a:ext cx="506944" cy="954634"/>
            <a:chOff x="1104900" y="2057400"/>
            <a:chExt cx="1066800" cy="2209800"/>
          </a:xfrm>
          <a:solidFill>
            <a:srgbClr val="FFC000"/>
          </a:solidFill>
        </p:grpSpPr>
        <p:sp>
          <p:nvSpPr>
            <p:cNvPr id="57" name="Oval 56"/>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58" name="Straight Connector 57"/>
            <p:cNvCxnSpPr>
              <a:stCxn id="57" idx="4"/>
              <a:endCxn id="61"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59" name="Straight Connector 58"/>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60" name="Straight Connector 59"/>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61" name="Oval 60"/>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62" name="Straight Connector 61"/>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66" name="Straight Connector 65"/>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68" name="Group 67"/>
          <p:cNvGrpSpPr>
            <a:grpSpLocks noChangeAspect="1"/>
          </p:cNvGrpSpPr>
          <p:nvPr/>
        </p:nvGrpSpPr>
        <p:grpSpPr>
          <a:xfrm>
            <a:off x="470036" y="1991563"/>
            <a:ext cx="506944" cy="954634"/>
            <a:chOff x="1104900" y="2057400"/>
            <a:chExt cx="1066800" cy="2209800"/>
          </a:xfrm>
          <a:solidFill>
            <a:srgbClr val="00B050"/>
          </a:solidFill>
        </p:grpSpPr>
        <p:sp>
          <p:nvSpPr>
            <p:cNvPr id="71" name="Oval 70"/>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80" name="Straight Connector 79"/>
            <p:cNvCxnSpPr>
              <a:stCxn id="71" idx="4"/>
              <a:endCxn id="8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81" name="Straight Connector 8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82" name="Straight Connector 8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83" name="Oval 8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84" name="Straight Connector 8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85" name="Straight Connector 8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86" name="Group 85"/>
          <p:cNvGrpSpPr>
            <a:grpSpLocks noChangeAspect="1"/>
          </p:cNvGrpSpPr>
          <p:nvPr/>
        </p:nvGrpSpPr>
        <p:grpSpPr>
          <a:xfrm>
            <a:off x="470035" y="3772800"/>
            <a:ext cx="506944" cy="954634"/>
            <a:chOff x="1104900" y="2057400"/>
            <a:chExt cx="1066800" cy="2209800"/>
          </a:xfrm>
          <a:solidFill>
            <a:srgbClr val="92D050"/>
          </a:solidFill>
        </p:grpSpPr>
        <p:sp>
          <p:nvSpPr>
            <p:cNvPr id="87" name="Oval 86"/>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90" name="Straight Connector 89"/>
            <p:cNvCxnSpPr>
              <a:stCxn id="87" idx="4"/>
              <a:endCxn id="9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91" name="Straight Connector 9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92" name="Straight Connector 9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93" name="Oval 9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94" name="Straight Connector 9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95" name="Straight Connector 9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96" name="Group 95"/>
          <p:cNvGrpSpPr>
            <a:grpSpLocks noChangeAspect="1"/>
          </p:cNvGrpSpPr>
          <p:nvPr/>
        </p:nvGrpSpPr>
        <p:grpSpPr>
          <a:xfrm>
            <a:off x="456408" y="2891030"/>
            <a:ext cx="506944" cy="954634"/>
            <a:chOff x="1104900" y="2057400"/>
            <a:chExt cx="1066800" cy="2209800"/>
          </a:xfrm>
          <a:solidFill>
            <a:srgbClr val="0070C0"/>
          </a:solidFill>
        </p:grpSpPr>
        <p:sp>
          <p:nvSpPr>
            <p:cNvPr id="97" name="Oval 96"/>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98" name="Straight Connector 97"/>
            <p:cNvCxnSpPr>
              <a:stCxn id="97" idx="4"/>
              <a:endCxn id="105"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02" name="Straight Connector 101"/>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03" name="Straight Connector 102"/>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05" name="Oval 104"/>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06" name="Straight Connector 105"/>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07" name="Straight Connector 106"/>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08" name="Group 107"/>
          <p:cNvGrpSpPr>
            <a:grpSpLocks noChangeAspect="1"/>
          </p:cNvGrpSpPr>
          <p:nvPr/>
        </p:nvGrpSpPr>
        <p:grpSpPr>
          <a:xfrm>
            <a:off x="799346" y="2873204"/>
            <a:ext cx="506944" cy="954634"/>
            <a:chOff x="1104900" y="2057400"/>
            <a:chExt cx="1066800" cy="2209800"/>
          </a:xfrm>
          <a:solidFill>
            <a:srgbClr val="7030A0"/>
          </a:solidFill>
        </p:grpSpPr>
        <p:sp>
          <p:nvSpPr>
            <p:cNvPr id="109" name="Oval 108"/>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10" name="Straight Connector 109"/>
            <p:cNvCxnSpPr>
              <a:stCxn id="109" idx="4"/>
              <a:endCxn id="11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11" name="Straight Connector 11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12" name="Straight Connector 11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13" name="Oval 11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14" name="Straight Connector 11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15" name="Straight Connector 11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16" name="Group 115"/>
          <p:cNvGrpSpPr>
            <a:grpSpLocks noChangeAspect="1"/>
          </p:cNvGrpSpPr>
          <p:nvPr/>
        </p:nvGrpSpPr>
        <p:grpSpPr>
          <a:xfrm>
            <a:off x="804531" y="3772800"/>
            <a:ext cx="506944" cy="954634"/>
            <a:chOff x="1104900" y="2057400"/>
            <a:chExt cx="1066800" cy="2209800"/>
          </a:xfrm>
          <a:solidFill>
            <a:srgbClr val="C00000"/>
          </a:solidFill>
        </p:grpSpPr>
        <p:sp>
          <p:nvSpPr>
            <p:cNvPr id="117" name="Oval 116"/>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18" name="Straight Connector 117"/>
            <p:cNvCxnSpPr>
              <a:stCxn id="117" idx="4"/>
              <a:endCxn id="121"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19" name="Straight Connector 118"/>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20" name="Straight Connector 119"/>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21" name="Oval 120"/>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22" name="Straight Connector 121"/>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23" name="Straight Connector 122"/>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24" name="Group 123"/>
          <p:cNvGrpSpPr>
            <a:grpSpLocks noChangeAspect="1"/>
          </p:cNvGrpSpPr>
          <p:nvPr/>
        </p:nvGrpSpPr>
        <p:grpSpPr>
          <a:xfrm>
            <a:off x="1184739" y="3776596"/>
            <a:ext cx="506944" cy="954634"/>
            <a:chOff x="1104900" y="2057400"/>
            <a:chExt cx="1066800" cy="2209800"/>
          </a:xfrm>
          <a:solidFill>
            <a:schemeClr val="accent4">
              <a:lumMod val="75000"/>
            </a:schemeClr>
          </a:solidFill>
        </p:grpSpPr>
        <p:sp>
          <p:nvSpPr>
            <p:cNvPr id="125" name="Oval 124"/>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26" name="Straight Connector 125"/>
            <p:cNvCxnSpPr>
              <a:stCxn id="125" idx="4"/>
              <a:endCxn id="129"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27" name="Straight Connector 126"/>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28" name="Straight Connector 127"/>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29" name="Oval 128"/>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30" name="Straight Connector 129"/>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31" name="Straight Connector 130"/>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32" name="Group 131"/>
          <p:cNvGrpSpPr>
            <a:grpSpLocks noChangeAspect="1"/>
          </p:cNvGrpSpPr>
          <p:nvPr/>
        </p:nvGrpSpPr>
        <p:grpSpPr>
          <a:xfrm>
            <a:off x="76200" y="4637518"/>
            <a:ext cx="506944" cy="954634"/>
            <a:chOff x="1104900" y="2057400"/>
            <a:chExt cx="1066800" cy="2209800"/>
          </a:xfrm>
          <a:solidFill>
            <a:srgbClr val="0070C0"/>
          </a:solidFill>
        </p:grpSpPr>
        <p:sp>
          <p:nvSpPr>
            <p:cNvPr id="133" name="Oval 132"/>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34" name="Straight Connector 133"/>
            <p:cNvCxnSpPr>
              <a:stCxn id="133" idx="4"/>
              <a:endCxn id="137"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35" name="Straight Connector 134"/>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36" name="Straight Connector 135"/>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37" name="Oval 136"/>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38" name="Straight Connector 137"/>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39" name="Straight Connector 138"/>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40" name="Group 139"/>
          <p:cNvGrpSpPr>
            <a:grpSpLocks noChangeAspect="1"/>
          </p:cNvGrpSpPr>
          <p:nvPr/>
        </p:nvGrpSpPr>
        <p:grpSpPr>
          <a:xfrm>
            <a:off x="456408" y="4641618"/>
            <a:ext cx="506944" cy="954634"/>
            <a:chOff x="1104900" y="2057400"/>
            <a:chExt cx="1066800" cy="2209800"/>
          </a:xfrm>
          <a:solidFill>
            <a:schemeClr val="accent4">
              <a:lumMod val="75000"/>
            </a:schemeClr>
          </a:solidFill>
        </p:grpSpPr>
        <p:sp>
          <p:nvSpPr>
            <p:cNvPr id="141" name="Oval 140"/>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42" name="Straight Connector 141"/>
            <p:cNvCxnSpPr>
              <a:stCxn id="141" idx="4"/>
              <a:endCxn id="145"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43" name="Straight Connector 142"/>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44" name="Straight Connector 143"/>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45" name="Oval 144"/>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46" name="Straight Connector 145"/>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47" name="Straight Connector 146"/>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48" name="Group 147"/>
          <p:cNvGrpSpPr>
            <a:grpSpLocks noChangeAspect="1"/>
          </p:cNvGrpSpPr>
          <p:nvPr/>
        </p:nvGrpSpPr>
        <p:grpSpPr>
          <a:xfrm>
            <a:off x="823122" y="4617401"/>
            <a:ext cx="506944" cy="954634"/>
            <a:chOff x="1104900" y="2057400"/>
            <a:chExt cx="1066800" cy="2209800"/>
          </a:xfrm>
          <a:solidFill>
            <a:srgbClr val="002060"/>
          </a:solidFill>
        </p:grpSpPr>
        <p:sp>
          <p:nvSpPr>
            <p:cNvPr id="149" name="Oval 148"/>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50" name="Straight Connector 149"/>
            <p:cNvCxnSpPr>
              <a:stCxn id="149" idx="4"/>
              <a:endCxn id="15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51" name="Straight Connector 15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52" name="Straight Connector 15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53" name="Oval 15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54" name="Straight Connector 15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55" name="Straight Connector 15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56" name="Group 155"/>
          <p:cNvGrpSpPr>
            <a:grpSpLocks noChangeAspect="1"/>
          </p:cNvGrpSpPr>
          <p:nvPr/>
        </p:nvGrpSpPr>
        <p:grpSpPr>
          <a:xfrm>
            <a:off x="1188518" y="4637518"/>
            <a:ext cx="506944" cy="954634"/>
            <a:chOff x="1104900" y="2057400"/>
            <a:chExt cx="1066800" cy="2209800"/>
          </a:xfrm>
          <a:solidFill>
            <a:srgbClr val="00B050"/>
          </a:solidFill>
        </p:grpSpPr>
        <p:sp>
          <p:nvSpPr>
            <p:cNvPr id="157" name="Oval 156"/>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58" name="Straight Connector 157"/>
            <p:cNvCxnSpPr>
              <a:stCxn id="157" idx="4"/>
              <a:endCxn id="161"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59" name="Straight Connector 158"/>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60" name="Straight Connector 159"/>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61" name="Oval 160"/>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62" name="Straight Connector 161"/>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63" name="Straight Connector 162"/>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64" name="Group 163"/>
          <p:cNvGrpSpPr>
            <a:grpSpLocks noChangeAspect="1"/>
          </p:cNvGrpSpPr>
          <p:nvPr/>
        </p:nvGrpSpPr>
        <p:grpSpPr>
          <a:xfrm>
            <a:off x="69105" y="5509385"/>
            <a:ext cx="506944" cy="954634"/>
            <a:chOff x="1104900" y="2057400"/>
            <a:chExt cx="1066800" cy="2209800"/>
          </a:xfrm>
          <a:solidFill>
            <a:srgbClr val="C00000"/>
          </a:solidFill>
        </p:grpSpPr>
        <p:sp>
          <p:nvSpPr>
            <p:cNvPr id="165" name="Oval 164"/>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66" name="Straight Connector 165"/>
            <p:cNvCxnSpPr>
              <a:stCxn id="165" idx="4"/>
              <a:endCxn id="169"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67" name="Straight Connector 166"/>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68" name="Straight Connector 167"/>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69" name="Oval 168"/>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70" name="Straight Connector 169"/>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71" name="Straight Connector 170"/>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72" name="Group 171"/>
          <p:cNvGrpSpPr>
            <a:grpSpLocks noChangeAspect="1"/>
          </p:cNvGrpSpPr>
          <p:nvPr/>
        </p:nvGrpSpPr>
        <p:grpSpPr>
          <a:xfrm>
            <a:off x="456407" y="5501156"/>
            <a:ext cx="506944" cy="954634"/>
            <a:chOff x="1104900" y="2057400"/>
            <a:chExt cx="1066800" cy="2209800"/>
          </a:xfrm>
          <a:solidFill>
            <a:srgbClr val="FFFF00"/>
          </a:solidFill>
        </p:grpSpPr>
        <p:sp>
          <p:nvSpPr>
            <p:cNvPr id="173" name="Oval 172"/>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74" name="Straight Connector 173"/>
            <p:cNvCxnSpPr>
              <a:stCxn id="173" idx="4"/>
              <a:endCxn id="177"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75" name="Straight Connector 174"/>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76" name="Straight Connector 175"/>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77" name="Oval 176"/>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78" name="Straight Connector 177"/>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79" name="Straight Connector 178"/>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80" name="Group 179"/>
          <p:cNvGrpSpPr>
            <a:grpSpLocks noChangeAspect="1"/>
          </p:cNvGrpSpPr>
          <p:nvPr/>
        </p:nvGrpSpPr>
        <p:grpSpPr>
          <a:xfrm>
            <a:off x="877437" y="5492927"/>
            <a:ext cx="506944" cy="954634"/>
            <a:chOff x="1104900" y="2057400"/>
            <a:chExt cx="1066800" cy="2209800"/>
          </a:xfrm>
          <a:solidFill>
            <a:schemeClr val="accent4">
              <a:lumMod val="75000"/>
            </a:schemeClr>
          </a:solidFill>
        </p:grpSpPr>
        <p:sp>
          <p:nvSpPr>
            <p:cNvPr id="181" name="Oval 180"/>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82" name="Straight Connector 181"/>
            <p:cNvCxnSpPr>
              <a:stCxn id="181" idx="4"/>
              <a:endCxn id="185"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83" name="Straight Connector 182"/>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84" name="Straight Connector 183"/>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85" name="Oval 184"/>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86" name="Straight Connector 185"/>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87" name="Straight Connector 186"/>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88" name="Group 187"/>
          <p:cNvGrpSpPr>
            <a:grpSpLocks noChangeAspect="1"/>
          </p:cNvGrpSpPr>
          <p:nvPr/>
        </p:nvGrpSpPr>
        <p:grpSpPr>
          <a:xfrm>
            <a:off x="1260082" y="5476161"/>
            <a:ext cx="506944" cy="954634"/>
            <a:chOff x="1104900" y="2057400"/>
            <a:chExt cx="1066800" cy="2209800"/>
          </a:xfrm>
          <a:solidFill>
            <a:srgbClr val="7030A0"/>
          </a:solidFill>
        </p:grpSpPr>
        <p:sp>
          <p:nvSpPr>
            <p:cNvPr id="189" name="Oval 188"/>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90" name="Straight Connector 189"/>
            <p:cNvCxnSpPr>
              <a:stCxn id="189" idx="4"/>
              <a:endCxn id="193"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91" name="Straight Connector 190"/>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92" name="Straight Connector 191"/>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193" name="Oval 192"/>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94" name="Straight Connector 193"/>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95" name="Straight Connector 194"/>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grpSp>
        <p:nvGrpSpPr>
          <p:cNvPr id="196" name="Group 195"/>
          <p:cNvGrpSpPr>
            <a:grpSpLocks noChangeAspect="1"/>
          </p:cNvGrpSpPr>
          <p:nvPr/>
        </p:nvGrpSpPr>
        <p:grpSpPr>
          <a:xfrm>
            <a:off x="1630870" y="3295483"/>
            <a:ext cx="506944" cy="954634"/>
            <a:chOff x="1104900" y="2057400"/>
            <a:chExt cx="1066800" cy="2209800"/>
          </a:xfrm>
          <a:solidFill>
            <a:srgbClr val="002060"/>
          </a:solidFill>
        </p:grpSpPr>
        <p:sp>
          <p:nvSpPr>
            <p:cNvPr id="197" name="Oval 196"/>
            <p:cNvSpPr/>
            <p:nvPr/>
          </p:nvSpPr>
          <p:spPr>
            <a:xfrm>
              <a:off x="1371600" y="2057400"/>
              <a:ext cx="533400" cy="5334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198" name="Straight Connector 197"/>
            <p:cNvCxnSpPr>
              <a:stCxn id="197" idx="4"/>
              <a:endCxn id="201" idx="0"/>
            </p:cNvCxnSpPr>
            <p:nvPr/>
          </p:nvCxnSpPr>
          <p:spPr>
            <a:xfrm>
              <a:off x="1638300" y="2590800"/>
              <a:ext cx="0" cy="1143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199" name="Straight Connector 198"/>
            <p:cNvCxnSpPr/>
            <p:nvPr/>
          </p:nvCxnSpPr>
          <p:spPr>
            <a:xfrm>
              <a:off x="1638300" y="373380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200" name="Straight Connector 199"/>
            <p:cNvCxnSpPr/>
            <p:nvPr/>
          </p:nvCxnSpPr>
          <p:spPr>
            <a:xfrm flipH="1">
              <a:off x="1371600" y="3714750"/>
              <a:ext cx="266700" cy="53340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sp>
          <p:nvSpPr>
            <p:cNvPr id="201" name="Oval 200"/>
            <p:cNvSpPr/>
            <p:nvPr/>
          </p:nvSpPr>
          <p:spPr>
            <a:xfrm>
              <a:off x="1219200" y="2705100"/>
              <a:ext cx="838200" cy="1028700"/>
            </a:xfrm>
            <a:prstGeom prst="ellipse">
              <a:avLst/>
            </a:prstGeom>
            <a:grpFill/>
            <a:ln>
              <a:solidFill>
                <a:srgbClr val="002060"/>
              </a:solidFill>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b="0">
                <a:solidFill>
                  <a:prstClr val="black"/>
                </a:solidFill>
              </a:endParaRPr>
            </a:p>
          </p:txBody>
        </p:sp>
        <p:cxnSp>
          <p:nvCxnSpPr>
            <p:cNvPr id="202" name="Straight Connector 201"/>
            <p:cNvCxnSpPr/>
            <p:nvPr/>
          </p:nvCxnSpPr>
          <p:spPr>
            <a:xfrm flipH="1">
              <a:off x="11049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cxnSp>
          <p:nvCxnSpPr>
            <p:cNvPr id="203" name="Straight Connector 202"/>
            <p:cNvCxnSpPr/>
            <p:nvPr/>
          </p:nvCxnSpPr>
          <p:spPr>
            <a:xfrm flipH="1">
              <a:off x="1905000" y="4248150"/>
              <a:ext cx="266700" cy="0"/>
            </a:xfrm>
            <a:prstGeom prst="line">
              <a:avLst/>
            </a:prstGeom>
            <a:grpFill/>
            <a:ln>
              <a:solidFill>
                <a:srgbClr val="002060"/>
              </a:solidFill>
            </a:ln>
          </p:spPr>
          <p:style>
            <a:lnRef idx="2">
              <a:schemeClr val="accent2"/>
            </a:lnRef>
            <a:fillRef idx="1">
              <a:schemeClr val="lt1"/>
            </a:fillRef>
            <a:effectRef idx="0">
              <a:schemeClr val="accent2"/>
            </a:effectRef>
            <a:fontRef idx="minor">
              <a:schemeClr val="dk1"/>
            </a:fontRef>
          </p:style>
        </p:cxnSp>
      </p:grpSp>
      <p:sp>
        <p:nvSpPr>
          <p:cNvPr id="204" name="TextBox 203"/>
          <p:cNvSpPr txBox="1"/>
          <p:nvPr/>
        </p:nvSpPr>
        <p:spPr>
          <a:xfrm>
            <a:off x="3707903" y="1916832"/>
            <a:ext cx="3204357" cy="1200329"/>
          </a:xfrm>
          <a:prstGeom prst="rect">
            <a:avLst/>
          </a:prstGeom>
          <a:solidFill>
            <a:srgbClr val="66FF33"/>
          </a:solidFill>
        </p:spPr>
        <p:txBody>
          <a:bodyPr wrap="square" rtlCol="0">
            <a:spAutoFit/>
          </a:bodyPr>
          <a:lstStyle/>
          <a:p>
            <a:r>
              <a:rPr lang="en-US" dirty="0">
                <a:solidFill>
                  <a:srgbClr val="C00000"/>
                </a:solidFill>
              </a:rPr>
              <a:t>Placeholder </a:t>
            </a:r>
            <a:r>
              <a:rPr lang="en-US" dirty="0" smtClean="0">
                <a:solidFill>
                  <a:srgbClr val="C00000"/>
                </a:solidFill>
              </a:rPr>
              <a:t>example – example of interventions to </a:t>
            </a:r>
            <a:r>
              <a:rPr lang="en-US" dirty="0">
                <a:solidFill>
                  <a:srgbClr val="C00000"/>
                </a:solidFill>
              </a:rPr>
              <a:t>be </a:t>
            </a:r>
            <a:r>
              <a:rPr lang="en-US" dirty="0" smtClean="0">
                <a:solidFill>
                  <a:srgbClr val="C00000"/>
                </a:solidFill>
              </a:rPr>
              <a:t>updated as the study design process progresses</a:t>
            </a:r>
            <a:endParaRPr lang="en-US" dirty="0">
              <a:solidFill>
                <a:srgbClr val="C00000"/>
              </a:solidFill>
            </a:endParaRPr>
          </a:p>
        </p:txBody>
      </p:sp>
    </p:spTree>
    <p:extLst>
      <p:ext uri="{BB962C8B-B14F-4D97-AF65-F5344CB8AC3E}">
        <p14:creationId xmlns:p14="http://schemas.microsoft.com/office/powerpoint/2010/main" val="1637521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7"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fade">
                                      <p:cBhvr>
                                        <p:cTn id="11" dur="1000"/>
                                        <p:tgtEl>
                                          <p:spTgt spid="36"/>
                                        </p:tgtEl>
                                      </p:cBhvr>
                                    </p:animEffect>
                                    <p:anim calcmode="lin" valueType="num">
                                      <p:cBhvr>
                                        <p:cTn id="12" dur="1000" fill="hold"/>
                                        <p:tgtEl>
                                          <p:spTgt spid="36"/>
                                        </p:tgtEl>
                                        <p:attrNameLst>
                                          <p:attrName>ppt_x</p:attrName>
                                        </p:attrNameLst>
                                      </p:cBhvr>
                                      <p:tavLst>
                                        <p:tav tm="0">
                                          <p:val>
                                            <p:strVal val="#ppt_x"/>
                                          </p:val>
                                        </p:tav>
                                        <p:tav tm="100000">
                                          <p:val>
                                            <p:strVal val="#ppt_x"/>
                                          </p:val>
                                        </p:tav>
                                      </p:tavLst>
                                    </p:anim>
                                    <p:anim calcmode="lin" valueType="num">
                                      <p:cBhvr>
                                        <p:cTn id="13" dur="1000" fill="hold"/>
                                        <p:tgtEl>
                                          <p:spTgt spid="36"/>
                                        </p:tgtEl>
                                        <p:attrNameLst>
                                          <p:attrName>ppt_y</p:attrName>
                                        </p:attrNameLst>
                                      </p:cBhvr>
                                      <p:tavLst>
                                        <p:tav tm="0">
                                          <p:val>
                                            <p:strVal val="#ppt_y-.1"/>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1000"/>
                                        <p:tgtEl>
                                          <p:spTgt spid="27"/>
                                        </p:tgtEl>
                                      </p:cBhvr>
                                    </p:animEffect>
                                    <p:anim calcmode="lin" valueType="num">
                                      <p:cBhvr>
                                        <p:cTn id="17" dur="1000" fill="hold"/>
                                        <p:tgtEl>
                                          <p:spTgt spid="27"/>
                                        </p:tgtEl>
                                        <p:attrNameLst>
                                          <p:attrName>ppt_x</p:attrName>
                                        </p:attrNameLst>
                                      </p:cBhvr>
                                      <p:tavLst>
                                        <p:tav tm="0">
                                          <p:val>
                                            <p:strVal val="#ppt_x"/>
                                          </p:val>
                                        </p:tav>
                                        <p:tav tm="100000">
                                          <p:val>
                                            <p:strVal val="#ppt_x"/>
                                          </p:val>
                                        </p:tav>
                                      </p:tavLst>
                                    </p:anim>
                                    <p:anim calcmode="lin" valueType="num">
                                      <p:cBhvr>
                                        <p:cTn id="18" dur="1000" fill="hold"/>
                                        <p:tgtEl>
                                          <p:spTgt spid="27"/>
                                        </p:tgtEl>
                                        <p:attrNameLst>
                                          <p:attrName>ppt_y</p:attrName>
                                        </p:attrNameLst>
                                      </p:cBhvr>
                                      <p:tavLst>
                                        <p:tav tm="0">
                                          <p:val>
                                            <p:strVal val="#ppt_y-.1"/>
                                          </p:val>
                                        </p:tav>
                                        <p:tav tm="100000">
                                          <p:val>
                                            <p:strVal val="#ppt_y"/>
                                          </p:val>
                                        </p:tav>
                                      </p:tavLst>
                                    </p:anim>
                                  </p:childTnLst>
                                </p:cTn>
                              </p:par>
                              <p:par>
                                <p:cTn id="19" presetID="47"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1000"/>
                                        <p:tgtEl>
                                          <p:spTgt spid="28"/>
                                        </p:tgtEl>
                                      </p:cBhvr>
                                    </p:animEffect>
                                    <p:anim calcmode="lin" valueType="num">
                                      <p:cBhvr>
                                        <p:cTn id="22" dur="1000" fill="hold"/>
                                        <p:tgtEl>
                                          <p:spTgt spid="28"/>
                                        </p:tgtEl>
                                        <p:attrNameLst>
                                          <p:attrName>ppt_x</p:attrName>
                                        </p:attrNameLst>
                                      </p:cBhvr>
                                      <p:tavLst>
                                        <p:tav tm="0">
                                          <p:val>
                                            <p:strVal val="#ppt_x"/>
                                          </p:val>
                                        </p:tav>
                                        <p:tav tm="100000">
                                          <p:val>
                                            <p:strVal val="#ppt_x"/>
                                          </p:val>
                                        </p:tav>
                                      </p:tavLst>
                                    </p:anim>
                                    <p:anim calcmode="lin" valueType="num">
                                      <p:cBhvr>
                                        <p:cTn id="23" dur="1000" fill="hold"/>
                                        <p:tgtEl>
                                          <p:spTgt spid="28"/>
                                        </p:tgtEl>
                                        <p:attrNameLst>
                                          <p:attrName>ppt_y</p:attrName>
                                        </p:attrNameLst>
                                      </p:cBhvr>
                                      <p:tavLst>
                                        <p:tav tm="0">
                                          <p:val>
                                            <p:strVal val="#ppt_y-.1"/>
                                          </p:val>
                                        </p:tav>
                                        <p:tav tm="100000">
                                          <p:val>
                                            <p:strVal val="#ppt_y"/>
                                          </p:val>
                                        </p:tav>
                                      </p:tavLst>
                                    </p:anim>
                                  </p:childTnLst>
                                </p:cTn>
                              </p:par>
                              <p:par>
                                <p:cTn id="24" presetID="47" presetClass="entr" presetSubtype="0" fill="hold" nodeType="withEffect">
                                  <p:stCondLst>
                                    <p:cond delay="0"/>
                                  </p:stCondLst>
                                  <p:childTnLst>
                                    <p:set>
                                      <p:cBhvr>
                                        <p:cTn id="25" dur="1" fill="hold">
                                          <p:stCondLst>
                                            <p:cond delay="0"/>
                                          </p:stCondLst>
                                        </p:cTn>
                                        <p:tgtEl>
                                          <p:spTgt spid="72"/>
                                        </p:tgtEl>
                                        <p:attrNameLst>
                                          <p:attrName>style.visibility</p:attrName>
                                        </p:attrNameLst>
                                      </p:cBhvr>
                                      <p:to>
                                        <p:strVal val="visible"/>
                                      </p:to>
                                    </p:set>
                                    <p:animEffect transition="in" filter="fade">
                                      <p:cBhvr>
                                        <p:cTn id="26" dur="1000"/>
                                        <p:tgtEl>
                                          <p:spTgt spid="72"/>
                                        </p:tgtEl>
                                      </p:cBhvr>
                                    </p:animEffect>
                                    <p:anim calcmode="lin" valueType="num">
                                      <p:cBhvr>
                                        <p:cTn id="27" dur="1000" fill="hold"/>
                                        <p:tgtEl>
                                          <p:spTgt spid="72"/>
                                        </p:tgtEl>
                                        <p:attrNameLst>
                                          <p:attrName>ppt_x</p:attrName>
                                        </p:attrNameLst>
                                      </p:cBhvr>
                                      <p:tavLst>
                                        <p:tav tm="0">
                                          <p:val>
                                            <p:strVal val="#ppt_x"/>
                                          </p:val>
                                        </p:tav>
                                        <p:tav tm="100000">
                                          <p:val>
                                            <p:strVal val="#ppt_x"/>
                                          </p:val>
                                        </p:tav>
                                      </p:tavLst>
                                    </p:anim>
                                    <p:anim calcmode="lin" valueType="num">
                                      <p:cBhvr>
                                        <p:cTn id="28" dur="1000" fill="hold"/>
                                        <p:tgtEl>
                                          <p:spTgt spid="72"/>
                                        </p:tgtEl>
                                        <p:attrNameLst>
                                          <p:attrName>ppt_y</p:attrName>
                                        </p:attrNameLst>
                                      </p:cBhvr>
                                      <p:tavLst>
                                        <p:tav tm="0">
                                          <p:val>
                                            <p:strVal val="#ppt_y-.1"/>
                                          </p:val>
                                        </p:tav>
                                        <p:tav tm="100000">
                                          <p:val>
                                            <p:strVal val="#ppt_y"/>
                                          </p:val>
                                        </p:tav>
                                      </p:tavLst>
                                    </p:anim>
                                  </p:childTnLst>
                                </p:cTn>
                              </p:par>
                              <p:par>
                                <p:cTn id="29" presetID="47" presetClass="entr" presetSubtype="0" fill="hold" nodeType="withEffect">
                                  <p:stCondLst>
                                    <p:cond delay="0"/>
                                  </p:stCondLst>
                                  <p:childTnLst>
                                    <p:set>
                                      <p:cBhvr>
                                        <p:cTn id="30" dur="1" fill="hold">
                                          <p:stCondLst>
                                            <p:cond delay="0"/>
                                          </p:stCondLst>
                                        </p:cTn>
                                        <p:tgtEl>
                                          <p:spTgt spid="48"/>
                                        </p:tgtEl>
                                        <p:attrNameLst>
                                          <p:attrName>style.visibility</p:attrName>
                                        </p:attrNameLst>
                                      </p:cBhvr>
                                      <p:to>
                                        <p:strVal val="visible"/>
                                      </p:to>
                                    </p:set>
                                    <p:animEffect transition="in" filter="fade">
                                      <p:cBhvr>
                                        <p:cTn id="31" dur="1000"/>
                                        <p:tgtEl>
                                          <p:spTgt spid="48"/>
                                        </p:tgtEl>
                                      </p:cBhvr>
                                    </p:animEffect>
                                    <p:anim calcmode="lin" valueType="num">
                                      <p:cBhvr>
                                        <p:cTn id="32" dur="1000" fill="hold"/>
                                        <p:tgtEl>
                                          <p:spTgt spid="48"/>
                                        </p:tgtEl>
                                        <p:attrNameLst>
                                          <p:attrName>ppt_x</p:attrName>
                                        </p:attrNameLst>
                                      </p:cBhvr>
                                      <p:tavLst>
                                        <p:tav tm="0">
                                          <p:val>
                                            <p:strVal val="#ppt_x"/>
                                          </p:val>
                                        </p:tav>
                                        <p:tav tm="100000">
                                          <p:val>
                                            <p:strVal val="#ppt_x"/>
                                          </p:val>
                                        </p:tav>
                                      </p:tavLst>
                                    </p:anim>
                                    <p:anim calcmode="lin" valueType="num">
                                      <p:cBhvr>
                                        <p:cTn id="33" dur="1000" fill="hold"/>
                                        <p:tgtEl>
                                          <p:spTgt spid="48"/>
                                        </p:tgtEl>
                                        <p:attrNameLst>
                                          <p:attrName>ppt_y</p:attrName>
                                        </p:attrNameLst>
                                      </p:cBhvr>
                                      <p:tavLst>
                                        <p:tav tm="0">
                                          <p:val>
                                            <p:strVal val="#ppt_y-.1"/>
                                          </p:val>
                                        </p:tav>
                                        <p:tav tm="100000">
                                          <p:val>
                                            <p:strVal val="#ppt_y"/>
                                          </p:val>
                                        </p:tav>
                                      </p:tavLst>
                                    </p:anim>
                                  </p:childTnLst>
                                </p:cTn>
                              </p:par>
                              <p:par>
                                <p:cTn id="34" presetID="47" presetClass="entr" presetSubtype="0" fill="hold" nodeType="withEffect">
                                  <p:stCondLst>
                                    <p:cond delay="0"/>
                                  </p:stCondLst>
                                  <p:childTnLst>
                                    <p:set>
                                      <p:cBhvr>
                                        <p:cTn id="35" dur="1" fill="hold">
                                          <p:stCondLst>
                                            <p:cond delay="0"/>
                                          </p:stCondLst>
                                        </p:cTn>
                                        <p:tgtEl>
                                          <p:spTgt spid="56"/>
                                        </p:tgtEl>
                                        <p:attrNameLst>
                                          <p:attrName>style.visibility</p:attrName>
                                        </p:attrNameLst>
                                      </p:cBhvr>
                                      <p:to>
                                        <p:strVal val="visible"/>
                                      </p:to>
                                    </p:set>
                                    <p:animEffect transition="in" filter="fade">
                                      <p:cBhvr>
                                        <p:cTn id="36" dur="1000"/>
                                        <p:tgtEl>
                                          <p:spTgt spid="56"/>
                                        </p:tgtEl>
                                      </p:cBhvr>
                                    </p:animEffect>
                                    <p:anim calcmode="lin" valueType="num">
                                      <p:cBhvr>
                                        <p:cTn id="37" dur="1000" fill="hold"/>
                                        <p:tgtEl>
                                          <p:spTgt spid="56"/>
                                        </p:tgtEl>
                                        <p:attrNameLst>
                                          <p:attrName>ppt_x</p:attrName>
                                        </p:attrNameLst>
                                      </p:cBhvr>
                                      <p:tavLst>
                                        <p:tav tm="0">
                                          <p:val>
                                            <p:strVal val="#ppt_x"/>
                                          </p:val>
                                        </p:tav>
                                        <p:tav tm="100000">
                                          <p:val>
                                            <p:strVal val="#ppt_x"/>
                                          </p:val>
                                        </p:tav>
                                      </p:tavLst>
                                    </p:anim>
                                    <p:anim calcmode="lin" valueType="num">
                                      <p:cBhvr>
                                        <p:cTn id="38" dur="1000" fill="hold"/>
                                        <p:tgtEl>
                                          <p:spTgt spid="56"/>
                                        </p:tgtEl>
                                        <p:attrNameLst>
                                          <p:attrName>ppt_y</p:attrName>
                                        </p:attrNameLst>
                                      </p:cBhvr>
                                      <p:tavLst>
                                        <p:tav tm="0">
                                          <p:val>
                                            <p:strVal val="#ppt_y-.1"/>
                                          </p:val>
                                        </p:tav>
                                        <p:tav tm="100000">
                                          <p:val>
                                            <p:strVal val="#ppt_y"/>
                                          </p:val>
                                        </p:tav>
                                      </p:tavLst>
                                    </p:anim>
                                  </p:childTnLst>
                                </p:cTn>
                              </p:par>
                              <p:par>
                                <p:cTn id="39" presetID="47" presetClass="entr" presetSubtype="0" fill="hold" nodeType="withEffect">
                                  <p:stCondLst>
                                    <p:cond delay="0"/>
                                  </p:stCondLst>
                                  <p:childTnLst>
                                    <p:set>
                                      <p:cBhvr>
                                        <p:cTn id="40" dur="1" fill="hold">
                                          <p:stCondLst>
                                            <p:cond delay="0"/>
                                          </p:stCondLst>
                                        </p:cTn>
                                        <p:tgtEl>
                                          <p:spTgt spid="68"/>
                                        </p:tgtEl>
                                        <p:attrNameLst>
                                          <p:attrName>style.visibility</p:attrName>
                                        </p:attrNameLst>
                                      </p:cBhvr>
                                      <p:to>
                                        <p:strVal val="visible"/>
                                      </p:to>
                                    </p:set>
                                    <p:animEffect transition="in" filter="fade">
                                      <p:cBhvr>
                                        <p:cTn id="41" dur="1000"/>
                                        <p:tgtEl>
                                          <p:spTgt spid="68"/>
                                        </p:tgtEl>
                                      </p:cBhvr>
                                    </p:animEffect>
                                    <p:anim calcmode="lin" valueType="num">
                                      <p:cBhvr>
                                        <p:cTn id="42" dur="1000" fill="hold"/>
                                        <p:tgtEl>
                                          <p:spTgt spid="68"/>
                                        </p:tgtEl>
                                        <p:attrNameLst>
                                          <p:attrName>ppt_x</p:attrName>
                                        </p:attrNameLst>
                                      </p:cBhvr>
                                      <p:tavLst>
                                        <p:tav tm="0">
                                          <p:val>
                                            <p:strVal val="#ppt_x"/>
                                          </p:val>
                                        </p:tav>
                                        <p:tav tm="100000">
                                          <p:val>
                                            <p:strVal val="#ppt_x"/>
                                          </p:val>
                                        </p:tav>
                                      </p:tavLst>
                                    </p:anim>
                                    <p:anim calcmode="lin" valueType="num">
                                      <p:cBhvr>
                                        <p:cTn id="43" dur="1000" fill="hold"/>
                                        <p:tgtEl>
                                          <p:spTgt spid="68"/>
                                        </p:tgtEl>
                                        <p:attrNameLst>
                                          <p:attrName>ppt_y</p:attrName>
                                        </p:attrNameLst>
                                      </p:cBhvr>
                                      <p:tavLst>
                                        <p:tav tm="0">
                                          <p:val>
                                            <p:strVal val="#ppt_y-.1"/>
                                          </p:val>
                                        </p:tav>
                                        <p:tav tm="100000">
                                          <p:val>
                                            <p:strVal val="#ppt_y"/>
                                          </p:val>
                                        </p:tav>
                                      </p:tavLst>
                                    </p:anim>
                                  </p:childTnLst>
                                </p:cTn>
                              </p:par>
                              <p:par>
                                <p:cTn id="44" presetID="47" presetClass="entr" presetSubtype="0" fill="hold" nodeType="withEffect">
                                  <p:stCondLst>
                                    <p:cond delay="0"/>
                                  </p:stCondLst>
                                  <p:childTnLst>
                                    <p:set>
                                      <p:cBhvr>
                                        <p:cTn id="45" dur="1" fill="hold">
                                          <p:stCondLst>
                                            <p:cond delay="0"/>
                                          </p:stCondLst>
                                        </p:cTn>
                                        <p:tgtEl>
                                          <p:spTgt spid="86"/>
                                        </p:tgtEl>
                                        <p:attrNameLst>
                                          <p:attrName>style.visibility</p:attrName>
                                        </p:attrNameLst>
                                      </p:cBhvr>
                                      <p:to>
                                        <p:strVal val="visible"/>
                                      </p:to>
                                    </p:set>
                                    <p:animEffect transition="in" filter="fade">
                                      <p:cBhvr>
                                        <p:cTn id="46" dur="1000"/>
                                        <p:tgtEl>
                                          <p:spTgt spid="86"/>
                                        </p:tgtEl>
                                      </p:cBhvr>
                                    </p:animEffect>
                                    <p:anim calcmode="lin" valueType="num">
                                      <p:cBhvr>
                                        <p:cTn id="47" dur="1000" fill="hold"/>
                                        <p:tgtEl>
                                          <p:spTgt spid="86"/>
                                        </p:tgtEl>
                                        <p:attrNameLst>
                                          <p:attrName>ppt_x</p:attrName>
                                        </p:attrNameLst>
                                      </p:cBhvr>
                                      <p:tavLst>
                                        <p:tav tm="0">
                                          <p:val>
                                            <p:strVal val="#ppt_x"/>
                                          </p:val>
                                        </p:tav>
                                        <p:tav tm="100000">
                                          <p:val>
                                            <p:strVal val="#ppt_x"/>
                                          </p:val>
                                        </p:tav>
                                      </p:tavLst>
                                    </p:anim>
                                    <p:anim calcmode="lin" valueType="num">
                                      <p:cBhvr>
                                        <p:cTn id="48" dur="1000" fill="hold"/>
                                        <p:tgtEl>
                                          <p:spTgt spid="86"/>
                                        </p:tgtEl>
                                        <p:attrNameLst>
                                          <p:attrName>ppt_y</p:attrName>
                                        </p:attrNameLst>
                                      </p:cBhvr>
                                      <p:tavLst>
                                        <p:tav tm="0">
                                          <p:val>
                                            <p:strVal val="#ppt_y-.1"/>
                                          </p:val>
                                        </p:tav>
                                        <p:tav tm="100000">
                                          <p:val>
                                            <p:strVal val="#ppt_y"/>
                                          </p:val>
                                        </p:tav>
                                      </p:tavLst>
                                    </p:anim>
                                  </p:childTnLst>
                                </p:cTn>
                              </p:par>
                              <p:par>
                                <p:cTn id="49" presetID="47" presetClass="entr" presetSubtype="0" fill="hold" nodeType="withEffect">
                                  <p:stCondLst>
                                    <p:cond delay="0"/>
                                  </p:stCondLst>
                                  <p:childTnLst>
                                    <p:set>
                                      <p:cBhvr>
                                        <p:cTn id="50" dur="1" fill="hold">
                                          <p:stCondLst>
                                            <p:cond delay="0"/>
                                          </p:stCondLst>
                                        </p:cTn>
                                        <p:tgtEl>
                                          <p:spTgt spid="96"/>
                                        </p:tgtEl>
                                        <p:attrNameLst>
                                          <p:attrName>style.visibility</p:attrName>
                                        </p:attrNameLst>
                                      </p:cBhvr>
                                      <p:to>
                                        <p:strVal val="visible"/>
                                      </p:to>
                                    </p:set>
                                    <p:animEffect transition="in" filter="fade">
                                      <p:cBhvr>
                                        <p:cTn id="51" dur="1000"/>
                                        <p:tgtEl>
                                          <p:spTgt spid="96"/>
                                        </p:tgtEl>
                                      </p:cBhvr>
                                    </p:animEffect>
                                    <p:anim calcmode="lin" valueType="num">
                                      <p:cBhvr>
                                        <p:cTn id="52" dur="1000" fill="hold"/>
                                        <p:tgtEl>
                                          <p:spTgt spid="96"/>
                                        </p:tgtEl>
                                        <p:attrNameLst>
                                          <p:attrName>ppt_x</p:attrName>
                                        </p:attrNameLst>
                                      </p:cBhvr>
                                      <p:tavLst>
                                        <p:tav tm="0">
                                          <p:val>
                                            <p:strVal val="#ppt_x"/>
                                          </p:val>
                                        </p:tav>
                                        <p:tav tm="100000">
                                          <p:val>
                                            <p:strVal val="#ppt_x"/>
                                          </p:val>
                                        </p:tav>
                                      </p:tavLst>
                                    </p:anim>
                                    <p:anim calcmode="lin" valueType="num">
                                      <p:cBhvr>
                                        <p:cTn id="53" dur="1000" fill="hold"/>
                                        <p:tgtEl>
                                          <p:spTgt spid="96"/>
                                        </p:tgtEl>
                                        <p:attrNameLst>
                                          <p:attrName>ppt_y</p:attrName>
                                        </p:attrNameLst>
                                      </p:cBhvr>
                                      <p:tavLst>
                                        <p:tav tm="0">
                                          <p:val>
                                            <p:strVal val="#ppt_y-.1"/>
                                          </p:val>
                                        </p:tav>
                                        <p:tav tm="100000">
                                          <p:val>
                                            <p:strVal val="#ppt_y"/>
                                          </p:val>
                                        </p:tav>
                                      </p:tavLst>
                                    </p:anim>
                                  </p:childTnLst>
                                </p:cTn>
                              </p:par>
                              <p:par>
                                <p:cTn id="54" presetID="47" presetClass="entr" presetSubtype="0" fill="hold" nodeType="withEffect">
                                  <p:stCondLst>
                                    <p:cond delay="0"/>
                                  </p:stCondLst>
                                  <p:childTnLst>
                                    <p:set>
                                      <p:cBhvr>
                                        <p:cTn id="55" dur="1" fill="hold">
                                          <p:stCondLst>
                                            <p:cond delay="0"/>
                                          </p:stCondLst>
                                        </p:cTn>
                                        <p:tgtEl>
                                          <p:spTgt spid="108"/>
                                        </p:tgtEl>
                                        <p:attrNameLst>
                                          <p:attrName>style.visibility</p:attrName>
                                        </p:attrNameLst>
                                      </p:cBhvr>
                                      <p:to>
                                        <p:strVal val="visible"/>
                                      </p:to>
                                    </p:set>
                                    <p:animEffect transition="in" filter="fade">
                                      <p:cBhvr>
                                        <p:cTn id="56" dur="1000"/>
                                        <p:tgtEl>
                                          <p:spTgt spid="108"/>
                                        </p:tgtEl>
                                      </p:cBhvr>
                                    </p:animEffect>
                                    <p:anim calcmode="lin" valueType="num">
                                      <p:cBhvr>
                                        <p:cTn id="57" dur="1000" fill="hold"/>
                                        <p:tgtEl>
                                          <p:spTgt spid="108"/>
                                        </p:tgtEl>
                                        <p:attrNameLst>
                                          <p:attrName>ppt_x</p:attrName>
                                        </p:attrNameLst>
                                      </p:cBhvr>
                                      <p:tavLst>
                                        <p:tav tm="0">
                                          <p:val>
                                            <p:strVal val="#ppt_x"/>
                                          </p:val>
                                        </p:tav>
                                        <p:tav tm="100000">
                                          <p:val>
                                            <p:strVal val="#ppt_x"/>
                                          </p:val>
                                        </p:tav>
                                      </p:tavLst>
                                    </p:anim>
                                    <p:anim calcmode="lin" valueType="num">
                                      <p:cBhvr>
                                        <p:cTn id="58" dur="1000" fill="hold"/>
                                        <p:tgtEl>
                                          <p:spTgt spid="108"/>
                                        </p:tgtEl>
                                        <p:attrNameLst>
                                          <p:attrName>ppt_y</p:attrName>
                                        </p:attrNameLst>
                                      </p:cBhvr>
                                      <p:tavLst>
                                        <p:tav tm="0">
                                          <p:val>
                                            <p:strVal val="#ppt_y-.1"/>
                                          </p:val>
                                        </p:tav>
                                        <p:tav tm="100000">
                                          <p:val>
                                            <p:strVal val="#ppt_y"/>
                                          </p:val>
                                        </p:tav>
                                      </p:tavLst>
                                    </p:anim>
                                  </p:childTnLst>
                                </p:cTn>
                              </p:par>
                              <p:par>
                                <p:cTn id="59" presetID="47" presetClass="entr" presetSubtype="0" fill="hold" nodeType="withEffect">
                                  <p:stCondLst>
                                    <p:cond delay="0"/>
                                  </p:stCondLst>
                                  <p:childTnLst>
                                    <p:set>
                                      <p:cBhvr>
                                        <p:cTn id="60" dur="1" fill="hold">
                                          <p:stCondLst>
                                            <p:cond delay="0"/>
                                          </p:stCondLst>
                                        </p:cTn>
                                        <p:tgtEl>
                                          <p:spTgt spid="116"/>
                                        </p:tgtEl>
                                        <p:attrNameLst>
                                          <p:attrName>style.visibility</p:attrName>
                                        </p:attrNameLst>
                                      </p:cBhvr>
                                      <p:to>
                                        <p:strVal val="visible"/>
                                      </p:to>
                                    </p:set>
                                    <p:animEffect transition="in" filter="fade">
                                      <p:cBhvr>
                                        <p:cTn id="61" dur="1000"/>
                                        <p:tgtEl>
                                          <p:spTgt spid="116"/>
                                        </p:tgtEl>
                                      </p:cBhvr>
                                    </p:animEffect>
                                    <p:anim calcmode="lin" valueType="num">
                                      <p:cBhvr>
                                        <p:cTn id="62" dur="1000" fill="hold"/>
                                        <p:tgtEl>
                                          <p:spTgt spid="116"/>
                                        </p:tgtEl>
                                        <p:attrNameLst>
                                          <p:attrName>ppt_x</p:attrName>
                                        </p:attrNameLst>
                                      </p:cBhvr>
                                      <p:tavLst>
                                        <p:tav tm="0">
                                          <p:val>
                                            <p:strVal val="#ppt_x"/>
                                          </p:val>
                                        </p:tav>
                                        <p:tav tm="100000">
                                          <p:val>
                                            <p:strVal val="#ppt_x"/>
                                          </p:val>
                                        </p:tav>
                                      </p:tavLst>
                                    </p:anim>
                                    <p:anim calcmode="lin" valueType="num">
                                      <p:cBhvr>
                                        <p:cTn id="63" dur="1000" fill="hold"/>
                                        <p:tgtEl>
                                          <p:spTgt spid="116"/>
                                        </p:tgtEl>
                                        <p:attrNameLst>
                                          <p:attrName>ppt_y</p:attrName>
                                        </p:attrNameLst>
                                      </p:cBhvr>
                                      <p:tavLst>
                                        <p:tav tm="0">
                                          <p:val>
                                            <p:strVal val="#ppt_y-.1"/>
                                          </p:val>
                                        </p:tav>
                                        <p:tav tm="100000">
                                          <p:val>
                                            <p:strVal val="#ppt_y"/>
                                          </p:val>
                                        </p:tav>
                                      </p:tavLst>
                                    </p:anim>
                                  </p:childTnLst>
                                </p:cTn>
                              </p:par>
                              <p:par>
                                <p:cTn id="64" presetID="47" presetClass="entr" presetSubtype="0" fill="hold" nodeType="withEffect">
                                  <p:stCondLst>
                                    <p:cond delay="0"/>
                                  </p:stCondLst>
                                  <p:childTnLst>
                                    <p:set>
                                      <p:cBhvr>
                                        <p:cTn id="65" dur="1" fill="hold">
                                          <p:stCondLst>
                                            <p:cond delay="0"/>
                                          </p:stCondLst>
                                        </p:cTn>
                                        <p:tgtEl>
                                          <p:spTgt spid="124"/>
                                        </p:tgtEl>
                                        <p:attrNameLst>
                                          <p:attrName>style.visibility</p:attrName>
                                        </p:attrNameLst>
                                      </p:cBhvr>
                                      <p:to>
                                        <p:strVal val="visible"/>
                                      </p:to>
                                    </p:set>
                                    <p:animEffect transition="in" filter="fade">
                                      <p:cBhvr>
                                        <p:cTn id="66" dur="1000"/>
                                        <p:tgtEl>
                                          <p:spTgt spid="124"/>
                                        </p:tgtEl>
                                      </p:cBhvr>
                                    </p:animEffect>
                                    <p:anim calcmode="lin" valueType="num">
                                      <p:cBhvr>
                                        <p:cTn id="67" dur="1000" fill="hold"/>
                                        <p:tgtEl>
                                          <p:spTgt spid="124"/>
                                        </p:tgtEl>
                                        <p:attrNameLst>
                                          <p:attrName>ppt_x</p:attrName>
                                        </p:attrNameLst>
                                      </p:cBhvr>
                                      <p:tavLst>
                                        <p:tav tm="0">
                                          <p:val>
                                            <p:strVal val="#ppt_x"/>
                                          </p:val>
                                        </p:tav>
                                        <p:tav tm="100000">
                                          <p:val>
                                            <p:strVal val="#ppt_x"/>
                                          </p:val>
                                        </p:tav>
                                      </p:tavLst>
                                    </p:anim>
                                    <p:anim calcmode="lin" valueType="num">
                                      <p:cBhvr>
                                        <p:cTn id="68" dur="1000" fill="hold"/>
                                        <p:tgtEl>
                                          <p:spTgt spid="124"/>
                                        </p:tgtEl>
                                        <p:attrNameLst>
                                          <p:attrName>ppt_y</p:attrName>
                                        </p:attrNameLst>
                                      </p:cBhvr>
                                      <p:tavLst>
                                        <p:tav tm="0">
                                          <p:val>
                                            <p:strVal val="#ppt_y-.1"/>
                                          </p:val>
                                        </p:tav>
                                        <p:tav tm="100000">
                                          <p:val>
                                            <p:strVal val="#ppt_y"/>
                                          </p:val>
                                        </p:tav>
                                      </p:tavLst>
                                    </p:anim>
                                  </p:childTnLst>
                                </p:cTn>
                              </p:par>
                              <p:par>
                                <p:cTn id="69" presetID="47" presetClass="entr" presetSubtype="0" fill="hold" nodeType="withEffect">
                                  <p:stCondLst>
                                    <p:cond delay="0"/>
                                  </p:stCondLst>
                                  <p:childTnLst>
                                    <p:set>
                                      <p:cBhvr>
                                        <p:cTn id="70" dur="1" fill="hold">
                                          <p:stCondLst>
                                            <p:cond delay="0"/>
                                          </p:stCondLst>
                                        </p:cTn>
                                        <p:tgtEl>
                                          <p:spTgt spid="132"/>
                                        </p:tgtEl>
                                        <p:attrNameLst>
                                          <p:attrName>style.visibility</p:attrName>
                                        </p:attrNameLst>
                                      </p:cBhvr>
                                      <p:to>
                                        <p:strVal val="visible"/>
                                      </p:to>
                                    </p:set>
                                    <p:animEffect transition="in" filter="fade">
                                      <p:cBhvr>
                                        <p:cTn id="71" dur="1000"/>
                                        <p:tgtEl>
                                          <p:spTgt spid="132"/>
                                        </p:tgtEl>
                                      </p:cBhvr>
                                    </p:animEffect>
                                    <p:anim calcmode="lin" valueType="num">
                                      <p:cBhvr>
                                        <p:cTn id="72" dur="1000" fill="hold"/>
                                        <p:tgtEl>
                                          <p:spTgt spid="132"/>
                                        </p:tgtEl>
                                        <p:attrNameLst>
                                          <p:attrName>ppt_x</p:attrName>
                                        </p:attrNameLst>
                                      </p:cBhvr>
                                      <p:tavLst>
                                        <p:tav tm="0">
                                          <p:val>
                                            <p:strVal val="#ppt_x"/>
                                          </p:val>
                                        </p:tav>
                                        <p:tav tm="100000">
                                          <p:val>
                                            <p:strVal val="#ppt_x"/>
                                          </p:val>
                                        </p:tav>
                                      </p:tavLst>
                                    </p:anim>
                                    <p:anim calcmode="lin" valueType="num">
                                      <p:cBhvr>
                                        <p:cTn id="73" dur="1000" fill="hold"/>
                                        <p:tgtEl>
                                          <p:spTgt spid="132"/>
                                        </p:tgtEl>
                                        <p:attrNameLst>
                                          <p:attrName>ppt_y</p:attrName>
                                        </p:attrNameLst>
                                      </p:cBhvr>
                                      <p:tavLst>
                                        <p:tav tm="0">
                                          <p:val>
                                            <p:strVal val="#ppt_y-.1"/>
                                          </p:val>
                                        </p:tav>
                                        <p:tav tm="100000">
                                          <p:val>
                                            <p:strVal val="#ppt_y"/>
                                          </p:val>
                                        </p:tav>
                                      </p:tavLst>
                                    </p:anim>
                                  </p:childTnLst>
                                </p:cTn>
                              </p:par>
                              <p:par>
                                <p:cTn id="74" presetID="47" presetClass="entr" presetSubtype="0" fill="hold" nodeType="withEffect">
                                  <p:stCondLst>
                                    <p:cond delay="0"/>
                                  </p:stCondLst>
                                  <p:childTnLst>
                                    <p:set>
                                      <p:cBhvr>
                                        <p:cTn id="75" dur="1" fill="hold">
                                          <p:stCondLst>
                                            <p:cond delay="0"/>
                                          </p:stCondLst>
                                        </p:cTn>
                                        <p:tgtEl>
                                          <p:spTgt spid="140"/>
                                        </p:tgtEl>
                                        <p:attrNameLst>
                                          <p:attrName>style.visibility</p:attrName>
                                        </p:attrNameLst>
                                      </p:cBhvr>
                                      <p:to>
                                        <p:strVal val="visible"/>
                                      </p:to>
                                    </p:set>
                                    <p:animEffect transition="in" filter="fade">
                                      <p:cBhvr>
                                        <p:cTn id="76" dur="1000"/>
                                        <p:tgtEl>
                                          <p:spTgt spid="140"/>
                                        </p:tgtEl>
                                      </p:cBhvr>
                                    </p:animEffect>
                                    <p:anim calcmode="lin" valueType="num">
                                      <p:cBhvr>
                                        <p:cTn id="77" dur="1000" fill="hold"/>
                                        <p:tgtEl>
                                          <p:spTgt spid="140"/>
                                        </p:tgtEl>
                                        <p:attrNameLst>
                                          <p:attrName>ppt_x</p:attrName>
                                        </p:attrNameLst>
                                      </p:cBhvr>
                                      <p:tavLst>
                                        <p:tav tm="0">
                                          <p:val>
                                            <p:strVal val="#ppt_x"/>
                                          </p:val>
                                        </p:tav>
                                        <p:tav tm="100000">
                                          <p:val>
                                            <p:strVal val="#ppt_x"/>
                                          </p:val>
                                        </p:tav>
                                      </p:tavLst>
                                    </p:anim>
                                    <p:anim calcmode="lin" valueType="num">
                                      <p:cBhvr>
                                        <p:cTn id="78" dur="1000" fill="hold"/>
                                        <p:tgtEl>
                                          <p:spTgt spid="140"/>
                                        </p:tgtEl>
                                        <p:attrNameLst>
                                          <p:attrName>ppt_y</p:attrName>
                                        </p:attrNameLst>
                                      </p:cBhvr>
                                      <p:tavLst>
                                        <p:tav tm="0">
                                          <p:val>
                                            <p:strVal val="#ppt_y-.1"/>
                                          </p:val>
                                        </p:tav>
                                        <p:tav tm="100000">
                                          <p:val>
                                            <p:strVal val="#ppt_y"/>
                                          </p:val>
                                        </p:tav>
                                      </p:tavLst>
                                    </p:anim>
                                  </p:childTnLst>
                                </p:cTn>
                              </p:par>
                              <p:par>
                                <p:cTn id="79" presetID="47" presetClass="entr" presetSubtype="0" fill="hold" nodeType="withEffect">
                                  <p:stCondLst>
                                    <p:cond delay="0"/>
                                  </p:stCondLst>
                                  <p:childTnLst>
                                    <p:set>
                                      <p:cBhvr>
                                        <p:cTn id="80" dur="1" fill="hold">
                                          <p:stCondLst>
                                            <p:cond delay="0"/>
                                          </p:stCondLst>
                                        </p:cTn>
                                        <p:tgtEl>
                                          <p:spTgt spid="148"/>
                                        </p:tgtEl>
                                        <p:attrNameLst>
                                          <p:attrName>style.visibility</p:attrName>
                                        </p:attrNameLst>
                                      </p:cBhvr>
                                      <p:to>
                                        <p:strVal val="visible"/>
                                      </p:to>
                                    </p:set>
                                    <p:animEffect transition="in" filter="fade">
                                      <p:cBhvr>
                                        <p:cTn id="81" dur="1000"/>
                                        <p:tgtEl>
                                          <p:spTgt spid="148"/>
                                        </p:tgtEl>
                                      </p:cBhvr>
                                    </p:animEffect>
                                    <p:anim calcmode="lin" valueType="num">
                                      <p:cBhvr>
                                        <p:cTn id="82" dur="1000" fill="hold"/>
                                        <p:tgtEl>
                                          <p:spTgt spid="148"/>
                                        </p:tgtEl>
                                        <p:attrNameLst>
                                          <p:attrName>ppt_x</p:attrName>
                                        </p:attrNameLst>
                                      </p:cBhvr>
                                      <p:tavLst>
                                        <p:tav tm="0">
                                          <p:val>
                                            <p:strVal val="#ppt_x"/>
                                          </p:val>
                                        </p:tav>
                                        <p:tav tm="100000">
                                          <p:val>
                                            <p:strVal val="#ppt_x"/>
                                          </p:val>
                                        </p:tav>
                                      </p:tavLst>
                                    </p:anim>
                                    <p:anim calcmode="lin" valueType="num">
                                      <p:cBhvr>
                                        <p:cTn id="83" dur="1000" fill="hold"/>
                                        <p:tgtEl>
                                          <p:spTgt spid="148"/>
                                        </p:tgtEl>
                                        <p:attrNameLst>
                                          <p:attrName>ppt_y</p:attrName>
                                        </p:attrNameLst>
                                      </p:cBhvr>
                                      <p:tavLst>
                                        <p:tav tm="0">
                                          <p:val>
                                            <p:strVal val="#ppt_y-.1"/>
                                          </p:val>
                                        </p:tav>
                                        <p:tav tm="100000">
                                          <p:val>
                                            <p:strVal val="#ppt_y"/>
                                          </p:val>
                                        </p:tav>
                                      </p:tavLst>
                                    </p:anim>
                                  </p:childTnLst>
                                </p:cTn>
                              </p:par>
                              <p:par>
                                <p:cTn id="84" presetID="47" presetClass="entr" presetSubtype="0" fill="hold" nodeType="withEffect">
                                  <p:stCondLst>
                                    <p:cond delay="0"/>
                                  </p:stCondLst>
                                  <p:childTnLst>
                                    <p:set>
                                      <p:cBhvr>
                                        <p:cTn id="85" dur="1" fill="hold">
                                          <p:stCondLst>
                                            <p:cond delay="0"/>
                                          </p:stCondLst>
                                        </p:cTn>
                                        <p:tgtEl>
                                          <p:spTgt spid="156"/>
                                        </p:tgtEl>
                                        <p:attrNameLst>
                                          <p:attrName>style.visibility</p:attrName>
                                        </p:attrNameLst>
                                      </p:cBhvr>
                                      <p:to>
                                        <p:strVal val="visible"/>
                                      </p:to>
                                    </p:set>
                                    <p:animEffect transition="in" filter="fade">
                                      <p:cBhvr>
                                        <p:cTn id="86" dur="1000"/>
                                        <p:tgtEl>
                                          <p:spTgt spid="156"/>
                                        </p:tgtEl>
                                      </p:cBhvr>
                                    </p:animEffect>
                                    <p:anim calcmode="lin" valueType="num">
                                      <p:cBhvr>
                                        <p:cTn id="87" dur="1000" fill="hold"/>
                                        <p:tgtEl>
                                          <p:spTgt spid="156"/>
                                        </p:tgtEl>
                                        <p:attrNameLst>
                                          <p:attrName>ppt_x</p:attrName>
                                        </p:attrNameLst>
                                      </p:cBhvr>
                                      <p:tavLst>
                                        <p:tav tm="0">
                                          <p:val>
                                            <p:strVal val="#ppt_x"/>
                                          </p:val>
                                        </p:tav>
                                        <p:tav tm="100000">
                                          <p:val>
                                            <p:strVal val="#ppt_x"/>
                                          </p:val>
                                        </p:tav>
                                      </p:tavLst>
                                    </p:anim>
                                    <p:anim calcmode="lin" valueType="num">
                                      <p:cBhvr>
                                        <p:cTn id="88" dur="1000" fill="hold"/>
                                        <p:tgtEl>
                                          <p:spTgt spid="156"/>
                                        </p:tgtEl>
                                        <p:attrNameLst>
                                          <p:attrName>ppt_y</p:attrName>
                                        </p:attrNameLst>
                                      </p:cBhvr>
                                      <p:tavLst>
                                        <p:tav tm="0">
                                          <p:val>
                                            <p:strVal val="#ppt_y-.1"/>
                                          </p:val>
                                        </p:tav>
                                        <p:tav tm="100000">
                                          <p:val>
                                            <p:strVal val="#ppt_y"/>
                                          </p:val>
                                        </p:tav>
                                      </p:tavLst>
                                    </p:anim>
                                  </p:childTnLst>
                                </p:cTn>
                              </p:par>
                              <p:par>
                                <p:cTn id="89" presetID="47" presetClass="entr" presetSubtype="0" fill="hold" nodeType="withEffect">
                                  <p:stCondLst>
                                    <p:cond delay="0"/>
                                  </p:stCondLst>
                                  <p:childTnLst>
                                    <p:set>
                                      <p:cBhvr>
                                        <p:cTn id="90" dur="1" fill="hold">
                                          <p:stCondLst>
                                            <p:cond delay="0"/>
                                          </p:stCondLst>
                                        </p:cTn>
                                        <p:tgtEl>
                                          <p:spTgt spid="164"/>
                                        </p:tgtEl>
                                        <p:attrNameLst>
                                          <p:attrName>style.visibility</p:attrName>
                                        </p:attrNameLst>
                                      </p:cBhvr>
                                      <p:to>
                                        <p:strVal val="visible"/>
                                      </p:to>
                                    </p:set>
                                    <p:animEffect transition="in" filter="fade">
                                      <p:cBhvr>
                                        <p:cTn id="91" dur="1000"/>
                                        <p:tgtEl>
                                          <p:spTgt spid="164"/>
                                        </p:tgtEl>
                                      </p:cBhvr>
                                    </p:animEffect>
                                    <p:anim calcmode="lin" valueType="num">
                                      <p:cBhvr>
                                        <p:cTn id="92" dur="1000" fill="hold"/>
                                        <p:tgtEl>
                                          <p:spTgt spid="164"/>
                                        </p:tgtEl>
                                        <p:attrNameLst>
                                          <p:attrName>ppt_x</p:attrName>
                                        </p:attrNameLst>
                                      </p:cBhvr>
                                      <p:tavLst>
                                        <p:tav tm="0">
                                          <p:val>
                                            <p:strVal val="#ppt_x"/>
                                          </p:val>
                                        </p:tav>
                                        <p:tav tm="100000">
                                          <p:val>
                                            <p:strVal val="#ppt_x"/>
                                          </p:val>
                                        </p:tav>
                                      </p:tavLst>
                                    </p:anim>
                                    <p:anim calcmode="lin" valueType="num">
                                      <p:cBhvr>
                                        <p:cTn id="93" dur="1000" fill="hold"/>
                                        <p:tgtEl>
                                          <p:spTgt spid="164"/>
                                        </p:tgtEl>
                                        <p:attrNameLst>
                                          <p:attrName>ppt_y</p:attrName>
                                        </p:attrNameLst>
                                      </p:cBhvr>
                                      <p:tavLst>
                                        <p:tav tm="0">
                                          <p:val>
                                            <p:strVal val="#ppt_y-.1"/>
                                          </p:val>
                                        </p:tav>
                                        <p:tav tm="100000">
                                          <p:val>
                                            <p:strVal val="#ppt_y"/>
                                          </p:val>
                                        </p:tav>
                                      </p:tavLst>
                                    </p:anim>
                                  </p:childTnLst>
                                </p:cTn>
                              </p:par>
                              <p:par>
                                <p:cTn id="94" presetID="47" presetClass="entr" presetSubtype="0" fill="hold" nodeType="withEffect">
                                  <p:stCondLst>
                                    <p:cond delay="0"/>
                                  </p:stCondLst>
                                  <p:childTnLst>
                                    <p:set>
                                      <p:cBhvr>
                                        <p:cTn id="95" dur="1" fill="hold">
                                          <p:stCondLst>
                                            <p:cond delay="0"/>
                                          </p:stCondLst>
                                        </p:cTn>
                                        <p:tgtEl>
                                          <p:spTgt spid="172"/>
                                        </p:tgtEl>
                                        <p:attrNameLst>
                                          <p:attrName>style.visibility</p:attrName>
                                        </p:attrNameLst>
                                      </p:cBhvr>
                                      <p:to>
                                        <p:strVal val="visible"/>
                                      </p:to>
                                    </p:set>
                                    <p:animEffect transition="in" filter="fade">
                                      <p:cBhvr>
                                        <p:cTn id="96" dur="1000"/>
                                        <p:tgtEl>
                                          <p:spTgt spid="172"/>
                                        </p:tgtEl>
                                      </p:cBhvr>
                                    </p:animEffect>
                                    <p:anim calcmode="lin" valueType="num">
                                      <p:cBhvr>
                                        <p:cTn id="97" dur="1000" fill="hold"/>
                                        <p:tgtEl>
                                          <p:spTgt spid="172"/>
                                        </p:tgtEl>
                                        <p:attrNameLst>
                                          <p:attrName>ppt_x</p:attrName>
                                        </p:attrNameLst>
                                      </p:cBhvr>
                                      <p:tavLst>
                                        <p:tav tm="0">
                                          <p:val>
                                            <p:strVal val="#ppt_x"/>
                                          </p:val>
                                        </p:tav>
                                        <p:tav tm="100000">
                                          <p:val>
                                            <p:strVal val="#ppt_x"/>
                                          </p:val>
                                        </p:tav>
                                      </p:tavLst>
                                    </p:anim>
                                    <p:anim calcmode="lin" valueType="num">
                                      <p:cBhvr>
                                        <p:cTn id="98" dur="1000" fill="hold"/>
                                        <p:tgtEl>
                                          <p:spTgt spid="172"/>
                                        </p:tgtEl>
                                        <p:attrNameLst>
                                          <p:attrName>ppt_y</p:attrName>
                                        </p:attrNameLst>
                                      </p:cBhvr>
                                      <p:tavLst>
                                        <p:tav tm="0">
                                          <p:val>
                                            <p:strVal val="#ppt_y-.1"/>
                                          </p:val>
                                        </p:tav>
                                        <p:tav tm="100000">
                                          <p:val>
                                            <p:strVal val="#ppt_y"/>
                                          </p:val>
                                        </p:tav>
                                      </p:tavLst>
                                    </p:anim>
                                  </p:childTnLst>
                                </p:cTn>
                              </p:par>
                              <p:par>
                                <p:cTn id="99" presetID="47" presetClass="entr" presetSubtype="0" fill="hold" nodeType="withEffect">
                                  <p:stCondLst>
                                    <p:cond delay="0"/>
                                  </p:stCondLst>
                                  <p:childTnLst>
                                    <p:set>
                                      <p:cBhvr>
                                        <p:cTn id="100" dur="1" fill="hold">
                                          <p:stCondLst>
                                            <p:cond delay="0"/>
                                          </p:stCondLst>
                                        </p:cTn>
                                        <p:tgtEl>
                                          <p:spTgt spid="180"/>
                                        </p:tgtEl>
                                        <p:attrNameLst>
                                          <p:attrName>style.visibility</p:attrName>
                                        </p:attrNameLst>
                                      </p:cBhvr>
                                      <p:to>
                                        <p:strVal val="visible"/>
                                      </p:to>
                                    </p:set>
                                    <p:animEffect transition="in" filter="fade">
                                      <p:cBhvr>
                                        <p:cTn id="101" dur="1000"/>
                                        <p:tgtEl>
                                          <p:spTgt spid="180"/>
                                        </p:tgtEl>
                                      </p:cBhvr>
                                    </p:animEffect>
                                    <p:anim calcmode="lin" valueType="num">
                                      <p:cBhvr>
                                        <p:cTn id="102" dur="1000" fill="hold"/>
                                        <p:tgtEl>
                                          <p:spTgt spid="180"/>
                                        </p:tgtEl>
                                        <p:attrNameLst>
                                          <p:attrName>ppt_x</p:attrName>
                                        </p:attrNameLst>
                                      </p:cBhvr>
                                      <p:tavLst>
                                        <p:tav tm="0">
                                          <p:val>
                                            <p:strVal val="#ppt_x"/>
                                          </p:val>
                                        </p:tav>
                                        <p:tav tm="100000">
                                          <p:val>
                                            <p:strVal val="#ppt_x"/>
                                          </p:val>
                                        </p:tav>
                                      </p:tavLst>
                                    </p:anim>
                                    <p:anim calcmode="lin" valueType="num">
                                      <p:cBhvr>
                                        <p:cTn id="103" dur="1000" fill="hold"/>
                                        <p:tgtEl>
                                          <p:spTgt spid="180"/>
                                        </p:tgtEl>
                                        <p:attrNameLst>
                                          <p:attrName>ppt_y</p:attrName>
                                        </p:attrNameLst>
                                      </p:cBhvr>
                                      <p:tavLst>
                                        <p:tav tm="0">
                                          <p:val>
                                            <p:strVal val="#ppt_y-.1"/>
                                          </p:val>
                                        </p:tav>
                                        <p:tav tm="100000">
                                          <p:val>
                                            <p:strVal val="#ppt_y"/>
                                          </p:val>
                                        </p:tav>
                                      </p:tavLst>
                                    </p:anim>
                                  </p:childTnLst>
                                </p:cTn>
                              </p:par>
                              <p:par>
                                <p:cTn id="104" presetID="47" presetClass="entr" presetSubtype="0" fill="hold" nodeType="withEffect">
                                  <p:stCondLst>
                                    <p:cond delay="0"/>
                                  </p:stCondLst>
                                  <p:childTnLst>
                                    <p:set>
                                      <p:cBhvr>
                                        <p:cTn id="105" dur="1" fill="hold">
                                          <p:stCondLst>
                                            <p:cond delay="0"/>
                                          </p:stCondLst>
                                        </p:cTn>
                                        <p:tgtEl>
                                          <p:spTgt spid="188"/>
                                        </p:tgtEl>
                                        <p:attrNameLst>
                                          <p:attrName>style.visibility</p:attrName>
                                        </p:attrNameLst>
                                      </p:cBhvr>
                                      <p:to>
                                        <p:strVal val="visible"/>
                                      </p:to>
                                    </p:set>
                                    <p:animEffect transition="in" filter="fade">
                                      <p:cBhvr>
                                        <p:cTn id="106" dur="1000"/>
                                        <p:tgtEl>
                                          <p:spTgt spid="188"/>
                                        </p:tgtEl>
                                      </p:cBhvr>
                                    </p:animEffect>
                                    <p:anim calcmode="lin" valueType="num">
                                      <p:cBhvr>
                                        <p:cTn id="107" dur="1000" fill="hold"/>
                                        <p:tgtEl>
                                          <p:spTgt spid="188"/>
                                        </p:tgtEl>
                                        <p:attrNameLst>
                                          <p:attrName>ppt_x</p:attrName>
                                        </p:attrNameLst>
                                      </p:cBhvr>
                                      <p:tavLst>
                                        <p:tav tm="0">
                                          <p:val>
                                            <p:strVal val="#ppt_x"/>
                                          </p:val>
                                        </p:tav>
                                        <p:tav tm="100000">
                                          <p:val>
                                            <p:strVal val="#ppt_x"/>
                                          </p:val>
                                        </p:tav>
                                      </p:tavLst>
                                    </p:anim>
                                    <p:anim calcmode="lin" valueType="num">
                                      <p:cBhvr>
                                        <p:cTn id="108" dur="1000" fill="hold"/>
                                        <p:tgtEl>
                                          <p:spTgt spid="188"/>
                                        </p:tgtEl>
                                        <p:attrNameLst>
                                          <p:attrName>ppt_y</p:attrName>
                                        </p:attrNameLst>
                                      </p:cBhvr>
                                      <p:tavLst>
                                        <p:tav tm="0">
                                          <p:val>
                                            <p:strVal val="#ppt_y-.1"/>
                                          </p:val>
                                        </p:tav>
                                        <p:tav tm="100000">
                                          <p:val>
                                            <p:strVal val="#ppt_y"/>
                                          </p:val>
                                        </p:tav>
                                      </p:tavLst>
                                    </p:anim>
                                  </p:childTnLst>
                                </p:cTn>
                              </p:par>
                              <p:par>
                                <p:cTn id="109" presetID="47" presetClass="entr" presetSubtype="0" fill="hold" nodeType="withEffect">
                                  <p:stCondLst>
                                    <p:cond delay="0"/>
                                  </p:stCondLst>
                                  <p:childTnLst>
                                    <p:set>
                                      <p:cBhvr>
                                        <p:cTn id="110" dur="1" fill="hold">
                                          <p:stCondLst>
                                            <p:cond delay="0"/>
                                          </p:stCondLst>
                                        </p:cTn>
                                        <p:tgtEl>
                                          <p:spTgt spid="196"/>
                                        </p:tgtEl>
                                        <p:attrNameLst>
                                          <p:attrName>style.visibility</p:attrName>
                                        </p:attrNameLst>
                                      </p:cBhvr>
                                      <p:to>
                                        <p:strVal val="visible"/>
                                      </p:to>
                                    </p:set>
                                    <p:animEffect transition="in" filter="fade">
                                      <p:cBhvr>
                                        <p:cTn id="111" dur="1000"/>
                                        <p:tgtEl>
                                          <p:spTgt spid="196"/>
                                        </p:tgtEl>
                                      </p:cBhvr>
                                    </p:animEffect>
                                    <p:anim calcmode="lin" valueType="num">
                                      <p:cBhvr>
                                        <p:cTn id="112" dur="1000" fill="hold"/>
                                        <p:tgtEl>
                                          <p:spTgt spid="196"/>
                                        </p:tgtEl>
                                        <p:attrNameLst>
                                          <p:attrName>ppt_x</p:attrName>
                                        </p:attrNameLst>
                                      </p:cBhvr>
                                      <p:tavLst>
                                        <p:tav tm="0">
                                          <p:val>
                                            <p:strVal val="#ppt_x"/>
                                          </p:val>
                                        </p:tav>
                                        <p:tav tm="100000">
                                          <p:val>
                                            <p:strVal val="#ppt_x"/>
                                          </p:val>
                                        </p:tav>
                                      </p:tavLst>
                                    </p:anim>
                                    <p:anim calcmode="lin" valueType="num">
                                      <p:cBhvr>
                                        <p:cTn id="113" dur="1000" fill="hold"/>
                                        <p:tgtEl>
                                          <p:spTgt spid="196"/>
                                        </p:tgtEl>
                                        <p:attrNameLst>
                                          <p:attrName>ppt_y</p:attrName>
                                        </p:attrNameLst>
                                      </p:cBhvr>
                                      <p:tavLst>
                                        <p:tav tm="0">
                                          <p:val>
                                            <p:strVal val="#ppt_y-.1"/>
                                          </p:val>
                                        </p:tav>
                                        <p:tav tm="100000">
                                          <p:val>
                                            <p:strVal val="#ppt_y"/>
                                          </p:val>
                                        </p:tav>
                                      </p:tavLst>
                                    </p:anim>
                                  </p:childTnLst>
                                </p:cTn>
                              </p:par>
                            </p:childTnLst>
                          </p:cTn>
                        </p:par>
                      </p:childTnLst>
                    </p:cTn>
                  </p:par>
                  <p:par>
                    <p:cTn id="114" fill="hold" nodeType="clickPar">
                      <p:stCondLst>
                        <p:cond delay="indefinite"/>
                      </p:stCondLst>
                      <p:childTnLst>
                        <p:par>
                          <p:cTn id="115" fill="hold" nodeType="withGroup">
                            <p:stCondLst>
                              <p:cond delay="0"/>
                            </p:stCondLst>
                            <p:childTnLst>
                              <p:par>
                                <p:cTn id="116" presetID="56" presetClass="path" presetSubtype="0" accel="50000" decel="50000" fill="hold" nodeType="clickEffect">
                                  <p:stCondLst>
                                    <p:cond delay="0"/>
                                  </p:stCondLst>
                                  <p:childTnLst>
                                    <p:animMotion origin="layout" path="M 2.5E-6 -4.07407E-6 L 0.23906 -0.07268 " pathEditMode="relative" rAng="0" ptsTypes="AA">
                                      <p:cBhvr>
                                        <p:cTn id="117" dur="2000" fill="hold"/>
                                        <p:tgtEl>
                                          <p:spTgt spid="36"/>
                                        </p:tgtEl>
                                        <p:attrNameLst>
                                          <p:attrName>ppt_x</p:attrName>
                                          <p:attrName>ppt_y</p:attrName>
                                        </p:attrNameLst>
                                      </p:cBhvr>
                                      <p:rCtr x="11944" y="-3634"/>
                                    </p:animMotion>
                                  </p:childTnLst>
                                </p:cTn>
                              </p:par>
                              <p:par>
                                <p:cTn id="118" presetID="56" presetClass="path" presetSubtype="0" accel="50000" decel="50000" fill="hold" nodeType="withEffect">
                                  <p:stCondLst>
                                    <p:cond delay="0"/>
                                  </p:stCondLst>
                                  <p:childTnLst>
                                    <p:animMotion origin="layout" path="M -3.05556E-6 4.07407E-6 L 0.52309 -0.3419 " pathEditMode="relative" rAng="0" ptsTypes="AA">
                                      <p:cBhvr>
                                        <p:cTn id="119" dur="2000" fill="hold"/>
                                        <p:tgtEl>
                                          <p:spTgt spid="72"/>
                                        </p:tgtEl>
                                        <p:attrNameLst>
                                          <p:attrName>ppt_x</p:attrName>
                                          <p:attrName>ppt_y</p:attrName>
                                        </p:attrNameLst>
                                      </p:cBhvr>
                                      <p:rCtr x="26146" y="-17106"/>
                                    </p:animMotion>
                                  </p:childTnLst>
                                </p:cTn>
                              </p:par>
                              <p:par>
                                <p:cTn id="120" presetID="56" presetClass="path" presetSubtype="0" accel="50000" decel="50000" fill="hold" nodeType="withEffect">
                                  <p:stCondLst>
                                    <p:cond delay="0"/>
                                  </p:stCondLst>
                                  <p:childTnLst>
                                    <p:animMotion origin="layout" path="M -3.05556E-6 -3.7037E-6 L 0.26268 -0.05995 " pathEditMode="relative" rAng="0" ptsTypes="AA">
                                      <p:cBhvr>
                                        <p:cTn id="121" dur="2000" fill="hold"/>
                                        <p:tgtEl>
                                          <p:spTgt spid="68"/>
                                        </p:tgtEl>
                                        <p:attrNameLst>
                                          <p:attrName>ppt_x</p:attrName>
                                          <p:attrName>ppt_y</p:attrName>
                                        </p:attrNameLst>
                                      </p:cBhvr>
                                      <p:rCtr x="13125" y="-3009"/>
                                    </p:animMotion>
                                  </p:childTnLst>
                                </p:cTn>
                              </p:par>
                              <p:par>
                                <p:cTn id="122" presetID="56" presetClass="path" presetSubtype="0" accel="50000" decel="50000" fill="hold" nodeType="withEffect">
                                  <p:stCondLst>
                                    <p:cond delay="0"/>
                                  </p:stCondLst>
                                  <p:childTnLst>
                                    <p:animMotion origin="layout" path="M -4.16667E-6 -2.22222E-6 L 0.33907 -0.20208 " pathEditMode="relative" rAng="0" ptsTypes="AA">
                                      <p:cBhvr>
                                        <p:cTn id="123" dur="2000" fill="hold"/>
                                        <p:tgtEl>
                                          <p:spTgt spid="96"/>
                                        </p:tgtEl>
                                        <p:attrNameLst>
                                          <p:attrName>ppt_x</p:attrName>
                                          <p:attrName>ppt_y</p:attrName>
                                        </p:attrNameLst>
                                      </p:cBhvr>
                                      <p:rCtr x="16944" y="-10116"/>
                                    </p:animMotion>
                                  </p:childTnLst>
                                </p:cTn>
                              </p:par>
                              <p:par>
                                <p:cTn id="124" presetID="56" presetClass="path" presetSubtype="0" accel="50000" decel="50000" fill="hold" nodeType="withEffect">
                                  <p:stCondLst>
                                    <p:cond delay="0"/>
                                  </p:stCondLst>
                                  <p:childTnLst>
                                    <p:animMotion origin="layout" path="M -4.16667E-6 4.07407E-6 L 0.3599 -0.19954 " pathEditMode="relative" rAng="0" ptsTypes="AA">
                                      <p:cBhvr>
                                        <p:cTn id="125" dur="2000" fill="hold"/>
                                        <p:tgtEl>
                                          <p:spTgt spid="108"/>
                                        </p:tgtEl>
                                        <p:attrNameLst>
                                          <p:attrName>ppt_x</p:attrName>
                                          <p:attrName>ppt_y</p:attrName>
                                        </p:attrNameLst>
                                      </p:cBhvr>
                                      <p:rCtr x="17986" y="-9977"/>
                                    </p:animMotion>
                                  </p:childTnLst>
                                </p:cTn>
                              </p:par>
                              <p:par>
                                <p:cTn id="126" presetID="56" presetClass="path" presetSubtype="0" accel="50000" decel="50000" fill="hold" nodeType="withEffect">
                                  <p:stCondLst>
                                    <p:cond delay="0"/>
                                  </p:stCondLst>
                                  <p:childTnLst>
                                    <p:animMotion origin="layout" path="M 1.11111E-6 -3.33333E-6 L 0.66736 -0.47916 " pathEditMode="relative" rAng="0" ptsTypes="AA">
                                      <p:cBhvr>
                                        <p:cTn id="127" dur="2000" fill="hold"/>
                                        <p:tgtEl>
                                          <p:spTgt spid="156"/>
                                        </p:tgtEl>
                                        <p:attrNameLst>
                                          <p:attrName>ppt_x</p:attrName>
                                          <p:attrName>ppt_y</p:attrName>
                                        </p:attrNameLst>
                                      </p:cBhvr>
                                      <p:rCtr x="33368" y="-23958"/>
                                    </p:animMotion>
                                  </p:childTnLst>
                                </p:cTn>
                              </p:par>
                              <p:par>
                                <p:cTn id="128" presetID="56" presetClass="path" presetSubtype="0" accel="50000" decel="50000" fill="hold" nodeType="withEffect">
                                  <p:stCondLst>
                                    <p:cond delay="0"/>
                                  </p:stCondLst>
                                  <p:childTnLst>
                                    <p:animMotion origin="layout" path="M -3.05556E-6 3.33333E-6 L 0.70643 -0.60625 " pathEditMode="relative" rAng="0" ptsTypes="AA">
                                      <p:cBhvr>
                                        <p:cTn id="129" dur="2000" fill="hold"/>
                                        <p:tgtEl>
                                          <p:spTgt spid="164"/>
                                        </p:tgtEl>
                                        <p:attrNameLst>
                                          <p:attrName>ppt_x</p:attrName>
                                          <p:attrName>ppt_y</p:attrName>
                                        </p:attrNameLst>
                                      </p:cBhvr>
                                      <p:rCtr x="35313" y="-30324"/>
                                    </p:animMotion>
                                  </p:childTnLst>
                                </p:cTn>
                              </p:par>
                              <p:par>
                                <p:cTn id="130" presetID="56" presetClass="path" presetSubtype="0" accel="50000" decel="50000" fill="hold" nodeType="withEffect">
                                  <p:stCondLst>
                                    <p:cond delay="0"/>
                                  </p:stCondLst>
                                  <p:childTnLst>
                                    <p:animMotion origin="layout" path="M -4.16667E-6 7.40741E-7 L 0.81407 -0.60509 " pathEditMode="relative" rAng="0" ptsTypes="AA">
                                      <p:cBhvr>
                                        <p:cTn id="131" dur="2000" fill="hold"/>
                                        <p:tgtEl>
                                          <p:spTgt spid="172"/>
                                        </p:tgtEl>
                                        <p:attrNameLst>
                                          <p:attrName>ppt_x</p:attrName>
                                          <p:attrName>ppt_y</p:attrName>
                                        </p:attrNameLst>
                                      </p:cBhvr>
                                      <p:rCtr x="40694" y="-30255"/>
                                    </p:animMotion>
                                  </p:childTnLst>
                                </p:cTn>
                              </p:par>
                              <p:par>
                                <p:cTn id="132" presetID="56" presetClass="path" presetSubtype="0" accel="50000" decel="50000" fill="hold" nodeType="withEffect">
                                  <p:stCondLst>
                                    <p:cond delay="0"/>
                                  </p:stCondLst>
                                  <p:childTnLst>
                                    <p:animMotion origin="layout" path="M -1.38889E-6 4.44444E-6 L 0.78455 -0.6125 " pathEditMode="relative" rAng="0" ptsTypes="AA">
                                      <p:cBhvr>
                                        <p:cTn id="133" dur="2000" fill="hold"/>
                                        <p:tgtEl>
                                          <p:spTgt spid="188"/>
                                        </p:tgtEl>
                                        <p:attrNameLst>
                                          <p:attrName>ppt_x</p:attrName>
                                          <p:attrName>ppt_y</p:attrName>
                                        </p:attrNameLst>
                                      </p:cBhvr>
                                      <p:rCtr x="39219" y="-30625"/>
                                    </p:animMotion>
                                  </p:childTnLst>
                                </p:cTn>
                              </p:par>
                              <p:par>
                                <p:cTn id="134" presetID="56" presetClass="path" presetSubtype="0" accel="50000" decel="50000" fill="hold" nodeType="withEffect">
                                  <p:stCondLst>
                                    <p:cond delay="0"/>
                                  </p:stCondLst>
                                  <p:childTnLst>
                                    <p:animMotion origin="layout" path="M 3.61111E-6 0 L 0.45225 -0.28333 " pathEditMode="relative" rAng="0" ptsTypes="AA">
                                      <p:cBhvr>
                                        <p:cTn id="135" dur="2000" fill="hold"/>
                                        <p:tgtEl>
                                          <p:spTgt spid="196"/>
                                        </p:tgtEl>
                                        <p:attrNameLst>
                                          <p:attrName>ppt_x</p:attrName>
                                          <p:attrName>ppt_y</p:attrName>
                                        </p:attrNameLst>
                                      </p:cBhvr>
                                      <p:rCtr x="22604" y="-14167"/>
                                    </p:animMotion>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 presetClass="entr" presetSubtype="0" fill="hold" grpId="0" nodeType="clickEffect">
                                  <p:stCondLst>
                                    <p:cond delay="0"/>
                                  </p:stCondLst>
                                  <p:childTnLst>
                                    <p:set>
                                      <p:cBhvr>
                                        <p:cTn id="139" dur="1" fill="hold">
                                          <p:stCondLst>
                                            <p:cond delay="0"/>
                                          </p:stCondLst>
                                        </p:cTn>
                                        <p:tgtEl>
                                          <p:spTgt spid="63"/>
                                        </p:tgtEl>
                                        <p:attrNameLst>
                                          <p:attrName>style.visibility</p:attrName>
                                        </p:attrNameLst>
                                      </p:cBhvr>
                                      <p:to>
                                        <p:strVal val="visible"/>
                                      </p:to>
                                    </p:set>
                                  </p:childTnLst>
                                </p:cTn>
                              </p:par>
                              <p:par>
                                <p:cTn id="140" presetID="1" presetClass="entr" presetSubtype="0" fill="hold" grpId="0" nodeType="withEffect">
                                  <p:stCondLst>
                                    <p:cond delay="0"/>
                                  </p:stCondLst>
                                  <p:childTnLst>
                                    <p:set>
                                      <p:cBhvr>
                                        <p:cTn id="141" dur="1" fill="hold">
                                          <p:stCondLst>
                                            <p:cond delay="0"/>
                                          </p:stCondLst>
                                        </p:cTn>
                                        <p:tgtEl>
                                          <p:spTgt spid="64"/>
                                        </p:tgtEl>
                                        <p:attrNameLst>
                                          <p:attrName>style.visibility</p:attrName>
                                        </p:attrNameLst>
                                      </p:cBhvr>
                                      <p:to>
                                        <p:strVal val="visible"/>
                                      </p:to>
                                    </p:se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62" presetClass="path" presetSubtype="0" accel="50000" decel="50000" fill="hold" nodeType="clickEffect">
                                  <p:stCondLst>
                                    <p:cond delay="0"/>
                                  </p:stCondLst>
                                  <p:childTnLst>
                                    <p:animMotion origin="layout" path="M 0.23906 -0.07268 L 0.30903 -0.07268 L 0.30903 -0.01759 L 0.37934 -0.01759 L 0.37934 0.03774 L 0.44948 0.03774 L 0.44948 0.09352 L 0.51979 0.09352 L 0.51979 0.14885 L 0.58993 0.14885 L 0.58993 0.20463 L 0.66024 0.20463 L 0.66024 0.26019 L 0.73073 0.26019 L 0.73073 0.31621 " pathEditMode="relative" rAng="0" ptsTypes="FFFFFFFFFFFFFFF">
                                      <p:cBhvr>
                                        <p:cTn id="145" dur="2000" fill="hold"/>
                                        <p:tgtEl>
                                          <p:spTgt spid="36"/>
                                        </p:tgtEl>
                                        <p:attrNameLst>
                                          <p:attrName>ppt_x</p:attrName>
                                          <p:attrName>ppt_y</p:attrName>
                                        </p:attrNameLst>
                                      </p:cBhvr>
                                      <p:rCtr x="24583" y="19444"/>
                                    </p:animMotion>
                                  </p:childTnLst>
                                </p:cTn>
                              </p:par>
                              <p:par>
                                <p:cTn id="146" presetID="62" presetClass="path" presetSubtype="0" accel="50000" decel="50000" fill="hold" nodeType="withEffect">
                                  <p:stCondLst>
                                    <p:cond delay="0"/>
                                  </p:stCondLst>
                                  <p:childTnLst>
                                    <p:animMotion origin="layout" path="M 0.52309 -0.3419 L 0.56337 -0.3419 L 0.56337 -0.2838 L 0.60382 -0.2838 L 0.60382 -0.225 L 0.64427 -0.225 L 0.64427 -0.16598 L 0.68473 -0.16598 L 0.68473 -0.10741 L 0.72518 -0.10741 L 0.72518 -0.04862 L 0.76563 -0.04862 L 0.76563 0.01018 L 0.80643 0.01018 L 0.80643 0.06921 " pathEditMode="relative" rAng="0" ptsTypes="FFFFFFFFFFFFFFF">
                                      <p:cBhvr>
                                        <p:cTn id="147" dur="2000" fill="hold"/>
                                        <p:tgtEl>
                                          <p:spTgt spid="72"/>
                                        </p:tgtEl>
                                        <p:attrNameLst>
                                          <p:attrName>ppt_x</p:attrName>
                                          <p:attrName>ppt_y</p:attrName>
                                        </p:attrNameLst>
                                      </p:cBhvr>
                                      <p:rCtr x="14167" y="20556"/>
                                    </p:animMotion>
                                  </p:childTnLst>
                                </p:cTn>
                              </p:par>
                              <p:par>
                                <p:cTn id="148" presetID="62" presetClass="path" presetSubtype="0" accel="50000" decel="50000" fill="hold" nodeType="withEffect">
                                  <p:stCondLst>
                                    <p:cond delay="0"/>
                                  </p:stCondLst>
                                  <p:childTnLst>
                                    <p:animMotion origin="layout" path="M 0.26268 -0.05995 L 0.32795 -0.05995 L 0.32795 -0.00463 L 0.39323 -0.00463 L 0.39323 0.0507 L 0.45886 0.0507 L 0.45886 0.10649 L 0.52431 0.10649 L 0.52431 0.16181 L 0.58993 0.16181 L 0.58993 0.2176 L 0.65521 0.2176 L 0.65521 0.27292 L 0.72101 0.27292 L 0.72101 0.32894 " pathEditMode="relative" rAng="0" ptsTypes="FFFFFFFFFFFFFFF">
                                      <p:cBhvr>
                                        <p:cTn id="149" dur="2000" fill="hold"/>
                                        <p:tgtEl>
                                          <p:spTgt spid="68"/>
                                        </p:tgtEl>
                                        <p:attrNameLst>
                                          <p:attrName>ppt_x</p:attrName>
                                          <p:attrName>ppt_y</p:attrName>
                                        </p:attrNameLst>
                                      </p:cBhvr>
                                      <p:rCtr x="22917" y="19444"/>
                                    </p:animMotion>
                                  </p:childTnLst>
                                </p:cTn>
                              </p:par>
                              <p:par>
                                <p:cTn id="150" presetID="62" presetClass="path" presetSubtype="0" accel="50000" decel="50000" fill="hold" nodeType="withEffect">
                                  <p:stCondLst>
                                    <p:cond delay="0"/>
                                  </p:stCondLst>
                                  <p:childTnLst>
                                    <p:animMotion origin="layout" path="M 0.70643 -0.60625 L 0.72865 -0.60625 L 0.72865 -0.54977 L 0.75122 -0.54977 L 0.75122 -0.4926 L 0.77379 -0.4926 L 0.77379 -0.43519 L 0.79653 -0.43519 L 0.79653 -0.37824 L 0.8191 -0.37824 L 0.8191 -0.32107 L 0.84167 -0.32107 L 0.84167 -0.26389 L 0.86476 -0.26389 L 0.86476 -0.20625 " pathEditMode="relative" rAng="0" ptsTypes="FFFFFFFFFFFFFFF">
                                      <p:cBhvr>
                                        <p:cTn id="151" dur="2000" fill="hold"/>
                                        <p:tgtEl>
                                          <p:spTgt spid="164"/>
                                        </p:tgtEl>
                                        <p:attrNameLst>
                                          <p:attrName>ppt_x</p:attrName>
                                          <p:attrName>ppt_y</p:attrName>
                                        </p:attrNameLst>
                                      </p:cBhvr>
                                      <p:rCtr x="7917" y="20000"/>
                                    </p:animMotion>
                                  </p:childTnLst>
                                </p:cTn>
                              </p:par>
                              <p:par>
                                <p:cTn id="152" presetID="62" presetClass="path" presetSubtype="0" accel="50000" decel="50000" fill="hold" nodeType="withEffect">
                                  <p:stCondLst>
                                    <p:cond delay="0"/>
                                  </p:stCondLst>
                                  <p:childTnLst>
                                    <p:animMotion origin="layout" path="M 0.78455 -0.6125 L 0.74861 -0.6125 L 0.74861 -0.55417 L 0.71285 -0.55417 L 0.71285 -0.49537 L 0.67726 -0.49537 L 0.67726 -0.43658 L 0.64132 -0.43658 L 0.64132 -0.37801 L 0.60573 -0.37801 L 0.60573 -0.31922 L 0.57014 -0.31922 L 0.57014 -0.26042 L 0.53455 -0.26042 L 0.53455 -0.20139 " pathEditMode="relative" rAng="0" ptsTypes="FFFFFFFFFFFFFFF">
                                      <p:cBhvr>
                                        <p:cTn id="153" dur="2000" fill="hold"/>
                                        <p:tgtEl>
                                          <p:spTgt spid="188"/>
                                        </p:tgtEl>
                                        <p:attrNameLst>
                                          <p:attrName>ppt_x</p:attrName>
                                          <p:attrName>ppt_y</p:attrName>
                                        </p:attrNameLst>
                                      </p:cBhvr>
                                      <p:rCtr x="-12500" y="20556"/>
                                    </p:animMotion>
                                  </p:childTnLst>
                                </p:cTn>
                              </p:par>
                              <p:par>
                                <p:cTn id="154" presetID="62" presetClass="path" presetSubtype="0" accel="50000" decel="50000" fill="hold" nodeType="withEffect">
                                  <p:stCondLst>
                                    <p:cond delay="0"/>
                                  </p:stCondLst>
                                  <p:childTnLst>
                                    <p:animMotion origin="layout" path="M 0.33907 -0.20208 L 0.3257 -0.20208 L 0.3257 -0.1419 L 0.31268 -0.1419 L 0.31268 -0.08171 L 0.29948 -0.08171 L 0.29948 -0.02129 L 0.28646 -0.02129 L 0.28646 0.03889 L 0.27344 0.03889 L 0.27344 0.09931 L 0.26025 0.09931 L 0.26025 0.15949 L 0.2474 0.15949 L 0.2474 0.22014 " pathEditMode="relative" rAng="0" ptsTypes="FFFFFFFFFFFFFFF">
                                      <p:cBhvr>
                                        <p:cTn id="155" dur="2000" fill="hold"/>
                                        <p:tgtEl>
                                          <p:spTgt spid="96"/>
                                        </p:tgtEl>
                                        <p:attrNameLst>
                                          <p:attrName>ppt_x</p:attrName>
                                          <p:attrName>ppt_y</p:attrName>
                                        </p:attrNameLst>
                                      </p:cBhvr>
                                      <p:rCtr x="-4583" y="21111"/>
                                    </p:animMotion>
                                  </p:childTnLst>
                                </p:cTn>
                              </p:par>
                              <p:par>
                                <p:cTn id="156" presetID="62" presetClass="path" presetSubtype="0" accel="50000" decel="50000" fill="hold" nodeType="withEffect">
                                  <p:stCondLst>
                                    <p:cond delay="0"/>
                                  </p:stCondLst>
                                  <p:childTnLst>
                                    <p:animMotion origin="layout" path="M 0.3599 -0.19954 L 0.36094 -0.19954 L 0.36094 -0.13936 L 0.36216 -0.13936 L 0.36216 -0.07917 L 0.36337 -0.07917 L 0.36337 -0.01899 L 0.36459 -0.01899 L 0.36459 0.0412 L 0.3658 0.0412 L 0.3658 0.10138 L 0.36702 0.10138 L 0.36702 0.16157 L 0.36823 0.16157 L 0.36823 0.22268 " pathEditMode="relative" rAng="0" ptsTypes="FFFFFFFFFFFFFFF">
                                      <p:cBhvr>
                                        <p:cTn id="157" dur="2000" fill="hold"/>
                                        <p:tgtEl>
                                          <p:spTgt spid="108"/>
                                        </p:tgtEl>
                                        <p:attrNameLst>
                                          <p:attrName>ppt_x</p:attrName>
                                          <p:attrName>ppt_y</p:attrName>
                                        </p:attrNameLst>
                                      </p:cBhvr>
                                      <p:rCtr x="417" y="21111"/>
                                    </p:animMotion>
                                  </p:childTnLst>
                                </p:cTn>
                              </p:par>
                              <p:par>
                                <p:cTn id="158" presetID="62" presetClass="path" presetSubtype="0" accel="50000" decel="50000" fill="hold" nodeType="withEffect">
                                  <p:stCondLst>
                                    <p:cond delay="0"/>
                                  </p:stCondLst>
                                  <p:childTnLst>
                                    <p:animMotion origin="layout" path="M 0.66736 -0.47916 L 0.6066 -0.47916 L 0.6066 -0.4162 L 0.54601 -0.4162 L 0.54601 -0.35277 L 0.48524 -0.35277 L 0.48524 -0.28935 L 0.42465 -0.28935 L 0.42465 -0.22546 L 0.36406 -0.22546 L 0.36406 -0.1625 L 0.3033 -0.1625 L 0.3033 -0.09907 L 0.24236 -0.09907 L 0.24236 -0.03472 " pathEditMode="relative" rAng="0" ptsTypes="FFFFFFFFFFFFFFF">
                                      <p:cBhvr>
                                        <p:cTn id="159" dur="2000" fill="hold"/>
                                        <p:tgtEl>
                                          <p:spTgt spid="156"/>
                                        </p:tgtEl>
                                        <p:attrNameLst>
                                          <p:attrName>ppt_x</p:attrName>
                                          <p:attrName>ppt_y</p:attrName>
                                        </p:attrNameLst>
                                      </p:cBhvr>
                                      <p:rCtr x="-21250" y="22222"/>
                                    </p:animMotion>
                                  </p:childTnLst>
                                </p:cTn>
                              </p:par>
                              <p:par>
                                <p:cTn id="160" presetID="62" presetClass="path" presetSubtype="0" accel="50000" decel="50000" fill="hold" nodeType="withEffect">
                                  <p:stCondLst>
                                    <p:cond delay="0"/>
                                  </p:stCondLst>
                                  <p:childTnLst>
                                    <p:animMotion origin="layout" path="M 0.81407 -0.60509 L 0.73872 -0.60509 L 0.73872 -0.54375 L 0.66372 -0.54375 L 0.66372 -0.48171 L 0.58889 -0.48171 L 0.58889 -0.41968 L 0.51372 -0.41968 L 0.51372 -0.3581 L 0.43889 -0.3581 L 0.43889 -0.29607 L 0.36389 -0.29607 L 0.36389 -0.23403 L 0.28907 -0.23403 L 0.28907 -0.17176 " pathEditMode="relative" rAng="0" ptsTypes="FFFFFFFFFFFFFFF">
                                      <p:cBhvr>
                                        <p:cTn id="161" dur="2000" fill="hold"/>
                                        <p:tgtEl>
                                          <p:spTgt spid="172"/>
                                        </p:tgtEl>
                                        <p:attrNameLst>
                                          <p:attrName>ppt_x</p:attrName>
                                          <p:attrName>ppt_y</p:attrName>
                                        </p:attrNameLst>
                                      </p:cBhvr>
                                      <p:rCtr x="-26250" y="21667"/>
                                    </p:animMotion>
                                  </p:childTnLst>
                                </p:cTn>
                              </p:par>
                              <p:par>
                                <p:cTn id="162" presetID="62" presetClass="path" presetSubtype="0" accel="50000" decel="50000" fill="hold" nodeType="withEffect">
                                  <p:stCondLst>
                                    <p:cond delay="0"/>
                                  </p:stCondLst>
                                  <p:childTnLst>
                                    <p:animMotion origin="layout" path="M 0.45225 -0.28333 L 0.41996 -0.28333 L 0.41996 -0.22222 L 0.38784 -0.22222 L 0.38784 -0.16042 L 0.35555 -0.16042 L 0.35555 -0.09838 L 0.32361 -0.09838 L 0.32361 -0.03657 L 0.29132 -0.03657 L 0.29132 0.02523 L 0.2592 0.02523 L 0.2592 0.08727 L 0.22725 0.08727 L 0.22725 0.15 " pathEditMode="relative" rAng="0" ptsTypes="FFFFFFFFFFFFFFF">
                                      <p:cBhvr>
                                        <p:cTn id="163" dur="2000" fill="hold"/>
                                        <p:tgtEl>
                                          <p:spTgt spid="196"/>
                                        </p:tgtEl>
                                        <p:attrNameLst>
                                          <p:attrName>ppt_x</p:attrName>
                                          <p:attrName>ppt_y</p:attrName>
                                        </p:attrNameLst>
                                      </p:cBhvr>
                                      <p:rCtr x="-11250" y="216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4" grpId="0"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services to be studied</a:t>
            </a:r>
            <a:endParaRPr lang="en-US" dirty="0"/>
          </a:p>
        </p:txBody>
      </p:sp>
      <p:sp>
        <p:nvSpPr>
          <p:cNvPr id="3" name="Content Placeholder 2"/>
          <p:cNvSpPr>
            <a:spLocks noGrp="1"/>
          </p:cNvSpPr>
          <p:nvPr>
            <p:ph idx="1"/>
          </p:nvPr>
        </p:nvSpPr>
        <p:spPr>
          <a:xfrm>
            <a:off x="899592" y="1232756"/>
            <a:ext cx="8100900" cy="5256584"/>
          </a:xfrm>
        </p:spPr>
        <p:txBody>
          <a:bodyPr/>
          <a:lstStyle/>
          <a:p>
            <a:r>
              <a:rPr lang="en-US" dirty="0" smtClean="0"/>
              <a:t>Three areas will be tested</a:t>
            </a:r>
          </a:p>
          <a:p>
            <a:endParaRPr lang="en-US" dirty="0" smtClean="0"/>
          </a:p>
          <a:p>
            <a:endParaRPr lang="en-US" dirty="0" smtClean="0"/>
          </a:p>
          <a:p>
            <a:endParaRPr lang="en-US" dirty="0"/>
          </a:p>
          <a:p>
            <a:endParaRPr lang="en-US" dirty="0" smtClean="0"/>
          </a:p>
          <a:p>
            <a:endParaRPr lang="en-US" dirty="0"/>
          </a:p>
          <a:p>
            <a:pPr marL="0" indent="0">
              <a:buNone/>
            </a:pPr>
            <a:endParaRPr lang="en-US" dirty="0" smtClean="0"/>
          </a:p>
        </p:txBody>
      </p:sp>
      <p:pic>
        <p:nvPicPr>
          <p:cNvPr id="5" name="Picture 7" descr="C:\Users\hughes\AppData\Local\Microsoft\Windows\Temporary Internet Files\Content.IE5\4JH5MWTQ\employment_app[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57831" y="2924944"/>
            <a:ext cx="1728192" cy="1273798"/>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hughes\AppData\Local\Microsoft\Windows\Temporary Internet Files\Content.IE5\ZZ4KTYB1\fatheranddaughter[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340768"/>
            <a:ext cx="1728192" cy="140415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904946" y="1808820"/>
            <a:ext cx="6943418" cy="3888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eaLnBrk="0" hangingPunct="0">
              <a:spcBef>
                <a:spcPts val="1200"/>
              </a:spcBef>
              <a:spcAft>
                <a:spcPts val="1200"/>
              </a:spcAft>
              <a:buChar char="•"/>
              <a:defRPr sz="2800">
                <a:latin typeface="+mn-lt"/>
                <a:cs typeface="+mn-cs"/>
              </a:defRPr>
            </a:lvl1pPr>
            <a:lvl2pPr marL="742950" indent="-285750" eaLnBrk="0" hangingPunct="0">
              <a:spcBef>
                <a:spcPct val="20000"/>
              </a:spcBef>
              <a:buChar char="–"/>
              <a:defRPr sz="2400">
                <a:solidFill>
                  <a:srgbClr val="D1E0F0"/>
                </a:solidFill>
                <a:latin typeface="+mn-lt"/>
                <a:cs typeface="+mn-cs"/>
              </a:defRPr>
            </a:lvl2pPr>
            <a:lvl3pPr marL="1143000" indent="-228600" eaLnBrk="0" hangingPunct="0">
              <a:spcBef>
                <a:spcPct val="20000"/>
              </a:spcBef>
              <a:buChar char="•"/>
              <a:defRPr sz="2000">
                <a:solidFill>
                  <a:srgbClr val="D1E0F0"/>
                </a:solidFill>
                <a:latin typeface="+mn-lt"/>
                <a:cs typeface="+mn-cs"/>
              </a:defRPr>
            </a:lvl3pPr>
            <a:lvl4pPr marL="1600200" indent="-228600" eaLnBrk="0" hangingPunct="0">
              <a:spcBef>
                <a:spcPct val="20000"/>
              </a:spcBef>
              <a:buChar char="–"/>
              <a:defRPr>
                <a:solidFill>
                  <a:srgbClr val="D1E0F0"/>
                </a:solidFill>
                <a:latin typeface="+mn-lt"/>
                <a:cs typeface="+mn-cs"/>
              </a:defRPr>
            </a:lvl4pPr>
            <a:lvl5pPr marL="2057400" indent="-228600" eaLnBrk="0" hangingPunct="0">
              <a:spcBef>
                <a:spcPct val="20000"/>
              </a:spcBef>
              <a:buChar char="»"/>
              <a:defRPr>
                <a:solidFill>
                  <a:srgbClr val="D1E0F0"/>
                </a:solidFill>
                <a:latin typeface="+mn-lt"/>
                <a:cs typeface="+mn-cs"/>
              </a:defRPr>
            </a:lvl5pPr>
            <a:lvl6pPr marL="2514600" indent="-228600" fontAlgn="base">
              <a:spcBef>
                <a:spcPct val="20000"/>
              </a:spcBef>
              <a:spcAft>
                <a:spcPct val="0"/>
              </a:spcAft>
              <a:buChar char="»"/>
              <a:defRPr>
                <a:latin typeface="+mn-lt"/>
                <a:cs typeface="+mn-cs"/>
              </a:defRPr>
            </a:lvl6pPr>
            <a:lvl7pPr marL="2971800" indent="-228600" fontAlgn="base">
              <a:spcBef>
                <a:spcPct val="20000"/>
              </a:spcBef>
              <a:spcAft>
                <a:spcPct val="0"/>
              </a:spcAft>
              <a:buChar char="»"/>
              <a:defRPr>
                <a:latin typeface="+mn-lt"/>
                <a:cs typeface="+mn-cs"/>
              </a:defRPr>
            </a:lvl7pPr>
            <a:lvl8pPr marL="3429000" indent="-228600" fontAlgn="base">
              <a:spcBef>
                <a:spcPct val="20000"/>
              </a:spcBef>
              <a:spcAft>
                <a:spcPct val="0"/>
              </a:spcAft>
              <a:buChar char="»"/>
              <a:defRPr>
                <a:latin typeface="+mn-lt"/>
                <a:cs typeface="+mn-cs"/>
              </a:defRPr>
            </a:lvl8pPr>
            <a:lvl9pPr marL="3886200" indent="-228600" fontAlgn="base">
              <a:spcBef>
                <a:spcPct val="20000"/>
              </a:spcBef>
              <a:spcAft>
                <a:spcPct val="0"/>
              </a:spcAft>
              <a:buChar char="»"/>
              <a:defRPr>
                <a:latin typeface="+mn-lt"/>
                <a:cs typeface="+mn-cs"/>
              </a:defRPr>
            </a:lvl9pPr>
          </a:lstStyle>
          <a:p>
            <a:pPr lvl="1"/>
            <a:r>
              <a:rPr lang="en-US" b="0" dirty="0"/>
              <a:t>Parenting/co-parenting </a:t>
            </a:r>
            <a:r>
              <a:rPr lang="en-US" b="0" dirty="0" smtClean="0"/>
              <a:t>component(s) </a:t>
            </a:r>
            <a:endParaRPr lang="en-US" b="0" dirty="0"/>
          </a:p>
          <a:p>
            <a:pPr lvl="1"/>
            <a:r>
              <a:rPr lang="en-US" b="0" dirty="0"/>
              <a:t>Employment services </a:t>
            </a:r>
            <a:r>
              <a:rPr lang="en-US" b="0" dirty="0" smtClean="0"/>
              <a:t>component(s)</a:t>
            </a:r>
            <a:endParaRPr lang="en-US" b="0" dirty="0"/>
          </a:p>
          <a:p>
            <a:pPr lvl="1"/>
            <a:r>
              <a:rPr lang="en-US" b="0" dirty="0" smtClean="0"/>
              <a:t>Recruitment and engagement</a:t>
            </a:r>
          </a:p>
          <a:p>
            <a:r>
              <a:rPr lang="en-US" b="0" dirty="0" smtClean="0"/>
              <a:t>Design process</a:t>
            </a:r>
          </a:p>
          <a:p>
            <a:pPr lvl="1"/>
            <a:r>
              <a:rPr lang="en-US" b="0" dirty="0" smtClean="0"/>
              <a:t>Considering </a:t>
            </a:r>
            <a:r>
              <a:rPr lang="en-US" b="0" dirty="0"/>
              <a:t>evidence-based or promising interventions</a:t>
            </a:r>
          </a:p>
          <a:p>
            <a:pPr lvl="1"/>
            <a:r>
              <a:rPr lang="en-US" b="0" dirty="0"/>
              <a:t>Also seeking to </a:t>
            </a:r>
            <a:r>
              <a:rPr lang="en-US" b="0" dirty="0" smtClean="0"/>
              <a:t>identify </a:t>
            </a:r>
            <a:r>
              <a:rPr lang="en-US" b="0" dirty="0"/>
              <a:t>promising strategies fatherhood programs use</a:t>
            </a:r>
          </a:p>
          <a:p>
            <a:pPr lvl="1"/>
            <a:r>
              <a:rPr lang="en-US" b="0" dirty="0"/>
              <a:t>Each component </a:t>
            </a:r>
            <a:r>
              <a:rPr lang="en-US" b="0" dirty="0" smtClean="0"/>
              <a:t>likely to be </a:t>
            </a:r>
            <a:r>
              <a:rPr lang="en-US" b="0" dirty="0"/>
              <a:t>tested at multiple program </a:t>
            </a:r>
            <a:r>
              <a:rPr lang="en-US" b="0" dirty="0" smtClean="0"/>
              <a:t>sites</a:t>
            </a:r>
          </a:p>
          <a:p>
            <a:pPr lvl="1"/>
            <a:r>
              <a:rPr lang="en-US" b="0" dirty="0"/>
              <a:t>Expect</a:t>
            </a:r>
            <a:r>
              <a:rPr lang="en-US" b="0" dirty="0" smtClean="0">
                <a:solidFill>
                  <a:srgbClr val="FF0000"/>
                </a:solidFill>
              </a:rPr>
              <a:t> </a:t>
            </a:r>
            <a:r>
              <a:rPr lang="en-US" b="0" dirty="0"/>
              <a:t>s</a:t>
            </a:r>
            <a:r>
              <a:rPr lang="en-US" b="0" dirty="0" smtClean="0"/>
              <a:t>ix programs will be chosen as study sites</a:t>
            </a:r>
            <a:endParaRPr lang="en-US" b="0" dirty="0"/>
          </a:p>
        </p:txBody>
      </p:sp>
    </p:spTree>
    <p:extLst>
      <p:ext uri="{BB962C8B-B14F-4D97-AF65-F5344CB8AC3E}">
        <p14:creationId xmlns:p14="http://schemas.microsoft.com/office/powerpoint/2010/main" val="1572579522"/>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services to be studied</a:t>
            </a:r>
            <a:endParaRPr lang="en-US" dirty="0"/>
          </a:p>
        </p:txBody>
      </p:sp>
      <p:sp>
        <p:nvSpPr>
          <p:cNvPr id="3" name="Content Placeholder 2"/>
          <p:cNvSpPr>
            <a:spLocks noGrp="1"/>
          </p:cNvSpPr>
          <p:nvPr>
            <p:ph idx="1"/>
          </p:nvPr>
        </p:nvSpPr>
        <p:spPr/>
        <p:txBody>
          <a:bodyPr/>
          <a:lstStyle/>
          <a:p>
            <a:r>
              <a:rPr lang="en-US" dirty="0" smtClean="0"/>
              <a:t>Sample parenting/co-parenting </a:t>
            </a:r>
            <a:r>
              <a:rPr lang="en-US" dirty="0"/>
              <a:t>i</a:t>
            </a:r>
            <a:r>
              <a:rPr lang="en-US" dirty="0" smtClean="0"/>
              <a:t>nterventions</a:t>
            </a:r>
          </a:p>
          <a:p>
            <a:pPr lvl="1"/>
            <a:r>
              <a:rPr lang="en-US" dirty="0" smtClean="0"/>
              <a:t>A……</a:t>
            </a:r>
          </a:p>
          <a:p>
            <a:pPr lvl="1"/>
            <a:r>
              <a:rPr lang="en-US" dirty="0" smtClean="0"/>
              <a:t>B……</a:t>
            </a:r>
          </a:p>
          <a:p>
            <a:pPr lvl="1"/>
            <a:r>
              <a:rPr lang="en-US" dirty="0" smtClean="0"/>
              <a:t>C……</a:t>
            </a:r>
          </a:p>
          <a:p>
            <a:r>
              <a:rPr lang="en-US" dirty="0" smtClean="0"/>
              <a:t>Sample employment services interventions</a:t>
            </a:r>
          </a:p>
          <a:p>
            <a:pPr lvl="1"/>
            <a:r>
              <a:rPr lang="en-US" dirty="0" smtClean="0"/>
              <a:t>D……</a:t>
            </a:r>
          </a:p>
          <a:p>
            <a:pPr lvl="1"/>
            <a:r>
              <a:rPr lang="en-US" dirty="0" smtClean="0"/>
              <a:t>E……</a:t>
            </a:r>
          </a:p>
          <a:p>
            <a:pPr lvl="1"/>
            <a:r>
              <a:rPr lang="en-US" dirty="0" smtClean="0"/>
              <a:t>F……</a:t>
            </a:r>
            <a:endParaRPr lang="en-US" dirty="0"/>
          </a:p>
        </p:txBody>
      </p:sp>
      <p:sp>
        <p:nvSpPr>
          <p:cNvPr id="5" name="TextBox 4"/>
          <p:cNvSpPr txBox="1"/>
          <p:nvPr/>
        </p:nvSpPr>
        <p:spPr>
          <a:xfrm>
            <a:off x="3707903" y="1916832"/>
            <a:ext cx="3204357" cy="1200329"/>
          </a:xfrm>
          <a:prstGeom prst="rect">
            <a:avLst/>
          </a:prstGeom>
          <a:solidFill>
            <a:srgbClr val="66FF33"/>
          </a:solidFill>
        </p:spPr>
        <p:txBody>
          <a:bodyPr wrap="square" rtlCol="0">
            <a:spAutoFit/>
          </a:bodyPr>
          <a:lstStyle/>
          <a:p>
            <a:r>
              <a:rPr lang="en-US" dirty="0">
                <a:solidFill>
                  <a:srgbClr val="C00000"/>
                </a:solidFill>
              </a:rPr>
              <a:t>Placeholder </a:t>
            </a:r>
            <a:r>
              <a:rPr lang="en-US" dirty="0" smtClean="0">
                <a:solidFill>
                  <a:srgbClr val="C00000"/>
                </a:solidFill>
              </a:rPr>
              <a:t>slide – potential interventions to </a:t>
            </a:r>
            <a:r>
              <a:rPr lang="en-US" dirty="0">
                <a:solidFill>
                  <a:srgbClr val="C00000"/>
                </a:solidFill>
              </a:rPr>
              <a:t>be </a:t>
            </a:r>
            <a:r>
              <a:rPr lang="en-US" dirty="0" smtClean="0">
                <a:solidFill>
                  <a:srgbClr val="C00000"/>
                </a:solidFill>
              </a:rPr>
              <a:t>filled in as the study design process progresses</a:t>
            </a:r>
            <a:endParaRPr lang="en-US" dirty="0">
              <a:solidFill>
                <a:srgbClr val="C00000"/>
              </a:solidFill>
            </a:endParaRPr>
          </a:p>
        </p:txBody>
      </p:sp>
    </p:spTree>
    <p:extLst>
      <p:ext uri="{BB962C8B-B14F-4D97-AF65-F5344CB8AC3E}">
        <p14:creationId xmlns:p14="http://schemas.microsoft.com/office/powerpoint/2010/main" val="3080379405"/>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recruitment &amp; engagement</a:t>
            </a:r>
            <a:endParaRPr lang="en-US" dirty="0"/>
          </a:p>
        </p:txBody>
      </p:sp>
      <p:sp>
        <p:nvSpPr>
          <p:cNvPr id="3" name="Content Placeholder 2"/>
          <p:cNvSpPr>
            <a:spLocks noGrp="1"/>
          </p:cNvSpPr>
          <p:nvPr>
            <p:ph idx="1"/>
          </p:nvPr>
        </p:nvSpPr>
        <p:spPr/>
        <p:txBody>
          <a:bodyPr/>
          <a:lstStyle/>
          <a:p>
            <a:r>
              <a:rPr lang="en-US" dirty="0" smtClean="0"/>
              <a:t>Participant recruitment and engagement are challenging for many fatherhood programs</a:t>
            </a:r>
            <a:endParaRPr lang="en-US" dirty="0"/>
          </a:p>
          <a:p>
            <a:r>
              <a:rPr lang="en-US" dirty="0" smtClean="0"/>
              <a:t>B3 seeks to </a:t>
            </a:r>
          </a:p>
          <a:p>
            <a:pPr lvl="1"/>
            <a:r>
              <a:rPr lang="en-US" dirty="0" smtClean="0"/>
              <a:t>Identify and test new approaches in this area</a:t>
            </a:r>
          </a:p>
          <a:p>
            <a:pPr lvl="1"/>
            <a:r>
              <a:rPr lang="en-US" dirty="0"/>
              <a:t>Apply learnings from behavioral economics </a:t>
            </a:r>
            <a:endParaRPr lang="en-US" dirty="0" smtClean="0"/>
          </a:p>
          <a:p>
            <a:pPr lvl="1"/>
            <a:endParaRPr lang="en-US" dirty="0"/>
          </a:p>
          <a:p>
            <a:r>
              <a:rPr lang="en-US" dirty="0" smtClean="0"/>
              <a:t>The study team will help sites</a:t>
            </a:r>
          </a:p>
          <a:p>
            <a:pPr lvl="1"/>
            <a:r>
              <a:rPr lang="en-US" dirty="0" smtClean="0"/>
              <a:t>Identify current challenges</a:t>
            </a:r>
          </a:p>
          <a:p>
            <a:pPr lvl="1"/>
            <a:r>
              <a:rPr lang="en-US" dirty="0" smtClean="0"/>
              <a:t>Develop and quickly test new strategies </a:t>
            </a:r>
          </a:p>
          <a:p>
            <a:pPr lvl="1"/>
            <a:r>
              <a:rPr lang="en-US" dirty="0"/>
              <a:t>U</a:t>
            </a:r>
            <a:r>
              <a:rPr lang="en-US" dirty="0" smtClean="0"/>
              <a:t>se internal data to assess and refine enhancements</a:t>
            </a:r>
          </a:p>
        </p:txBody>
      </p:sp>
    </p:spTree>
    <p:extLst>
      <p:ext uri="{BB962C8B-B14F-4D97-AF65-F5344CB8AC3E}">
        <p14:creationId xmlns:p14="http://schemas.microsoft.com/office/powerpoint/2010/main" val="4068633618"/>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implementation</a:t>
            </a:r>
            <a:endParaRPr lang="en-US" dirty="0"/>
          </a:p>
        </p:txBody>
      </p:sp>
      <p:sp>
        <p:nvSpPr>
          <p:cNvPr id="3" name="Content Placeholder 2"/>
          <p:cNvSpPr>
            <a:spLocks noGrp="1"/>
          </p:cNvSpPr>
          <p:nvPr>
            <p:ph idx="1"/>
          </p:nvPr>
        </p:nvSpPr>
        <p:spPr/>
        <p:txBody>
          <a:bodyPr/>
          <a:lstStyle/>
          <a:p>
            <a:r>
              <a:rPr lang="en-US" dirty="0" smtClean="0"/>
              <a:t>Sample designs</a:t>
            </a:r>
          </a:p>
          <a:p>
            <a:pPr lvl="1"/>
            <a:r>
              <a:rPr lang="en-US" u="sng" dirty="0" smtClean="0"/>
              <a:t>Site already implementing strategy to be studied</a:t>
            </a:r>
            <a:endParaRPr lang="en-US" dirty="0"/>
          </a:p>
          <a:p>
            <a:pPr lvl="2"/>
            <a:r>
              <a:rPr lang="en-US" sz="2400" dirty="0" smtClean="0"/>
              <a:t>Program recruits additional participants to a second group that gets some services but </a:t>
            </a:r>
            <a:r>
              <a:rPr lang="en-US" sz="2400" i="1" dirty="0" smtClean="0"/>
              <a:t>not </a:t>
            </a:r>
            <a:r>
              <a:rPr lang="en-US" sz="2400" dirty="0" smtClean="0"/>
              <a:t>the strategy being tested</a:t>
            </a:r>
          </a:p>
          <a:p>
            <a:pPr lvl="1"/>
            <a:r>
              <a:rPr lang="en-US" u="sng" dirty="0" smtClean="0"/>
              <a:t>Site not yet implementing strategy to be studied</a:t>
            </a:r>
            <a:r>
              <a:rPr lang="en-US" dirty="0" smtClean="0"/>
              <a:t> </a:t>
            </a:r>
          </a:p>
          <a:p>
            <a:pPr lvl="2"/>
            <a:r>
              <a:rPr lang="en-US" sz="2400" dirty="0"/>
              <a:t>P</a:t>
            </a:r>
            <a:r>
              <a:rPr lang="en-US" sz="2400" dirty="0" smtClean="0"/>
              <a:t>rogram provides half their participants with the intervention services as an </a:t>
            </a:r>
            <a:r>
              <a:rPr lang="en-US" sz="2400" i="1" dirty="0" smtClean="0"/>
              <a:t>enhancement</a:t>
            </a:r>
            <a:r>
              <a:rPr lang="en-US" sz="2400" dirty="0" smtClean="0"/>
              <a:t> to their existing program</a:t>
            </a:r>
          </a:p>
          <a:p>
            <a:r>
              <a:rPr lang="en-US" dirty="0" smtClean="0"/>
              <a:t>Study sites will be provided with resources to expand recruitment and/or add enhancements</a:t>
            </a:r>
          </a:p>
        </p:txBody>
      </p:sp>
    </p:spTree>
    <p:extLst>
      <p:ext uri="{BB962C8B-B14F-4D97-AF65-F5344CB8AC3E}">
        <p14:creationId xmlns:p14="http://schemas.microsoft.com/office/powerpoint/2010/main" val="3277917573"/>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Bridges and Bonds (B3)</a:t>
            </a:r>
            <a:endParaRPr lang="en-US" dirty="0"/>
          </a:p>
        </p:txBody>
      </p:sp>
      <p:sp>
        <p:nvSpPr>
          <p:cNvPr id="3" name="Content Placeholder 2"/>
          <p:cNvSpPr>
            <a:spLocks noGrp="1"/>
          </p:cNvSpPr>
          <p:nvPr>
            <p:ph idx="1"/>
          </p:nvPr>
        </p:nvSpPr>
        <p:spPr>
          <a:xfrm>
            <a:off x="899592" y="1232756"/>
            <a:ext cx="7848872" cy="5112482"/>
          </a:xfrm>
        </p:spPr>
        <p:txBody>
          <a:bodyPr/>
          <a:lstStyle/>
          <a:p>
            <a:r>
              <a:rPr lang="en-US" dirty="0" smtClean="0"/>
              <a:t>A </a:t>
            </a:r>
            <a:r>
              <a:rPr lang="en-US" dirty="0"/>
              <a:t>rigorous, multi-site </a:t>
            </a:r>
            <a:r>
              <a:rPr lang="en-US" dirty="0" smtClean="0"/>
              <a:t>study testing</a:t>
            </a:r>
            <a:r>
              <a:rPr lang="en-US" dirty="0" smtClean="0">
                <a:solidFill>
                  <a:srgbClr val="66FF33"/>
                </a:solidFill>
              </a:rPr>
              <a:t> </a:t>
            </a:r>
            <a:r>
              <a:rPr lang="en-US" dirty="0" smtClean="0"/>
              <a:t>innovative services offered by fatherhood programs</a:t>
            </a:r>
          </a:p>
          <a:p>
            <a:endParaRPr lang="en-US" dirty="0" smtClean="0"/>
          </a:p>
          <a:p>
            <a:endParaRPr lang="en-US" dirty="0"/>
          </a:p>
          <a:p>
            <a:endParaRPr lang="en-US" dirty="0" smtClean="0"/>
          </a:p>
          <a:p>
            <a:endParaRPr lang="en-US" dirty="0" smtClean="0"/>
          </a:p>
          <a:p>
            <a:r>
              <a:rPr lang="en-US" dirty="0" smtClean="0"/>
              <a:t>An opportunity for the fatherhood and research communities to produce new evidence about specific service approaches  </a:t>
            </a:r>
          </a:p>
        </p:txBody>
      </p:sp>
      <p:pic>
        <p:nvPicPr>
          <p:cNvPr id="1030" name="Picture 6" descr="http://thechocl8tdiaries.files.wordpress.com/2008/03/fatheranddaughter.jpg?w=328&amp;h=2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2492896"/>
            <a:ext cx="3124200" cy="2419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379752"/>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Benefits of participation</a:t>
            </a:r>
            <a:endParaRPr lang="en-US" dirty="0"/>
          </a:p>
        </p:txBody>
      </p:sp>
      <p:sp>
        <p:nvSpPr>
          <p:cNvPr id="3" name="Content Placeholder 2"/>
          <p:cNvSpPr>
            <a:spLocks noGrp="1"/>
          </p:cNvSpPr>
          <p:nvPr>
            <p:ph idx="1"/>
          </p:nvPr>
        </p:nvSpPr>
        <p:spPr/>
        <p:txBody>
          <a:bodyPr>
            <a:noAutofit/>
          </a:bodyPr>
          <a:lstStyle/>
          <a:p>
            <a:r>
              <a:rPr lang="en-US" sz="2400" dirty="0" smtClean="0"/>
              <a:t>Program funding to support enhanced services and/or increased recruitment</a:t>
            </a:r>
          </a:p>
          <a:p>
            <a:r>
              <a:rPr lang="en-US" sz="2400" dirty="0"/>
              <a:t>Expert technical assistance on </a:t>
            </a:r>
            <a:endParaRPr lang="en-US" sz="2400" dirty="0" smtClean="0"/>
          </a:p>
          <a:p>
            <a:pPr lvl="1"/>
            <a:r>
              <a:rPr lang="en-US" sz="2000" dirty="0" smtClean="0"/>
              <a:t>Participant recruitment and engagement,</a:t>
            </a:r>
          </a:p>
          <a:p>
            <a:pPr lvl="1"/>
            <a:r>
              <a:rPr lang="en-US" sz="2000" dirty="0" smtClean="0"/>
              <a:t>Program service being </a:t>
            </a:r>
            <a:r>
              <a:rPr lang="en-US" sz="2000" dirty="0"/>
              <a:t>tested, and </a:t>
            </a:r>
            <a:endParaRPr lang="en-US" sz="2000" dirty="0" smtClean="0"/>
          </a:p>
          <a:p>
            <a:pPr lvl="1"/>
            <a:r>
              <a:rPr lang="en-US" sz="2000" dirty="0" smtClean="0"/>
              <a:t>Study procedures</a:t>
            </a:r>
          </a:p>
          <a:p>
            <a:pPr marL="457200" lvl="1" indent="0">
              <a:buNone/>
            </a:pPr>
            <a:endParaRPr lang="en-US" sz="1050" dirty="0"/>
          </a:p>
          <a:p>
            <a:r>
              <a:rPr lang="en-US" sz="2400" dirty="0" smtClean="0"/>
              <a:t>Contribution to a growing evidence base that will help programs serve </a:t>
            </a:r>
            <a:r>
              <a:rPr lang="en-US" sz="2400" dirty="0"/>
              <a:t>disadvantaged fathers more </a:t>
            </a:r>
            <a:r>
              <a:rPr lang="en-US" sz="2400" dirty="0" smtClean="0"/>
              <a:t>effectively</a:t>
            </a:r>
          </a:p>
          <a:p>
            <a:r>
              <a:rPr lang="en-US" sz="2400" dirty="0" smtClean="0"/>
              <a:t>Program-specific findings</a:t>
            </a:r>
            <a:endParaRPr lang="en-US" sz="2400" dirty="0" smtClean="0">
              <a:solidFill>
                <a:srgbClr val="FFFF00"/>
              </a:solidFill>
            </a:endParaRPr>
          </a:p>
          <a:p>
            <a:r>
              <a:rPr lang="en-US" sz="2400" dirty="0" smtClean="0"/>
              <a:t>Increased visibility as part of a national study</a:t>
            </a:r>
          </a:p>
        </p:txBody>
      </p:sp>
    </p:spTree>
    <p:extLst>
      <p:ext uri="{BB962C8B-B14F-4D97-AF65-F5344CB8AC3E}">
        <p14:creationId xmlns:p14="http://schemas.microsoft.com/office/powerpoint/2010/main" val="4240730999"/>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team responsibilities</a:t>
            </a:r>
            <a:endParaRPr lang="en-US" dirty="0"/>
          </a:p>
        </p:txBody>
      </p:sp>
      <p:sp>
        <p:nvSpPr>
          <p:cNvPr id="3" name="Content Placeholder 2"/>
          <p:cNvSpPr>
            <a:spLocks noGrp="1"/>
          </p:cNvSpPr>
          <p:nvPr>
            <p:ph idx="1"/>
          </p:nvPr>
        </p:nvSpPr>
        <p:spPr/>
        <p:txBody>
          <a:bodyPr/>
          <a:lstStyle/>
          <a:p>
            <a:r>
              <a:rPr lang="en-US" sz="2400" dirty="0" smtClean="0"/>
              <a:t>Visit organizations to learn about program operations and brainstorm study options</a:t>
            </a:r>
          </a:p>
          <a:p>
            <a:r>
              <a:rPr lang="en-US" sz="2400" dirty="0" smtClean="0"/>
              <a:t>Facilitate meetings to design and plan study implementation</a:t>
            </a:r>
          </a:p>
          <a:p>
            <a:r>
              <a:rPr lang="en-US" sz="2400" dirty="0" smtClean="0"/>
              <a:t>Provide funding and other resources to support program enhancements and research activities</a:t>
            </a:r>
          </a:p>
          <a:p>
            <a:r>
              <a:rPr lang="en-US" sz="2400" dirty="0" smtClean="0"/>
              <a:t>Train and support program staff on study procedures</a:t>
            </a:r>
          </a:p>
          <a:p>
            <a:r>
              <a:rPr lang="en-US" sz="2400" dirty="0" smtClean="0"/>
              <a:t>Analyze data and produce reports</a:t>
            </a:r>
          </a:p>
          <a:p>
            <a:r>
              <a:rPr lang="en-US" sz="2400" dirty="0" smtClean="0"/>
              <a:t>Provide ongoing technical assistance to achieve highest-quality program enhancement and research procedures</a:t>
            </a:r>
            <a:endParaRPr lang="en-US" sz="2400" dirty="0"/>
          </a:p>
        </p:txBody>
      </p:sp>
    </p:spTree>
    <p:extLst>
      <p:ext uri="{BB962C8B-B14F-4D97-AF65-F5344CB8AC3E}">
        <p14:creationId xmlns:p14="http://schemas.microsoft.com/office/powerpoint/2010/main" val="2536897580"/>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site characteristics</a:t>
            </a:r>
            <a:endParaRPr lang="en-US" dirty="0"/>
          </a:p>
        </p:txBody>
      </p:sp>
      <p:sp>
        <p:nvSpPr>
          <p:cNvPr id="3" name="Content Placeholder 2"/>
          <p:cNvSpPr>
            <a:spLocks noGrp="1"/>
          </p:cNvSpPr>
          <p:nvPr>
            <p:ph idx="1"/>
          </p:nvPr>
        </p:nvSpPr>
        <p:spPr/>
        <p:txBody>
          <a:bodyPr/>
          <a:lstStyle/>
          <a:p>
            <a:r>
              <a:rPr lang="en-US" dirty="0" smtClean="0"/>
              <a:t>Programs </a:t>
            </a:r>
            <a:r>
              <a:rPr lang="en-US" dirty="0"/>
              <a:t>funded through OFA </a:t>
            </a:r>
            <a:r>
              <a:rPr lang="en-US" dirty="0" smtClean="0"/>
              <a:t>Responsible </a:t>
            </a:r>
            <a:r>
              <a:rPr lang="en-US" dirty="0"/>
              <a:t>Fatherhood grants and other sources</a:t>
            </a:r>
          </a:p>
          <a:p>
            <a:r>
              <a:rPr lang="en-US" dirty="0" smtClean="0"/>
              <a:t>Demonstrated experience running strong fatherhood programs</a:t>
            </a:r>
          </a:p>
          <a:p>
            <a:r>
              <a:rPr lang="en-US" dirty="0" smtClean="0"/>
              <a:t>Operating a strategy to be tested, or willing to implement new program enhancements</a:t>
            </a:r>
          </a:p>
          <a:p>
            <a:r>
              <a:rPr lang="en-US" dirty="0" smtClean="0"/>
              <a:t>Capacity to recruit and serve at least 500 fathers over 18 months</a:t>
            </a:r>
          </a:p>
          <a:p>
            <a:r>
              <a:rPr lang="en-US" dirty="0" smtClean="0"/>
              <a:t>Open to implementing evaluation processes</a:t>
            </a:r>
            <a:r>
              <a:rPr lang="en-US" dirty="0"/>
              <a:t>, including random assignment</a:t>
            </a:r>
          </a:p>
        </p:txBody>
      </p:sp>
    </p:spTree>
    <p:extLst>
      <p:ext uri="{BB962C8B-B14F-4D97-AF65-F5344CB8AC3E}">
        <p14:creationId xmlns:p14="http://schemas.microsoft.com/office/powerpoint/2010/main" val="4006693955"/>
      </p:ext>
    </p:extLst>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timeline</a:t>
            </a:r>
            <a:endParaRPr lang="en-US" dirty="0"/>
          </a:p>
        </p:txBody>
      </p:sp>
      <p:sp>
        <p:nvSpPr>
          <p:cNvPr id="3" name="Content Placeholder 2"/>
          <p:cNvSpPr>
            <a:spLocks noGrp="1"/>
          </p:cNvSpPr>
          <p:nvPr>
            <p:ph idx="1"/>
          </p:nvPr>
        </p:nvSpPr>
        <p:spPr/>
        <p:txBody>
          <a:bodyPr/>
          <a:lstStyle/>
          <a:p>
            <a:r>
              <a:rPr lang="en-US" dirty="0"/>
              <a:t>2015-2016: Site recruitment</a:t>
            </a:r>
          </a:p>
          <a:p>
            <a:r>
              <a:rPr lang="en-US" dirty="0" smtClean="0"/>
              <a:t>2016-2017: Enrollment of fathers into the evaluation; sites receive evaluation support</a:t>
            </a:r>
          </a:p>
          <a:p>
            <a:r>
              <a:rPr lang="en-US" dirty="0" smtClean="0"/>
              <a:t>2017: Implementation study report</a:t>
            </a:r>
          </a:p>
          <a:p>
            <a:r>
              <a:rPr lang="en-US" dirty="0" smtClean="0"/>
              <a:t>2018: Impact study report</a:t>
            </a:r>
          </a:p>
          <a:p>
            <a:r>
              <a:rPr lang="en-US" dirty="0" smtClean="0"/>
              <a:t>2019: Final synthesis report</a:t>
            </a:r>
            <a:endParaRPr lang="en-US" dirty="0"/>
          </a:p>
        </p:txBody>
      </p:sp>
    </p:spTree>
    <p:extLst>
      <p:ext uri="{BB962C8B-B14F-4D97-AF65-F5344CB8AC3E}">
        <p14:creationId xmlns:p14="http://schemas.microsoft.com/office/powerpoint/2010/main" val="2150722054"/>
      </p:ext>
    </p:extLst>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a:xfrm>
            <a:off x="897511" y="1340768"/>
            <a:ext cx="8100900" cy="5112482"/>
          </a:xfrm>
        </p:spPr>
        <p:txBody>
          <a:bodyPr/>
          <a:lstStyle/>
          <a:p>
            <a:r>
              <a:rPr lang="en-US" dirty="0" smtClean="0"/>
              <a:t>[Placeholder to include contact information of presenters]</a:t>
            </a:r>
          </a:p>
          <a:p>
            <a:endParaRPr lang="en-US" dirty="0" smtClean="0"/>
          </a:p>
          <a:p>
            <a:endParaRPr lang="en-US" dirty="0"/>
          </a:p>
          <a:p>
            <a:pPr algn="just"/>
            <a:endParaRPr lang="en-US" sz="1200" dirty="0" smtClean="0"/>
          </a:p>
          <a:p>
            <a:pPr algn="just"/>
            <a:endParaRPr lang="en-US" sz="1200" dirty="0"/>
          </a:p>
          <a:p>
            <a:pPr algn="just"/>
            <a:r>
              <a:rPr lang="en-US" sz="1200" dirty="0" smtClean="0"/>
              <a:t>NOTE</a:t>
            </a:r>
            <a:r>
              <a:rPr lang="en-US" sz="1200" dirty="0"/>
              <a:t>: The Paperwork Reduction Act Statement: This collection of information is voluntary and will be used to gather preliminary information about the fatherhood field and explore with fatherhood programs the research questions that are of interest and the design options that are </a:t>
            </a:r>
            <a:r>
              <a:rPr lang="en-US" sz="1200"/>
              <a:t>feasible</a:t>
            </a:r>
            <a:r>
              <a:rPr lang="en-US" sz="1200" smtClean="0"/>
              <a:t>. </a:t>
            </a:r>
            <a:r>
              <a:rPr lang="en-US" sz="1200" dirty="0"/>
              <a:t>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Anna Solmeyer; </a:t>
            </a:r>
            <a:r>
              <a:rPr lang="en-US" sz="1200" u="sng" dirty="0">
                <a:solidFill>
                  <a:schemeClr val="tx2"/>
                </a:solidFill>
              </a:rPr>
              <a:t>anna.solmeyer@acf.hhs.gov</a:t>
            </a:r>
            <a:r>
              <a:rPr lang="en-US" sz="1200" dirty="0">
                <a:solidFill>
                  <a:schemeClr val="tx2"/>
                </a:solidFill>
              </a:rPr>
              <a:t>; </a:t>
            </a:r>
            <a:r>
              <a:rPr lang="en-US" sz="1200" dirty="0"/>
              <a:t>Attn: OMB-PRA (0970-0356).</a:t>
            </a:r>
          </a:p>
          <a:p>
            <a:endParaRPr lang="en-US" sz="1600" dirty="0"/>
          </a:p>
        </p:txBody>
      </p:sp>
    </p:spTree>
    <p:extLst>
      <p:ext uri="{BB962C8B-B14F-4D97-AF65-F5344CB8AC3E}">
        <p14:creationId xmlns:p14="http://schemas.microsoft.com/office/powerpoint/2010/main" val="994474129"/>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goals</a:t>
            </a:r>
            <a:endParaRPr lang="en-US" dirty="0"/>
          </a:p>
        </p:txBody>
      </p:sp>
      <p:sp>
        <p:nvSpPr>
          <p:cNvPr id="3" name="Content Placeholder 2"/>
          <p:cNvSpPr>
            <a:spLocks noGrp="1"/>
          </p:cNvSpPr>
          <p:nvPr>
            <p:ph idx="1"/>
          </p:nvPr>
        </p:nvSpPr>
        <p:spPr/>
        <p:txBody>
          <a:bodyPr/>
          <a:lstStyle/>
          <a:p>
            <a:r>
              <a:rPr lang="en-US" altLang="en-US" dirty="0" smtClean="0"/>
              <a:t>Provide evidence about effective strategies</a:t>
            </a:r>
          </a:p>
          <a:p>
            <a:pPr>
              <a:lnSpc>
                <a:spcPct val="90000"/>
              </a:lnSpc>
            </a:pPr>
            <a:r>
              <a:rPr lang="en-US" altLang="en-US" dirty="0" smtClean="0"/>
              <a:t>Focus on individual program components</a:t>
            </a:r>
          </a:p>
          <a:p>
            <a:pPr>
              <a:lnSpc>
                <a:spcPct val="90000"/>
              </a:lnSpc>
            </a:pPr>
            <a:r>
              <a:rPr lang="en-US" altLang="en-US" dirty="0" smtClean="0"/>
              <a:t>Test program impacts in three areas</a:t>
            </a:r>
          </a:p>
          <a:p>
            <a:pPr lvl="1">
              <a:lnSpc>
                <a:spcPct val="90000"/>
              </a:lnSpc>
            </a:pPr>
            <a:r>
              <a:rPr lang="en-US" altLang="en-US" dirty="0" smtClean="0"/>
              <a:t>Parenting and co-parenting interventions</a:t>
            </a:r>
          </a:p>
          <a:p>
            <a:pPr lvl="1">
              <a:lnSpc>
                <a:spcPct val="90000"/>
              </a:lnSpc>
            </a:pPr>
            <a:r>
              <a:rPr lang="en-US" altLang="en-US" dirty="0" smtClean="0"/>
              <a:t>Employment services</a:t>
            </a:r>
          </a:p>
          <a:p>
            <a:pPr lvl="1">
              <a:lnSpc>
                <a:spcPct val="90000"/>
              </a:lnSpc>
            </a:pPr>
            <a:r>
              <a:rPr lang="en-US" altLang="en-US" dirty="0" smtClean="0"/>
              <a:t>Participant recruitment and engagement strategies</a:t>
            </a:r>
            <a:endParaRPr lang="en-US" dirty="0"/>
          </a:p>
        </p:txBody>
      </p:sp>
    </p:spTree>
    <p:extLst>
      <p:ext uri="{BB962C8B-B14F-4D97-AF65-F5344CB8AC3E}">
        <p14:creationId xmlns:p14="http://schemas.microsoft.com/office/powerpoint/2010/main" val="2029412471"/>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900113" y="287597"/>
            <a:ext cx="8243887" cy="838200"/>
          </a:xfrm>
        </p:spPr>
        <p:txBody>
          <a:bodyPr/>
          <a:lstStyle/>
          <a:p>
            <a:pPr eaLnBrk="1" hangingPunct="1"/>
            <a:r>
              <a:rPr lang="en-US" altLang="en-US" dirty="0" smtClean="0"/>
              <a:t>Why B3?</a:t>
            </a:r>
          </a:p>
        </p:txBody>
      </p:sp>
      <p:sp>
        <p:nvSpPr>
          <p:cNvPr id="9219" name="Rectangle 3"/>
          <p:cNvSpPr>
            <a:spLocks noGrp="1" noChangeArrowheads="1"/>
          </p:cNvSpPr>
          <p:nvPr>
            <p:ph idx="1"/>
          </p:nvPr>
        </p:nvSpPr>
        <p:spPr>
          <a:xfrm>
            <a:off x="1007604" y="1233488"/>
            <a:ext cx="5112568" cy="3383644"/>
          </a:xfrm>
        </p:spPr>
        <p:txBody>
          <a:bodyPr>
            <a:normAutofit fontScale="92500" lnSpcReduction="10000"/>
          </a:bodyPr>
          <a:lstStyle/>
          <a:p>
            <a:pPr>
              <a:lnSpc>
                <a:spcPct val="90000"/>
              </a:lnSpc>
              <a:defRPr/>
            </a:pPr>
            <a:r>
              <a:rPr lang="en-US" altLang="en-US" dirty="0" smtClean="0"/>
              <a:t>Fathers play a unique role in children’s lives</a:t>
            </a:r>
          </a:p>
          <a:p>
            <a:pPr>
              <a:lnSpc>
                <a:spcPct val="90000"/>
              </a:lnSpc>
              <a:defRPr/>
            </a:pPr>
            <a:r>
              <a:rPr lang="en-US" altLang="en-US" dirty="0" smtClean="0"/>
              <a:t>However, they may face barriers to positive involvement with their children</a:t>
            </a:r>
          </a:p>
          <a:p>
            <a:pPr>
              <a:lnSpc>
                <a:spcPct val="90000"/>
              </a:lnSpc>
              <a:defRPr/>
            </a:pPr>
            <a:r>
              <a:rPr lang="en-US" altLang="en-US" dirty="0" smtClean="0"/>
              <a:t>Improving </a:t>
            </a:r>
            <a:r>
              <a:rPr lang="en-US" altLang="en-US" dirty="0"/>
              <a:t>outcomes for low-income fathers </a:t>
            </a:r>
            <a:r>
              <a:rPr lang="en-US" altLang="en-US" dirty="0" smtClean="0"/>
              <a:t>and children </a:t>
            </a:r>
            <a:r>
              <a:rPr lang="en-US" altLang="en-US" dirty="0"/>
              <a:t>is a </a:t>
            </a:r>
            <a:r>
              <a:rPr lang="en-US" altLang="en-US" dirty="0" smtClean="0"/>
              <a:t>high priority for policymakers</a:t>
            </a:r>
          </a:p>
        </p:txBody>
      </p:sp>
      <p:pic>
        <p:nvPicPr>
          <p:cNvPr id="4" name="Picture 2" descr="C:\Users\hughes\AppData\Local\Microsoft\Windows\Temporary Internet Files\Content.IE5\FSIX5Q86\father-and-son[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0273" y="1376772"/>
            <a:ext cx="2836469" cy="2376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07604" y="4725144"/>
            <a:ext cx="7668852" cy="1851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eaLnBrk="0" hangingPunct="0">
              <a:lnSpc>
                <a:spcPct val="90000"/>
              </a:lnSpc>
              <a:spcBef>
                <a:spcPts val="1200"/>
              </a:spcBef>
              <a:spcAft>
                <a:spcPts val="1200"/>
              </a:spcAft>
              <a:buChar char="•"/>
              <a:defRPr sz="2800">
                <a:latin typeface="+mn-lt"/>
                <a:cs typeface="+mn-cs"/>
              </a:defRPr>
            </a:lvl1pPr>
            <a:lvl2pPr marL="742950" indent="-285750" eaLnBrk="0" hangingPunct="0">
              <a:spcBef>
                <a:spcPct val="20000"/>
              </a:spcBef>
              <a:buChar char="–"/>
              <a:defRPr sz="2400">
                <a:solidFill>
                  <a:srgbClr val="D1E0F0"/>
                </a:solidFill>
                <a:latin typeface="+mn-lt"/>
                <a:cs typeface="+mn-cs"/>
              </a:defRPr>
            </a:lvl2pPr>
            <a:lvl3pPr marL="1143000" indent="-228600" eaLnBrk="0" hangingPunct="0">
              <a:spcBef>
                <a:spcPct val="20000"/>
              </a:spcBef>
              <a:buChar char="•"/>
              <a:defRPr sz="2000">
                <a:solidFill>
                  <a:srgbClr val="D1E0F0"/>
                </a:solidFill>
                <a:latin typeface="+mn-lt"/>
                <a:cs typeface="+mn-cs"/>
              </a:defRPr>
            </a:lvl3pPr>
            <a:lvl4pPr marL="1600200" indent="-228600" eaLnBrk="0" hangingPunct="0">
              <a:spcBef>
                <a:spcPct val="20000"/>
              </a:spcBef>
              <a:buChar char="–"/>
              <a:defRPr>
                <a:solidFill>
                  <a:srgbClr val="D1E0F0"/>
                </a:solidFill>
                <a:latin typeface="+mn-lt"/>
                <a:cs typeface="+mn-cs"/>
              </a:defRPr>
            </a:lvl4pPr>
            <a:lvl5pPr marL="2057400" indent="-228600" eaLnBrk="0" hangingPunct="0">
              <a:spcBef>
                <a:spcPct val="20000"/>
              </a:spcBef>
              <a:buChar char="»"/>
              <a:defRPr>
                <a:solidFill>
                  <a:srgbClr val="D1E0F0"/>
                </a:solidFill>
                <a:latin typeface="+mn-lt"/>
                <a:cs typeface="+mn-cs"/>
              </a:defRPr>
            </a:lvl5pPr>
            <a:lvl6pPr marL="2514600" indent="-228600" fontAlgn="base">
              <a:spcBef>
                <a:spcPct val="20000"/>
              </a:spcBef>
              <a:spcAft>
                <a:spcPct val="0"/>
              </a:spcAft>
              <a:buChar char="»"/>
              <a:defRPr>
                <a:latin typeface="+mn-lt"/>
                <a:cs typeface="+mn-cs"/>
              </a:defRPr>
            </a:lvl6pPr>
            <a:lvl7pPr marL="2971800" indent="-228600" fontAlgn="base">
              <a:spcBef>
                <a:spcPct val="20000"/>
              </a:spcBef>
              <a:spcAft>
                <a:spcPct val="0"/>
              </a:spcAft>
              <a:buChar char="»"/>
              <a:defRPr>
                <a:latin typeface="+mn-lt"/>
                <a:cs typeface="+mn-cs"/>
              </a:defRPr>
            </a:lvl7pPr>
            <a:lvl8pPr marL="3429000" indent="-228600" fontAlgn="base">
              <a:spcBef>
                <a:spcPct val="20000"/>
              </a:spcBef>
              <a:spcAft>
                <a:spcPct val="0"/>
              </a:spcAft>
              <a:buChar char="»"/>
              <a:defRPr>
                <a:latin typeface="+mn-lt"/>
                <a:cs typeface="+mn-cs"/>
              </a:defRPr>
            </a:lvl8pPr>
            <a:lvl9pPr marL="3886200" indent="-228600" fontAlgn="base">
              <a:spcBef>
                <a:spcPct val="20000"/>
              </a:spcBef>
              <a:spcAft>
                <a:spcPct val="0"/>
              </a:spcAft>
              <a:buChar char="»"/>
              <a:defRPr>
                <a:latin typeface="+mn-lt"/>
                <a:cs typeface="+mn-cs"/>
              </a:defRPr>
            </a:lvl9pPr>
          </a:lstStyle>
          <a:p>
            <a:r>
              <a:rPr lang="en-US" altLang="en-US" sz="2600" b="0" dirty="0"/>
              <a:t>Programs use a number of promising approaches, but </a:t>
            </a:r>
            <a:r>
              <a:rPr lang="en-US" altLang="en-US" sz="2600" b="0" dirty="0" smtClean="0"/>
              <a:t>there </a:t>
            </a:r>
            <a:r>
              <a:rPr lang="en-US" altLang="en-US" sz="2600" b="0" dirty="0"/>
              <a:t>is </a:t>
            </a:r>
            <a:r>
              <a:rPr lang="en-US" altLang="en-US" sz="2600" b="0" dirty="0" smtClean="0"/>
              <a:t>a limited evidence base</a:t>
            </a:r>
            <a:endParaRPr lang="en-US" altLang="en-US" sz="2600" b="0" dirty="0"/>
          </a:p>
          <a:p>
            <a:endParaRPr lang="en-US" dirty="0"/>
          </a:p>
        </p:txBody>
      </p:sp>
    </p:spTree>
    <p:extLst>
      <p:ext uri="{BB962C8B-B14F-4D97-AF65-F5344CB8AC3E}">
        <p14:creationId xmlns:p14="http://schemas.microsoft.com/office/powerpoint/2010/main" val="27393117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889550" y="287338"/>
            <a:ext cx="8243887" cy="838200"/>
          </a:xfrm>
        </p:spPr>
        <p:txBody>
          <a:bodyPr/>
          <a:lstStyle/>
          <a:p>
            <a:pPr eaLnBrk="1" hangingPunct="1"/>
            <a:r>
              <a:rPr lang="en-US" altLang="en-US" dirty="0" smtClean="0"/>
              <a:t>Complementary studies</a:t>
            </a:r>
          </a:p>
        </p:txBody>
      </p:sp>
      <p:sp>
        <p:nvSpPr>
          <p:cNvPr id="20483" name="Rectangle 3"/>
          <p:cNvSpPr>
            <a:spLocks noGrp="1" noChangeArrowheads="1"/>
          </p:cNvSpPr>
          <p:nvPr>
            <p:ph idx="1"/>
          </p:nvPr>
        </p:nvSpPr>
        <p:spPr>
          <a:xfrm>
            <a:off x="905236" y="1248779"/>
            <a:ext cx="8101012" cy="5111750"/>
          </a:xfrm>
        </p:spPr>
        <p:txBody>
          <a:bodyPr>
            <a:normAutofit/>
          </a:bodyPr>
          <a:lstStyle/>
          <a:p>
            <a:pPr>
              <a:lnSpc>
                <a:spcPct val="90000"/>
              </a:lnSpc>
            </a:pPr>
            <a:r>
              <a:rPr lang="en-US" altLang="en-US" dirty="0"/>
              <a:t>B3 is one of several </a:t>
            </a:r>
            <a:r>
              <a:rPr lang="en-US" altLang="en-US" dirty="0" smtClean="0"/>
              <a:t>studies providing </a:t>
            </a:r>
            <a:r>
              <a:rPr lang="en-US" altLang="en-US" dirty="0"/>
              <a:t>this evidence</a:t>
            </a:r>
            <a:endParaRPr lang="bg-BG" altLang="en-US" dirty="0"/>
          </a:p>
          <a:p>
            <a:pPr>
              <a:lnSpc>
                <a:spcPct val="90000"/>
              </a:lnSpc>
            </a:pPr>
            <a:r>
              <a:rPr lang="en-US" altLang="en-US" dirty="0" smtClean="0"/>
              <a:t>Others include</a:t>
            </a:r>
          </a:p>
          <a:p>
            <a:pPr lvl="1">
              <a:lnSpc>
                <a:spcPct val="90000"/>
              </a:lnSpc>
            </a:pPr>
            <a:r>
              <a:rPr lang="en-US" altLang="en-US" dirty="0" smtClean="0"/>
              <a:t>The Parents and Children Together: Focuses on “</a:t>
            </a:r>
            <a:r>
              <a:rPr lang="en-US" altLang="en-US" dirty="0"/>
              <a:t>whole package” of </a:t>
            </a:r>
            <a:r>
              <a:rPr lang="en-US" altLang="en-US" dirty="0" smtClean="0"/>
              <a:t>Responsible Fatherhood programs</a:t>
            </a:r>
            <a:endParaRPr lang="en-US" altLang="en-US" dirty="0"/>
          </a:p>
          <a:p>
            <a:pPr lvl="1">
              <a:lnSpc>
                <a:spcPct val="90000"/>
              </a:lnSpc>
            </a:pPr>
            <a:r>
              <a:rPr lang="en-US" altLang="en-US" dirty="0" smtClean="0"/>
              <a:t>Fatherhood Research and Practice Network: Supports evaluations of several </a:t>
            </a:r>
            <a:r>
              <a:rPr lang="en-US" altLang="en-US" dirty="0"/>
              <a:t>promising </a:t>
            </a:r>
            <a:r>
              <a:rPr lang="en-US" altLang="en-US" dirty="0" smtClean="0"/>
              <a:t>approaches to services for fathers</a:t>
            </a:r>
            <a:endParaRPr lang="en-US" altLang="en-US" dirty="0"/>
          </a:p>
          <a:p>
            <a:pPr>
              <a:lnSpc>
                <a:spcPct val="90000"/>
              </a:lnSpc>
            </a:pPr>
            <a:r>
              <a:rPr lang="en-US" altLang="en-US" dirty="0" smtClean="0"/>
              <a:t>B3 complements these studies with its focus on individual components</a:t>
            </a:r>
            <a:endParaRPr lang="bg-BG" altLang="en-US" sz="2000" dirty="0" smtClean="0"/>
          </a:p>
        </p:txBody>
      </p:sp>
    </p:spTree>
    <p:extLst>
      <p:ext uri="{BB962C8B-B14F-4D97-AF65-F5344CB8AC3E}">
        <p14:creationId xmlns:p14="http://schemas.microsoft.com/office/powerpoint/2010/main" val="3476555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899592" y="287338"/>
            <a:ext cx="8243887" cy="838200"/>
          </a:xfrm>
        </p:spPr>
        <p:txBody>
          <a:bodyPr/>
          <a:lstStyle/>
          <a:p>
            <a:pPr eaLnBrk="1" hangingPunct="1"/>
            <a:r>
              <a:rPr lang="en-US" altLang="en-US" dirty="0" smtClean="0"/>
              <a:t>Study team</a:t>
            </a:r>
          </a:p>
        </p:txBody>
      </p:sp>
      <p:sp>
        <p:nvSpPr>
          <p:cNvPr id="2" name="Content Placeholder 1"/>
          <p:cNvSpPr>
            <a:spLocks noGrp="1"/>
          </p:cNvSpPr>
          <p:nvPr>
            <p:ph idx="1"/>
          </p:nvPr>
        </p:nvSpPr>
        <p:spPr/>
        <p:txBody>
          <a:bodyPr/>
          <a:lstStyle/>
          <a:p>
            <a:r>
              <a:rPr lang="en-US" dirty="0" smtClean="0"/>
              <a:t>Sponsored by the Administration for Children and Families’ Office </a:t>
            </a:r>
            <a:r>
              <a:rPr lang="en-US" dirty="0"/>
              <a:t>of Planning, Research and Evaluation within the U.S. Department of Health and Human </a:t>
            </a:r>
            <a:r>
              <a:rPr lang="en-US" dirty="0" smtClean="0"/>
              <a:t>Services</a:t>
            </a:r>
          </a:p>
          <a:p>
            <a:pPr marL="457200" lvl="1" indent="0">
              <a:buNone/>
            </a:pPr>
            <a:endParaRPr lang="en-US" dirty="0"/>
          </a:p>
          <a:p>
            <a:r>
              <a:rPr lang="en-US" dirty="0" smtClean="0"/>
              <a:t>Conducted by </a:t>
            </a:r>
          </a:p>
          <a:p>
            <a:pPr lvl="1"/>
            <a:r>
              <a:rPr lang="en-US" dirty="0" smtClean="0"/>
              <a:t>MDRC, in partnership with</a:t>
            </a:r>
          </a:p>
          <a:p>
            <a:pPr lvl="1"/>
            <a:r>
              <a:rPr lang="en-US" dirty="0" smtClean="0"/>
              <a:t>MEF Associates</a:t>
            </a:r>
          </a:p>
          <a:p>
            <a:pPr lvl="1"/>
            <a:r>
              <a:rPr lang="en-US" dirty="0" err="1" smtClean="0"/>
              <a:t>Abt</a:t>
            </a:r>
            <a:r>
              <a:rPr lang="en-US" dirty="0" smtClean="0"/>
              <a:t> SRBI</a:t>
            </a:r>
          </a:p>
          <a:p>
            <a:pPr lvl="1"/>
            <a:r>
              <a:rPr lang="en-US" dirty="0" smtClean="0"/>
              <a:t>Leading experts in the field</a:t>
            </a:r>
          </a:p>
          <a:p>
            <a:endParaRPr lang="en-US" dirty="0"/>
          </a:p>
        </p:txBody>
      </p:sp>
    </p:spTree>
    <p:extLst>
      <p:ext uri="{BB962C8B-B14F-4D97-AF65-F5344CB8AC3E}">
        <p14:creationId xmlns:p14="http://schemas.microsoft.com/office/powerpoint/2010/main" val="20532557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components</a:t>
            </a:r>
            <a:endParaRPr lang="en-US" dirty="0"/>
          </a:p>
        </p:txBody>
      </p:sp>
      <p:sp>
        <p:nvSpPr>
          <p:cNvPr id="3" name="Content Placeholder 2"/>
          <p:cNvSpPr>
            <a:spLocks noGrp="1"/>
          </p:cNvSpPr>
          <p:nvPr>
            <p:ph idx="1"/>
          </p:nvPr>
        </p:nvSpPr>
        <p:spPr>
          <a:xfrm>
            <a:off x="896000" y="1448780"/>
            <a:ext cx="8229600" cy="4953000"/>
          </a:xfrm>
        </p:spPr>
        <p:txBody>
          <a:bodyPr>
            <a:normAutofit lnSpcReduction="10000"/>
          </a:bodyPr>
          <a:lstStyle/>
          <a:p>
            <a:r>
              <a:rPr lang="en-US" dirty="0" smtClean="0"/>
              <a:t>Impact analysis: </a:t>
            </a:r>
            <a:r>
              <a:rPr lang="en-US" i="1" u="sng" dirty="0" smtClean="0"/>
              <a:t>What results</a:t>
            </a:r>
            <a:r>
              <a:rPr lang="en-US" i="1" dirty="0" smtClean="0"/>
              <a:t> do the services produce?</a:t>
            </a:r>
          </a:p>
          <a:p>
            <a:pPr lvl="1"/>
            <a:r>
              <a:rPr lang="en-US" dirty="0" smtClean="0"/>
              <a:t>Measures effects of program components on participant outcomes</a:t>
            </a:r>
          </a:p>
          <a:p>
            <a:pPr lvl="1"/>
            <a:r>
              <a:rPr lang="en-US" dirty="0" smtClean="0"/>
              <a:t>Uses </a:t>
            </a:r>
            <a:r>
              <a:rPr lang="en-US" dirty="0"/>
              <a:t>random assignment </a:t>
            </a:r>
            <a:endParaRPr lang="en-US" dirty="0" smtClean="0"/>
          </a:p>
          <a:p>
            <a:pPr lvl="1"/>
            <a:r>
              <a:rPr lang="en-US" dirty="0" smtClean="0"/>
              <a:t>Focuses </a:t>
            </a:r>
            <a:r>
              <a:rPr lang="en-US" dirty="0"/>
              <a:t>on relatively short-term outcomes </a:t>
            </a:r>
            <a:endParaRPr lang="en-US" dirty="0" smtClean="0"/>
          </a:p>
          <a:p>
            <a:pPr lvl="1"/>
            <a:endParaRPr lang="en-US" dirty="0" smtClean="0"/>
          </a:p>
          <a:p>
            <a:r>
              <a:rPr lang="en-US" dirty="0" smtClean="0"/>
              <a:t>Implementation analysis: </a:t>
            </a:r>
            <a:r>
              <a:rPr lang="en-US" i="1" u="sng" dirty="0" smtClean="0"/>
              <a:t>How</a:t>
            </a:r>
            <a:r>
              <a:rPr lang="en-US" i="1" dirty="0" smtClean="0"/>
              <a:t> are impacts achieved?</a:t>
            </a:r>
          </a:p>
          <a:p>
            <a:pPr lvl="1"/>
            <a:r>
              <a:rPr lang="en-US" dirty="0" smtClean="0"/>
              <a:t>Gives </a:t>
            </a:r>
            <a:r>
              <a:rPr lang="en-US" dirty="0"/>
              <a:t>context to </a:t>
            </a:r>
            <a:r>
              <a:rPr lang="en-US" dirty="0" smtClean="0"/>
              <a:t>impact analysis findings</a:t>
            </a:r>
          </a:p>
          <a:p>
            <a:pPr lvl="1"/>
            <a:r>
              <a:rPr lang="en-US" dirty="0" smtClean="0"/>
              <a:t>Describes program participants, how program services were delivered, and any challenges faced along the way</a:t>
            </a:r>
          </a:p>
        </p:txBody>
      </p:sp>
    </p:spTree>
    <p:extLst>
      <p:ext uri="{BB962C8B-B14F-4D97-AF65-F5344CB8AC3E}">
        <p14:creationId xmlns:p14="http://schemas.microsoft.com/office/powerpoint/2010/main" val="962231645"/>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analysis</a:t>
            </a:r>
            <a:endParaRPr lang="en-US" dirty="0"/>
          </a:p>
        </p:txBody>
      </p:sp>
      <p:sp>
        <p:nvSpPr>
          <p:cNvPr id="3" name="Content Placeholder 2"/>
          <p:cNvSpPr>
            <a:spLocks noGrp="1"/>
          </p:cNvSpPr>
          <p:nvPr>
            <p:ph idx="1"/>
          </p:nvPr>
        </p:nvSpPr>
        <p:spPr/>
        <p:txBody>
          <a:bodyPr/>
          <a:lstStyle/>
          <a:p>
            <a:r>
              <a:rPr lang="en-US" dirty="0" smtClean="0"/>
              <a:t>Sample research questions</a:t>
            </a:r>
            <a:endParaRPr lang="en-US" dirty="0"/>
          </a:p>
          <a:p>
            <a:pPr lvl="1"/>
            <a:r>
              <a:rPr lang="en-US" dirty="0" smtClean="0"/>
              <a:t>Does a focused co-parenting model help fathers spend more and better time with their children?</a:t>
            </a:r>
            <a:endParaRPr lang="en-US" dirty="0"/>
          </a:p>
          <a:p>
            <a:pPr lvl="1"/>
            <a:r>
              <a:rPr lang="en-US" dirty="0"/>
              <a:t>Do enhanced employment services increase work and earnings?</a:t>
            </a:r>
          </a:p>
          <a:p>
            <a:pPr lvl="1"/>
            <a:r>
              <a:rPr lang="en-US" dirty="0" smtClean="0"/>
              <a:t>Can behavioral interventions increase participant engagement in program services?</a:t>
            </a:r>
            <a:endParaRPr lang="en-US" sz="2000" dirty="0"/>
          </a:p>
          <a:p>
            <a:r>
              <a:rPr lang="en-US" dirty="0"/>
              <a:t>Sample d</a:t>
            </a:r>
            <a:r>
              <a:rPr lang="en-US" dirty="0" smtClean="0"/>
              <a:t>ata sources</a:t>
            </a:r>
            <a:endParaRPr lang="en-US" dirty="0"/>
          </a:p>
          <a:p>
            <a:pPr lvl="1"/>
            <a:r>
              <a:rPr lang="en-US" dirty="0" smtClean="0"/>
              <a:t>Participant surveys </a:t>
            </a:r>
          </a:p>
          <a:p>
            <a:pPr lvl="1"/>
            <a:r>
              <a:rPr lang="en-US" dirty="0" smtClean="0"/>
              <a:t>Federal administrative data (new hires, child support)</a:t>
            </a:r>
          </a:p>
          <a:p>
            <a:pPr lvl="1"/>
            <a:r>
              <a:rPr lang="en-US" dirty="0" smtClean="0"/>
              <a:t>Program management information systems (MIS) data</a:t>
            </a:r>
            <a:endParaRPr lang="en-US" dirty="0"/>
          </a:p>
        </p:txBody>
      </p:sp>
    </p:spTree>
    <p:extLst>
      <p:ext uri="{BB962C8B-B14F-4D97-AF65-F5344CB8AC3E}">
        <p14:creationId xmlns:p14="http://schemas.microsoft.com/office/powerpoint/2010/main" val="1436008496"/>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analysis</a:t>
            </a:r>
            <a:endParaRPr lang="en-US" dirty="0"/>
          </a:p>
        </p:txBody>
      </p:sp>
      <p:sp>
        <p:nvSpPr>
          <p:cNvPr id="3" name="Content Placeholder 2"/>
          <p:cNvSpPr>
            <a:spLocks noGrp="1"/>
          </p:cNvSpPr>
          <p:nvPr>
            <p:ph idx="1"/>
          </p:nvPr>
        </p:nvSpPr>
        <p:spPr/>
        <p:txBody>
          <a:bodyPr/>
          <a:lstStyle/>
          <a:p>
            <a:r>
              <a:rPr lang="en-US" dirty="0" smtClean="0"/>
              <a:t>Sample research questions</a:t>
            </a:r>
          </a:p>
          <a:p>
            <a:pPr lvl="1"/>
            <a:r>
              <a:rPr lang="en-US" dirty="0" smtClean="0"/>
              <a:t>What are the characteristics of participating fathers? </a:t>
            </a:r>
          </a:p>
          <a:p>
            <a:pPr lvl="1"/>
            <a:r>
              <a:rPr lang="en-US" dirty="0" smtClean="0"/>
              <a:t>What services are offered and to what extent are they used?</a:t>
            </a:r>
          </a:p>
          <a:p>
            <a:pPr lvl="1"/>
            <a:r>
              <a:rPr lang="en-US" dirty="0" smtClean="0"/>
              <a:t>How are services perceived by participants and staff or partners in the community?</a:t>
            </a:r>
          </a:p>
          <a:p>
            <a:pPr marL="457200" lvl="1" indent="0">
              <a:buNone/>
            </a:pPr>
            <a:endParaRPr lang="en-US" sz="2000" dirty="0" smtClean="0"/>
          </a:p>
          <a:p>
            <a:r>
              <a:rPr lang="en-US" dirty="0"/>
              <a:t>Sample d</a:t>
            </a:r>
            <a:r>
              <a:rPr lang="en-US" dirty="0" smtClean="0"/>
              <a:t>ata sources</a:t>
            </a:r>
          </a:p>
          <a:p>
            <a:pPr lvl="1"/>
            <a:r>
              <a:rPr lang="en-US" dirty="0" smtClean="0"/>
              <a:t>Program management information systems (MIS) data</a:t>
            </a:r>
          </a:p>
          <a:p>
            <a:pPr lvl="1"/>
            <a:r>
              <a:rPr lang="en-US" dirty="0" smtClean="0"/>
              <a:t>On-site interviews with program staff and participants </a:t>
            </a:r>
          </a:p>
          <a:p>
            <a:pPr lvl="1"/>
            <a:r>
              <a:rPr lang="en-US" dirty="0" smtClean="0"/>
              <a:t>Participant surveys </a:t>
            </a:r>
          </a:p>
        </p:txBody>
      </p:sp>
    </p:spTree>
    <p:extLst>
      <p:ext uri="{BB962C8B-B14F-4D97-AF65-F5344CB8AC3E}">
        <p14:creationId xmlns:p14="http://schemas.microsoft.com/office/powerpoint/2010/main" val="3189287940"/>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5">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5A58"/>
        </a:dk1>
        <a:lt1>
          <a:srgbClr val="FFFFFF"/>
        </a:lt1>
        <a:dk2>
          <a:srgbClr val="008080"/>
        </a:dk2>
        <a:lt2>
          <a:srgbClr val="FFFFCC"/>
        </a:lt2>
        <a:accent1>
          <a:srgbClr val="006462"/>
        </a:accent1>
        <a:accent2>
          <a:srgbClr val="008080"/>
        </a:accent2>
        <a:accent3>
          <a:srgbClr val="AAC0C0"/>
        </a:accent3>
        <a:accent4>
          <a:srgbClr val="DADADA"/>
        </a:accent4>
        <a:accent5>
          <a:srgbClr val="AAB8B7"/>
        </a:accent5>
        <a:accent6>
          <a:srgbClr val="007373"/>
        </a:accent6>
        <a:hlink>
          <a:srgbClr val="00ACA8"/>
        </a:hlink>
        <a:folHlink>
          <a:srgbClr val="004444"/>
        </a:folHlink>
      </a:clrScheme>
      <a:clrMap bg1="dk2" tx1="lt1" bg2="dk1" tx2="lt2" accent1="accent1" accent2="accent2" accent3="accent3" accent4="accent4" accent5="accent5" accent6="accent6" hlink="hlink" folHlink="folHlink"/>
    </a:extraClrScheme>
    <a:extraClrScheme>
      <a:clrScheme name="Default Design 2">
        <a:dk1>
          <a:srgbClr val="342F61"/>
        </a:dk1>
        <a:lt1>
          <a:srgbClr val="FFFFFF"/>
        </a:lt1>
        <a:dk2>
          <a:srgbClr val="8794D5"/>
        </a:dk2>
        <a:lt2>
          <a:srgbClr val="FFFFFF"/>
        </a:lt2>
        <a:accent1>
          <a:srgbClr val="504D80"/>
        </a:accent1>
        <a:accent2>
          <a:srgbClr val="9791CA"/>
        </a:accent2>
        <a:accent3>
          <a:srgbClr val="C3C8E7"/>
        </a:accent3>
        <a:accent4>
          <a:srgbClr val="DADADA"/>
        </a:accent4>
        <a:accent5>
          <a:srgbClr val="B3B2C0"/>
        </a:accent5>
        <a:accent6>
          <a:srgbClr val="8883B7"/>
        </a:accent6>
        <a:hlink>
          <a:srgbClr val="322D5A"/>
        </a:hlink>
        <a:folHlink>
          <a:srgbClr val="544C9E"/>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DBA6"/>
        </a:lt1>
        <a:dk2>
          <a:srgbClr val="000000"/>
        </a:dk2>
        <a:lt2>
          <a:srgbClr val="FFAC31"/>
        </a:lt2>
        <a:accent1>
          <a:srgbClr val="FF9900"/>
        </a:accent1>
        <a:accent2>
          <a:srgbClr val="FFCC80"/>
        </a:accent2>
        <a:accent3>
          <a:srgbClr val="FFEAD0"/>
        </a:accent3>
        <a:accent4>
          <a:srgbClr val="000000"/>
        </a:accent4>
        <a:accent5>
          <a:srgbClr val="FFCAAA"/>
        </a:accent5>
        <a:accent6>
          <a:srgbClr val="E7B973"/>
        </a:accent6>
        <a:hlink>
          <a:srgbClr val="E68A00"/>
        </a:hlink>
        <a:folHlink>
          <a:srgbClr val="FF6600"/>
        </a:folHlink>
      </a:clrScheme>
      <a:clrMap bg1="lt1" tx1="dk1" bg2="lt2" tx2="dk2" accent1="accent1" accent2="accent2" accent3="accent3" accent4="accent4" accent5="accent5" accent6="accent6" hlink="hlink" folHlink="folHlink"/>
    </a:extraClrScheme>
    <a:extraClrScheme>
      <a:clrScheme name="Default Design 4">
        <a:dk1>
          <a:srgbClr val="66CCCC"/>
        </a:dk1>
        <a:lt1>
          <a:srgbClr val="FFFFFF"/>
        </a:lt1>
        <a:dk2>
          <a:srgbClr val="2E6B6B"/>
        </a:dk2>
        <a:lt2>
          <a:srgbClr val="2E6B6B"/>
        </a:lt2>
        <a:accent1>
          <a:srgbClr val="45A3A1"/>
        </a:accent1>
        <a:accent2>
          <a:srgbClr val="9ADEDC"/>
        </a:accent2>
        <a:accent3>
          <a:srgbClr val="ADBABA"/>
        </a:accent3>
        <a:accent4>
          <a:srgbClr val="DADADA"/>
        </a:accent4>
        <a:accent5>
          <a:srgbClr val="B0CECD"/>
        </a:accent5>
        <a:accent6>
          <a:srgbClr val="8BC9C7"/>
        </a:accent6>
        <a:hlink>
          <a:srgbClr val="B3E6E6"/>
        </a:hlink>
        <a:folHlink>
          <a:srgbClr val="33CCCC"/>
        </a:folHlink>
      </a:clrScheme>
      <a:clrMap bg1="dk2" tx1="lt1" bg2="dk1" tx2="lt2" accent1="accent1" accent2="accent2" accent3="accent3" accent4="accent4" accent5="accent5" accent6="accent6" hlink="hlink" folHlink="folHlink"/>
    </a:extraClrScheme>
    <a:extraClrScheme>
      <a:clrScheme name="Default Design 5">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clrMap bg1="dk2" tx1="lt1" bg2="dk1" tx2="lt2" accent1="accent1" accent2="accent2" accent3="accent3" accent4="accent4" accent5="accent5" accent6="accent6" hlink="hlink" folHlink="folHlink"/>
    </a:extraClrScheme>
    <a:extraClrScheme>
      <a:clrScheme name="Default Design 6">
        <a:dk1>
          <a:srgbClr val="496B2E"/>
        </a:dk1>
        <a:lt1>
          <a:srgbClr val="CCE3B5"/>
        </a:lt1>
        <a:dk2>
          <a:srgbClr val="619933"/>
        </a:dk2>
        <a:lt2>
          <a:srgbClr val="F2F8ED"/>
        </a:lt2>
        <a:accent1>
          <a:srgbClr val="92CC66"/>
        </a:accent1>
        <a:accent2>
          <a:srgbClr val="FFFFFF"/>
        </a:accent2>
        <a:accent3>
          <a:srgbClr val="E2EFD7"/>
        </a:accent3>
        <a:accent4>
          <a:srgbClr val="3D5A26"/>
        </a:accent4>
        <a:accent5>
          <a:srgbClr val="C7E2B8"/>
        </a:accent5>
        <a:accent6>
          <a:srgbClr val="E7E7E7"/>
        </a:accent6>
        <a:hlink>
          <a:srgbClr val="4891EA"/>
        </a:hlink>
        <a:folHlink>
          <a:srgbClr val="7AAFF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MDRC Project Documents" ma:contentTypeID="0x010100D810F6CF721EB04581547F468DAB7A7A0003B87E77D5FD9D4987C3B9187B3C9288" ma:contentTypeVersion="20" ma:contentTypeDescription="MDRC Project Documents - includes metadata - Document Type, Site, Team" ma:contentTypeScope="" ma:versionID="6a5c094d2c0caacd8744c3736c677b8a">
  <xsd:schema xmlns:xsd="http://www.w3.org/2001/XMLSchema" xmlns:p="http://schemas.microsoft.com/office/2006/metadata/properties" xmlns:ns1="f23c63e7-3264-4fa0-bbac-fd47573de8ba" xmlns:ns3="0cc7abcf-98bb-4ef6-9b4e-46a5fc2984fa" targetNamespace="http://schemas.microsoft.com/office/2006/metadata/properties" ma:root="true" ma:fieldsID="192c0eb01a47b6f675c29a6368472ec7" ns1:_="" ns3:_="">
    <xsd:import namespace="f23c63e7-3264-4fa0-bbac-fd47573de8ba"/>
    <xsd:import namespace="0cc7abcf-98bb-4ef6-9b4e-46a5fc2984fa"/>
    <xsd:element name="properties">
      <xsd:complexType>
        <xsd:sequence>
          <xsd:element name="documentManagement">
            <xsd:complexType>
              <xsd:all>
                <xsd:element ref="ns1:RightsManagement" minOccurs="0"/>
                <xsd:element ref="ns3:Team" minOccurs="0"/>
                <xsd:element ref="ns3:Document_x0020_Type"/>
                <xsd:element ref="ns1:Project_x0020_Specific" minOccurs="0"/>
                <xsd:element ref="ns3:Site" minOccurs="0"/>
                <xsd:element ref="ns3:Site_x0020__x0028_Program_x0029_" minOccurs="0"/>
              </xsd:all>
            </xsd:complexType>
          </xsd:element>
        </xsd:sequence>
      </xsd:complexType>
    </xsd:element>
  </xsd:schema>
  <xsd:schema xmlns:xsd="http://www.w3.org/2001/XMLSchema" xmlns:dms="http://schemas.microsoft.com/office/2006/documentManagement/types" targetNamespace="f23c63e7-3264-4fa0-bbac-fd47573de8ba" elementFormDefault="qualified">
    <xsd:import namespace="http://schemas.microsoft.com/office/2006/documentManagement/types"/>
    <xsd:element name="RightsManagement" ma:index="0" nillable="true" ma:displayName="MDRC Rights Management" ma:default="Universal" ma:description="Confidentiality of the document" ma:format="Dropdown" ma:internalName="RightsManagement">
      <xsd:simpleType>
        <xsd:restriction base="dms:Choice">
          <xsd:enumeration value="Confidential"/>
          <xsd:enumeration value="Proprietary"/>
          <xsd:enumeration value="Universal"/>
          <xsd:enumeration value="Privileged"/>
        </xsd:restriction>
      </xsd:simpleType>
    </xsd:element>
    <xsd:element name="Project_x0020_Specific" ma:index="5" nillable="true" ma:displayName="Project Specific" ma:default="Project specific classification 1" ma:format="Dropdown" ma:internalName="Project_x0020_Specific">
      <xsd:simpleType>
        <xsd:restriction base="dms:Choice">
          <xsd:enumeration value="Project specific classification 1"/>
          <xsd:enumeration value="Project specific classification 2"/>
          <xsd:enumeration value="Project specific classification 3"/>
          <xsd:enumeration value="OMB"/>
        </xsd:restriction>
      </xsd:simpleType>
    </xsd:element>
  </xsd:schema>
  <xsd:schema xmlns:xsd="http://www.w3.org/2001/XMLSchema" xmlns:dms="http://schemas.microsoft.com/office/2006/documentManagement/types" targetNamespace="0cc7abcf-98bb-4ef6-9b4e-46a5fc2984fa" elementFormDefault="qualified">
    <xsd:import namespace="http://schemas.microsoft.com/office/2006/documentManagement/types"/>
    <xsd:element name="Team" ma:index="3" nillable="true" ma:displayName="Team" ma:default="Design" ma:internalName="Team">
      <xsd:complexType>
        <xsd:complexContent>
          <xsd:extension base="dms:MultiChoice">
            <xsd:sequence>
              <xsd:element name="Value" maxOccurs="unbounded" minOccurs="0" nillable="true">
                <xsd:simpleType>
                  <xsd:restriction base="dms:Choice">
                    <xsd:enumeration value="Data"/>
                    <xsd:enumeration value="Design"/>
                    <xsd:enumeration value="Dissemination"/>
                    <xsd:enumeration value="Impact"/>
                    <xsd:enumeration value="Implementation"/>
                    <xsd:enumeration value="Operations"/>
                    <xsd:enumeration value="Management"/>
                    <xsd:enumeration value="N/A"/>
                  </xsd:restriction>
                </xsd:simpleType>
              </xsd:element>
            </xsd:sequence>
          </xsd:extension>
        </xsd:complexContent>
      </xsd:complexType>
    </xsd:element>
    <xsd:element name="Document_x0020_Type" ma:index="4" ma:displayName="Document Type" ma:description="Reference: Document type dictionary&#10;http://pipeline.mdrc.org/PRED/PREDHelpDocs/DocumentTypeDictionary.xls.  Have a document which does not fit any of the above category?  Please email Ada Tso - ada.tso@mdrc.org&#10;&#10;" ma:format="Dropdown" ma:internalName="Document_x0020_Type">
      <xsd:simpleType>
        <xsd:restriction base="dms:Choice">
          <xsd:enumeration value="Data Collection &amp; Acquisition"/>
          <xsd:enumeration value="Data Management"/>
          <xsd:enumeration value="Funder Communication"/>
          <xsd:enumeration value="IRB"/>
          <xsd:enumeration value="Project Background"/>
          <xsd:enumeration value="Research Products"/>
          <xsd:enumeration value="Meeting Materials"/>
          <xsd:enumeration value="Site Information"/>
          <xsd:enumeration value="Project Management"/>
          <xsd:enumeration value="OMB"/>
        </xsd:restriction>
      </xsd:simpleType>
    </xsd:element>
    <xsd:element name="Site" ma:index="12" nillable="true" ma:displayName="Site (Organization)" ma:list="{cde0139d-dc48-40b5-a85c-0bcc776f7187}" ma:internalName="Site" ma:showField="Title">
      <xsd:simpleType>
        <xsd:restriction base="dms:Lookup"/>
      </xsd:simpleType>
    </xsd:element>
    <xsd:element name="Site_x0020__x0028_Program_x0029_" ma:index="13" nillable="true" ma:displayName="Site (Program)" ma:list="{14970ce8-3cc3-4fd8-a275-5727d3a0a39c}" ma:internalName="Site_x0020__x0028_Program_x0029_" ma:showField="Title">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2" ma:displayName="Note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eam xmlns="0cc7abcf-98bb-4ef6-9b4e-46a5fc2984fa">
      <Value>Dissemination</Value>
      <Value>Operations</Value>
    </Team>
    <Site xmlns="0cc7abcf-98bb-4ef6-9b4e-46a5fc2984fa" xsi:nil="true"/>
    <Document_x0020_Type xmlns="0cc7abcf-98bb-4ef6-9b4e-46a5fc2984fa">OMB</Document_x0020_Type>
    <Project_x0020_Specific xmlns="f23c63e7-3264-4fa0-bbac-fd47573de8ba">OMB</Project_x0020_Specific>
    <RightsManagement xmlns="f23c63e7-3264-4fa0-bbac-fd47573de8ba">Universal</RightsManagement>
    <Site_x0020__x0028_Program_x0029_ xmlns="0cc7abcf-98bb-4ef6-9b4e-46a5fc2984f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AD8823-6A49-4023-AD3F-BF436C143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3c63e7-3264-4fa0-bbac-fd47573de8ba"/>
    <ds:schemaRef ds:uri="0cc7abcf-98bb-4ef6-9b4e-46a5fc2984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A453900-B46D-4162-A838-62F97BF1680B}">
  <ds:schemaRefs>
    <ds:schemaRef ds:uri="http://schemas.openxmlformats.org/package/2006/metadata/core-properties"/>
    <ds:schemaRef ds:uri="http://purl.org/dc/terms/"/>
    <ds:schemaRef ds:uri="http://schemas.microsoft.com/office/2006/documentManagement/types"/>
    <ds:schemaRef ds:uri="http://purl.org/dc/elements/1.1/"/>
    <ds:schemaRef ds:uri="http://www.w3.org/XML/1998/namespace"/>
    <ds:schemaRef ds:uri="http://purl.org/dc/dcmitype/"/>
    <ds:schemaRef ds:uri="0cc7abcf-98bb-4ef6-9b4e-46a5fc2984fa"/>
    <ds:schemaRef ds:uri="f23c63e7-3264-4fa0-bbac-fd47573de8ba"/>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93B1B3C-FB65-40AC-8AE4-4BA5F35460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9784</TotalTime>
  <Words>1236</Words>
  <Application>Microsoft Office PowerPoint</Application>
  <PresentationFormat>On-screen Show (4:3)</PresentationFormat>
  <Paragraphs>194</Paragraphs>
  <Slides>24</Slides>
  <Notes>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PowerPoint Presentation</vt:lpstr>
      <vt:lpstr>Building Bridges and Bonds (B3)</vt:lpstr>
      <vt:lpstr>Study goals</vt:lpstr>
      <vt:lpstr>Why B3?</vt:lpstr>
      <vt:lpstr>Complementary studies</vt:lpstr>
      <vt:lpstr>Study team</vt:lpstr>
      <vt:lpstr>Study components</vt:lpstr>
      <vt:lpstr>Impact analysis</vt:lpstr>
      <vt:lpstr>Implementation analysis</vt:lpstr>
      <vt:lpstr>Random assignment</vt:lpstr>
      <vt:lpstr>Random assignment</vt:lpstr>
      <vt:lpstr>Random assignment</vt:lpstr>
      <vt:lpstr>Random assignment</vt:lpstr>
      <vt:lpstr>Random assignment procedures</vt:lpstr>
      <vt:lpstr>Example: co-parenting intervention</vt:lpstr>
      <vt:lpstr>Program services to be studied</vt:lpstr>
      <vt:lpstr>Program services to be studied</vt:lpstr>
      <vt:lpstr>Program recruitment &amp; engagement</vt:lpstr>
      <vt:lpstr>Study implementation</vt:lpstr>
      <vt:lpstr>Benefits of participation</vt:lpstr>
      <vt:lpstr>Study team responsibilities</vt:lpstr>
      <vt:lpstr>Study site characteristics</vt:lpstr>
      <vt:lpstr>Study timeline</vt:lpstr>
      <vt:lpstr>Contact information</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Building Bridges and Bonds (B3) Evaluation: An Introduction</dc:title>
  <dc:creator>Presentation Magazine</dc:creator>
  <cp:lastModifiedBy>Molly</cp:lastModifiedBy>
  <cp:revision>465</cp:revision>
  <cp:lastPrinted>2014-10-09T18:02:06Z</cp:lastPrinted>
  <dcterms:created xsi:type="dcterms:W3CDTF">2005-03-15T10:04:38Z</dcterms:created>
  <dcterms:modified xsi:type="dcterms:W3CDTF">2015-03-20T18:36:33Z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MDRC Project Documents</vt:lpwstr>
  </property>
  <property fmtid="{D5CDD505-2E9C-101B-9397-08002B2CF9AE}" pid="3" name="Category">
    <vt:lpwstr>Presentations and Briefings</vt:lpwstr>
  </property>
  <property fmtid="{D5CDD505-2E9C-101B-9397-08002B2CF9AE}" pid="4" name="Policy Area">
    <vt:lpwstr/>
  </property>
  <property fmtid="{D5CDD505-2E9C-101B-9397-08002B2CF9AE}" pid="5" name="Published">
    <vt:lpwstr>2014-10-01T16:57:32Z</vt:lpwstr>
  </property>
  <property fmtid="{D5CDD505-2E9C-101B-9397-08002B2CF9AE}" pid="6" name="PublishingExpirationDate">
    <vt:lpwstr/>
  </property>
  <property fmtid="{D5CDD505-2E9C-101B-9397-08002B2CF9AE}" pid="7" name="PublishingStartDate">
    <vt:lpwstr/>
  </property>
  <property fmtid="{D5CDD505-2E9C-101B-9397-08002B2CF9AE}" pid="8" name="Project Specific">
    <vt:lpwstr>Project specific classification 1</vt:lpwstr>
  </property>
  <property fmtid="{D5CDD505-2E9C-101B-9397-08002B2CF9AE}" pid="9" name="RightsManagement">
    <vt:lpwstr>Universal</vt:lpwstr>
  </property>
  <property fmtid="{D5CDD505-2E9C-101B-9397-08002B2CF9AE}" pid="10" name="Team">
    <vt:lpwstr>;#Design;#Operations;#</vt:lpwstr>
  </property>
  <property fmtid="{D5CDD505-2E9C-101B-9397-08002B2CF9AE}" pid="11" name="Document Type">
    <vt:lpwstr>;#Funder Communication;#Presentation;#Meeting Materials;#</vt:lpwstr>
  </property>
  <property fmtid="{D5CDD505-2E9C-101B-9397-08002B2CF9AE}" pid="12" name="Site">
    <vt:lpwstr/>
  </property>
  <property fmtid="{D5CDD505-2E9C-101B-9397-08002B2CF9AE}" pid="13" name="Site (Program)">
    <vt:lpwstr/>
  </property>
  <property fmtid="{D5CDD505-2E9C-101B-9397-08002B2CF9AE}" pid="14" name="ContentTypeId">
    <vt:lpwstr>0x010100D810F6CF721EB04581547F468DAB7A7A0003B87E77D5FD9D4987C3B9187B3C9288</vt:lpwstr>
  </property>
</Properties>
</file>