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58" r:id="rId3"/>
    <p:sldId id="259" r:id="rId4"/>
    <p:sldId id="260" r:id="rId5"/>
    <p:sldId id="265" r:id="rId6"/>
    <p:sldId id="262" r:id="rId7"/>
    <p:sldId id="261" r:id="rId8"/>
    <p:sldId id="278" r:id="rId9"/>
    <p:sldId id="266" r:id="rId10"/>
    <p:sldId id="269" r:id="rId11"/>
    <p:sldId id="267" r:id="rId12"/>
    <p:sldId id="26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rera, Roberto (CDC/OID/NCEZID)" initials="BR(" lastIdx="9" clrIdx="0">
    <p:extLst/>
  </p:cmAuthor>
  <p:cmAuthor id="2" name="Lenhart, Audrey E. (CDC/CGH/DPDM)" initials="LAE(" lastIdx="5" clrIdx="1">
    <p:extLst/>
  </p:cmAuthor>
  <p:cmAuthor id="3" name="Prue, Christine (CDC/OID/NCEZID)" initials="PC(" lastIdx="1" clrIdx="2">
    <p:extLst/>
  </p:cmAuthor>
  <p:cmAuthor id="4" name="Baur, Cynthia (CDC/OD/OADC)" initials="BC(" lastIdx="25"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191" autoAdjust="0"/>
    <p:restoredTop sz="86501" autoAdjust="0"/>
  </p:normalViewPr>
  <p:slideViewPr>
    <p:cSldViewPr snapToGrid="0">
      <p:cViewPr varScale="1">
        <p:scale>
          <a:sx n="56" d="100"/>
          <a:sy n="56" d="100"/>
        </p:scale>
        <p:origin x="768" y="72"/>
      </p:cViewPr>
      <p:guideLst>
        <p:guide orient="horz" pos="2160"/>
        <p:guide pos="3840"/>
      </p:guideLst>
    </p:cSldViewPr>
  </p:slideViewPr>
  <p:notesTextViewPr>
    <p:cViewPr>
      <p:scale>
        <a:sx n="1" d="1"/>
        <a:sy n="1" d="1"/>
      </p:scale>
      <p:origin x="0" y="0"/>
    </p:cViewPr>
  </p:notesTextViewPr>
  <p:sorterViewPr>
    <p:cViewPr>
      <p:scale>
        <a:sx n="100" d="100"/>
        <a:sy n="100" d="100"/>
      </p:scale>
      <p:origin x="0" y="-55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09DFFE4E-9696-49A4-AA30-184E400C981D}" type="datetimeFigureOut">
              <a:rPr lang="en-US" smtClean="0"/>
              <a:t>3/2/2016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EF887FA1-1609-41D1-9468-12312360A31F}" type="slidenum">
              <a:rPr lang="en-US" smtClean="0"/>
              <a:t>‹#›</a:t>
            </a:fld>
            <a:endParaRPr lang="en-US"/>
          </a:p>
        </p:txBody>
      </p:sp>
    </p:spTree>
    <p:extLst>
      <p:ext uri="{BB962C8B-B14F-4D97-AF65-F5344CB8AC3E}">
        <p14:creationId xmlns:p14="http://schemas.microsoft.com/office/powerpoint/2010/main" val="1339838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57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9" y="0"/>
            <a:ext cx="3038475" cy="466578"/>
          </a:xfrm>
          <a:prstGeom prst="rect">
            <a:avLst/>
          </a:prstGeom>
        </p:spPr>
        <p:txBody>
          <a:bodyPr vert="horz" lIns="91440" tIns="45720" rIns="91440" bIns="45720" rtlCol="0"/>
          <a:lstStyle>
            <a:lvl1pPr algn="r">
              <a:defRPr sz="1200"/>
            </a:lvl1pPr>
          </a:lstStyle>
          <a:p>
            <a:fld id="{8129BCCA-E8F9-44A6-8928-8A4D42ED00CB}" type="datetimeFigureOut">
              <a:rPr lang="en-US" smtClean="0"/>
              <a:t>3/2/2016</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4033"/>
            <a:ext cx="5607050" cy="366071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822"/>
            <a:ext cx="3038475" cy="46657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9" y="8829822"/>
            <a:ext cx="3038475" cy="466578"/>
          </a:xfrm>
          <a:prstGeom prst="rect">
            <a:avLst/>
          </a:prstGeom>
        </p:spPr>
        <p:txBody>
          <a:bodyPr vert="horz" lIns="91440" tIns="45720" rIns="91440" bIns="45720" rtlCol="0" anchor="b"/>
          <a:lstStyle>
            <a:lvl1pPr algn="r">
              <a:defRPr sz="1200"/>
            </a:lvl1pPr>
          </a:lstStyle>
          <a:p>
            <a:fld id="{B6641916-B53E-456B-AB67-AC0B453165CB}" type="slidenum">
              <a:rPr lang="en-US" smtClean="0"/>
              <a:t>‹#›</a:t>
            </a:fld>
            <a:endParaRPr lang="en-US"/>
          </a:p>
        </p:txBody>
      </p:sp>
    </p:spTree>
    <p:extLst>
      <p:ext uri="{BB962C8B-B14F-4D97-AF65-F5344CB8AC3E}">
        <p14:creationId xmlns:p14="http://schemas.microsoft.com/office/powerpoint/2010/main" val="4061776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smtClean="0"/>
              <a:t>Conceptos para los mensajes de las actividades de control de vectores y los comportamientos de protección personal</a:t>
            </a:r>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1</a:t>
            </a:fld>
            <a:endParaRPr lang="en-US"/>
          </a:p>
        </p:txBody>
      </p:sp>
    </p:spTree>
    <p:extLst>
      <p:ext uri="{BB962C8B-B14F-4D97-AF65-F5344CB8AC3E}">
        <p14:creationId xmlns:p14="http://schemas.microsoft.com/office/powerpoint/2010/main" val="2385226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10</a:t>
            </a:fld>
            <a:endParaRPr lang="en-US"/>
          </a:p>
        </p:txBody>
      </p:sp>
    </p:spTree>
    <p:extLst>
      <p:ext uri="{BB962C8B-B14F-4D97-AF65-F5344CB8AC3E}">
        <p14:creationId xmlns:p14="http://schemas.microsoft.com/office/powerpoint/2010/main" val="2793588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11</a:t>
            </a:fld>
            <a:endParaRPr lang="en-US"/>
          </a:p>
        </p:txBody>
      </p:sp>
    </p:spTree>
    <p:extLst>
      <p:ext uri="{BB962C8B-B14F-4D97-AF65-F5344CB8AC3E}">
        <p14:creationId xmlns:p14="http://schemas.microsoft.com/office/powerpoint/2010/main" val="3192820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12</a:t>
            </a:fld>
            <a:endParaRPr lang="en-US"/>
          </a:p>
        </p:txBody>
      </p:sp>
    </p:spTree>
    <p:extLst>
      <p:ext uri="{BB962C8B-B14F-4D97-AF65-F5344CB8AC3E}">
        <p14:creationId xmlns:p14="http://schemas.microsoft.com/office/powerpoint/2010/main" val="3053658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13</a:t>
            </a:fld>
            <a:endParaRPr lang="en-US"/>
          </a:p>
        </p:txBody>
      </p:sp>
    </p:spTree>
    <p:extLst>
      <p:ext uri="{BB962C8B-B14F-4D97-AF65-F5344CB8AC3E}">
        <p14:creationId xmlns:p14="http://schemas.microsoft.com/office/powerpoint/2010/main" val="19852268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14</a:t>
            </a:fld>
            <a:endParaRPr lang="en-US"/>
          </a:p>
        </p:txBody>
      </p:sp>
    </p:spTree>
    <p:extLst>
      <p:ext uri="{BB962C8B-B14F-4D97-AF65-F5344CB8AC3E}">
        <p14:creationId xmlns:p14="http://schemas.microsoft.com/office/powerpoint/2010/main" val="14781692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15</a:t>
            </a:fld>
            <a:endParaRPr lang="en-US"/>
          </a:p>
        </p:txBody>
      </p:sp>
    </p:spTree>
    <p:extLst>
      <p:ext uri="{BB962C8B-B14F-4D97-AF65-F5344CB8AC3E}">
        <p14:creationId xmlns:p14="http://schemas.microsoft.com/office/powerpoint/2010/main" val="7360627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16</a:t>
            </a:fld>
            <a:endParaRPr lang="en-US"/>
          </a:p>
        </p:txBody>
      </p:sp>
    </p:spTree>
    <p:extLst>
      <p:ext uri="{BB962C8B-B14F-4D97-AF65-F5344CB8AC3E}">
        <p14:creationId xmlns:p14="http://schemas.microsoft.com/office/powerpoint/2010/main" val="19673096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17</a:t>
            </a:fld>
            <a:endParaRPr lang="en-US"/>
          </a:p>
        </p:txBody>
      </p:sp>
    </p:spTree>
    <p:extLst>
      <p:ext uri="{BB962C8B-B14F-4D97-AF65-F5344CB8AC3E}">
        <p14:creationId xmlns:p14="http://schemas.microsoft.com/office/powerpoint/2010/main" val="16017753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18</a:t>
            </a:fld>
            <a:endParaRPr lang="en-US"/>
          </a:p>
        </p:txBody>
      </p:sp>
    </p:spTree>
    <p:extLst>
      <p:ext uri="{BB962C8B-B14F-4D97-AF65-F5344CB8AC3E}">
        <p14:creationId xmlns:p14="http://schemas.microsoft.com/office/powerpoint/2010/main" val="35239017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19</a:t>
            </a:fld>
            <a:endParaRPr lang="en-US"/>
          </a:p>
        </p:txBody>
      </p:sp>
    </p:spTree>
    <p:extLst>
      <p:ext uri="{BB962C8B-B14F-4D97-AF65-F5344CB8AC3E}">
        <p14:creationId xmlns:p14="http://schemas.microsoft.com/office/powerpoint/2010/main" val="3050023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2</a:t>
            </a:fld>
            <a:endParaRPr lang="en-US"/>
          </a:p>
        </p:txBody>
      </p:sp>
    </p:spTree>
    <p:extLst>
      <p:ext uri="{BB962C8B-B14F-4D97-AF65-F5344CB8AC3E}">
        <p14:creationId xmlns:p14="http://schemas.microsoft.com/office/powerpoint/2010/main" val="31301535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smtClean="0"/>
          </a:p>
        </p:txBody>
      </p:sp>
      <p:sp>
        <p:nvSpPr>
          <p:cNvPr id="4" name="Slide Number Placeholder 3"/>
          <p:cNvSpPr>
            <a:spLocks noGrp="1"/>
          </p:cNvSpPr>
          <p:nvPr>
            <p:ph type="sldNum" sz="quarter" idx="10"/>
          </p:nvPr>
        </p:nvSpPr>
        <p:spPr/>
        <p:txBody>
          <a:bodyPr/>
          <a:lstStyle/>
          <a:p>
            <a:fld id="{B6641916-B53E-456B-AB67-AC0B453165CB}" type="slidenum">
              <a:rPr lang="en-US" smtClean="0"/>
              <a:t>20</a:t>
            </a:fld>
            <a:endParaRPr lang="en-US"/>
          </a:p>
        </p:txBody>
      </p:sp>
    </p:spTree>
    <p:extLst>
      <p:ext uri="{BB962C8B-B14F-4D97-AF65-F5344CB8AC3E}">
        <p14:creationId xmlns:p14="http://schemas.microsoft.com/office/powerpoint/2010/main" val="14346134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smtClean="0"/>
          </a:p>
        </p:txBody>
      </p:sp>
      <p:sp>
        <p:nvSpPr>
          <p:cNvPr id="4" name="Slide Number Placeholder 3"/>
          <p:cNvSpPr>
            <a:spLocks noGrp="1"/>
          </p:cNvSpPr>
          <p:nvPr>
            <p:ph type="sldNum" sz="quarter" idx="10"/>
          </p:nvPr>
        </p:nvSpPr>
        <p:spPr/>
        <p:txBody>
          <a:bodyPr/>
          <a:lstStyle/>
          <a:p>
            <a:fld id="{B6641916-B53E-456B-AB67-AC0B453165CB}" type="slidenum">
              <a:rPr lang="en-US" smtClean="0"/>
              <a:t>21</a:t>
            </a:fld>
            <a:endParaRPr lang="en-US"/>
          </a:p>
        </p:txBody>
      </p:sp>
    </p:spTree>
    <p:extLst>
      <p:ext uri="{BB962C8B-B14F-4D97-AF65-F5344CB8AC3E}">
        <p14:creationId xmlns:p14="http://schemas.microsoft.com/office/powerpoint/2010/main" val="42203290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22</a:t>
            </a:fld>
            <a:endParaRPr lang="en-US"/>
          </a:p>
        </p:txBody>
      </p:sp>
    </p:spTree>
    <p:extLst>
      <p:ext uri="{BB962C8B-B14F-4D97-AF65-F5344CB8AC3E}">
        <p14:creationId xmlns:p14="http://schemas.microsoft.com/office/powerpoint/2010/main" val="21028893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23</a:t>
            </a:fld>
            <a:endParaRPr lang="en-US"/>
          </a:p>
        </p:txBody>
      </p:sp>
    </p:spTree>
    <p:extLst>
      <p:ext uri="{BB962C8B-B14F-4D97-AF65-F5344CB8AC3E}">
        <p14:creationId xmlns:p14="http://schemas.microsoft.com/office/powerpoint/2010/main" val="2793588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24</a:t>
            </a:fld>
            <a:endParaRPr lang="en-US"/>
          </a:p>
        </p:txBody>
      </p:sp>
    </p:spTree>
    <p:extLst>
      <p:ext uri="{BB962C8B-B14F-4D97-AF65-F5344CB8AC3E}">
        <p14:creationId xmlns:p14="http://schemas.microsoft.com/office/powerpoint/2010/main" val="31928208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25</a:t>
            </a:fld>
            <a:endParaRPr lang="en-US"/>
          </a:p>
        </p:txBody>
      </p:sp>
    </p:spTree>
    <p:extLst>
      <p:ext uri="{BB962C8B-B14F-4D97-AF65-F5344CB8AC3E}">
        <p14:creationId xmlns:p14="http://schemas.microsoft.com/office/powerpoint/2010/main" val="30536589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26</a:t>
            </a:fld>
            <a:endParaRPr lang="en-US"/>
          </a:p>
        </p:txBody>
      </p:sp>
    </p:spTree>
    <p:extLst>
      <p:ext uri="{BB962C8B-B14F-4D97-AF65-F5344CB8AC3E}">
        <p14:creationId xmlns:p14="http://schemas.microsoft.com/office/powerpoint/2010/main" val="1985226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3</a:t>
            </a:fld>
            <a:endParaRPr lang="en-US"/>
          </a:p>
        </p:txBody>
      </p:sp>
    </p:spTree>
    <p:extLst>
      <p:ext uri="{BB962C8B-B14F-4D97-AF65-F5344CB8AC3E}">
        <p14:creationId xmlns:p14="http://schemas.microsoft.com/office/powerpoint/2010/main" val="2432452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4</a:t>
            </a:fld>
            <a:endParaRPr lang="en-US"/>
          </a:p>
        </p:txBody>
      </p:sp>
    </p:spTree>
    <p:extLst>
      <p:ext uri="{BB962C8B-B14F-4D97-AF65-F5344CB8AC3E}">
        <p14:creationId xmlns:p14="http://schemas.microsoft.com/office/powerpoint/2010/main" val="3961349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5</a:t>
            </a:fld>
            <a:endParaRPr lang="en-US"/>
          </a:p>
        </p:txBody>
      </p:sp>
    </p:spTree>
    <p:extLst>
      <p:ext uri="{BB962C8B-B14F-4D97-AF65-F5344CB8AC3E}">
        <p14:creationId xmlns:p14="http://schemas.microsoft.com/office/powerpoint/2010/main" val="3523901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6</a:t>
            </a:fld>
            <a:endParaRPr lang="en-US"/>
          </a:p>
        </p:txBody>
      </p:sp>
    </p:spTree>
    <p:extLst>
      <p:ext uri="{BB962C8B-B14F-4D97-AF65-F5344CB8AC3E}">
        <p14:creationId xmlns:p14="http://schemas.microsoft.com/office/powerpoint/2010/main" val="3050023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641916-B53E-456B-AB67-AC0B453165CB}" type="slidenum">
              <a:rPr lang="en-US" smtClean="0"/>
              <a:t>7</a:t>
            </a:fld>
            <a:endParaRPr lang="en-US"/>
          </a:p>
        </p:txBody>
      </p:sp>
    </p:spTree>
    <p:extLst>
      <p:ext uri="{BB962C8B-B14F-4D97-AF65-F5344CB8AC3E}">
        <p14:creationId xmlns:p14="http://schemas.microsoft.com/office/powerpoint/2010/main" val="14346134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641916-B53E-456B-AB67-AC0B453165CB}" type="slidenum">
              <a:rPr lang="en-US" smtClean="0"/>
              <a:t>8</a:t>
            </a:fld>
            <a:endParaRPr lang="en-US"/>
          </a:p>
        </p:txBody>
      </p:sp>
    </p:spTree>
    <p:extLst>
      <p:ext uri="{BB962C8B-B14F-4D97-AF65-F5344CB8AC3E}">
        <p14:creationId xmlns:p14="http://schemas.microsoft.com/office/powerpoint/2010/main" val="42203290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641916-B53E-456B-AB67-AC0B453165CB}" type="slidenum">
              <a:rPr lang="en-US" smtClean="0"/>
              <a:t>9</a:t>
            </a:fld>
            <a:endParaRPr lang="en-US"/>
          </a:p>
        </p:txBody>
      </p:sp>
    </p:spTree>
    <p:extLst>
      <p:ext uri="{BB962C8B-B14F-4D97-AF65-F5344CB8AC3E}">
        <p14:creationId xmlns:p14="http://schemas.microsoft.com/office/powerpoint/2010/main" val="2102889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BB136B-2E4A-4A7D-ACB4-8F8801DD6912}" type="datetimeFigureOut">
              <a:rPr lang="en-US" smtClean="0"/>
              <a:t>3/2/2016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A7B7B-52B1-44F6-BDDA-7F2E3394EE39}" type="slidenum">
              <a:rPr lang="en-US" smtClean="0"/>
              <a:t>‹#›</a:t>
            </a:fld>
            <a:endParaRPr lang="en-US"/>
          </a:p>
        </p:txBody>
      </p:sp>
    </p:spTree>
    <p:extLst>
      <p:ext uri="{BB962C8B-B14F-4D97-AF65-F5344CB8AC3E}">
        <p14:creationId xmlns:p14="http://schemas.microsoft.com/office/powerpoint/2010/main" val="1155841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BB136B-2E4A-4A7D-ACB4-8F8801DD6912}" type="datetimeFigureOut">
              <a:rPr lang="en-US" smtClean="0"/>
              <a:t>3/2/2016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A7B7B-52B1-44F6-BDDA-7F2E3394EE39}" type="slidenum">
              <a:rPr lang="en-US" smtClean="0"/>
              <a:t>‹#›</a:t>
            </a:fld>
            <a:endParaRPr lang="en-US"/>
          </a:p>
        </p:txBody>
      </p:sp>
    </p:spTree>
    <p:extLst>
      <p:ext uri="{BB962C8B-B14F-4D97-AF65-F5344CB8AC3E}">
        <p14:creationId xmlns:p14="http://schemas.microsoft.com/office/powerpoint/2010/main" val="3033014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BB136B-2E4A-4A7D-ACB4-8F8801DD6912}" type="datetimeFigureOut">
              <a:rPr lang="en-US" smtClean="0"/>
              <a:t>3/2/2016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A7B7B-52B1-44F6-BDDA-7F2E3394EE39}" type="slidenum">
              <a:rPr lang="en-US" smtClean="0"/>
              <a:t>‹#›</a:t>
            </a:fld>
            <a:endParaRPr lang="en-US"/>
          </a:p>
        </p:txBody>
      </p:sp>
    </p:spTree>
    <p:extLst>
      <p:ext uri="{BB962C8B-B14F-4D97-AF65-F5344CB8AC3E}">
        <p14:creationId xmlns:p14="http://schemas.microsoft.com/office/powerpoint/2010/main" val="2384958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BB136B-2E4A-4A7D-ACB4-8F8801DD6912}" type="datetimeFigureOut">
              <a:rPr lang="en-US" smtClean="0"/>
              <a:t>3/2/2016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A7B7B-52B1-44F6-BDDA-7F2E3394EE39}" type="slidenum">
              <a:rPr lang="en-US" smtClean="0"/>
              <a:t>‹#›</a:t>
            </a:fld>
            <a:endParaRPr lang="en-US"/>
          </a:p>
        </p:txBody>
      </p:sp>
    </p:spTree>
    <p:extLst>
      <p:ext uri="{BB962C8B-B14F-4D97-AF65-F5344CB8AC3E}">
        <p14:creationId xmlns:p14="http://schemas.microsoft.com/office/powerpoint/2010/main" val="2445594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BB136B-2E4A-4A7D-ACB4-8F8801DD6912}" type="datetimeFigureOut">
              <a:rPr lang="en-US" smtClean="0"/>
              <a:t>3/2/2016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A7B7B-52B1-44F6-BDDA-7F2E3394EE39}" type="slidenum">
              <a:rPr lang="en-US" smtClean="0"/>
              <a:t>‹#›</a:t>
            </a:fld>
            <a:endParaRPr lang="en-US"/>
          </a:p>
        </p:txBody>
      </p:sp>
    </p:spTree>
    <p:extLst>
      <p:ext uri="{BB962C8B-B14F-4D97-AF65-F5344CB8AC3E}">
        <p14:creationId xmlns:p14="http://schemas.microsoft.com/office/powerpoint/2010/main" val="1244149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BB136B-2E4A-4A7D-ACB4-8F8801DD6912}" type="datetimeFigureOut">
              <a:rPr lang="en-US" smtClean="0"/>
              <a:t>3/2/2016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A7B7B-52B1-44F6-BDDA-7F2E3394EE39}" type="slidenum">
              <a:rPr lang="en-US" smtClean="0"/>
              <a:t>‹#›</a:t>
            </a:fld>
            <a:endParaRPr lang="en-US"/>
          </a:p>
        </p:txBody>
      </p:sp>
    </p:spTree>
    <p:extLst>
      <p:ext uri="{BB962C8B-B14F-4D97-AF65-F5344CB8AC3E}">
        <p14:creationId xmlns:p14="http://schemas.microsoft.com/office/powerpoint/2010/main" val="683294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BB136B-2E4A-4A7D-ACB4-8F8801DD6912}" type="datetimeFigureOut">
              <a:rPr lang="en-US" smtClean="0"/>
              <a:t>3/2/2016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5A7B7B-52B1-44F6-BDDA-7F2E3394EE39}" type="slidenum">
              <a:rPr lang="en-US" smtClean="0"/>
              <a:t>‹#›</a:t>
            </a:fld>
            <a:endParaRPr lang="en-US"/>
          </a:p>
        </p:txBody>
      </p:sp>
    </p:spTree>
    <p:extLst>
      <p:ext uri="{BB962C8B-B14F-4D97-AF65-F5344CB8AC3E}">
        <p14:creationId xmlns:p14="http://schemas.microsoft.com/office/powerpoint/2010/main" val="216141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BB136B-2E4A-4A7D-ACB4-8F8801DD6912}" type="datetimeFigureOut">
              <a:rPr lang="en-US" smtClean="0"/>
              <a:t>3/2/2016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5A7B7B-52B1-44F6-BDDA-7F2E3394EE39}" type="slidenum">
              <a:rPr lang="en-US" smtClean="0"/>
              <a:t>‹#›</a:t>
            </a:fld>
            <a:endParaRPr lang="en-US"/>
          </a:p>
        </p:txBody>
      </p:sp>
    </p:spTree>
    <p:extLst>
      <p:ext uri="{BB962C8B-B14F-4D97-AF65-F5344CB8AC3E}">
        <p14:creationId xmlns:p14="http://schemas.microsoft.com/office/powerpoint/2010/main" val="106064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BB136B-2E4A-4A7D-ACB4-8F8801DD6912}" type="datetimeFigureOut">
              <a:rPr lang="en-US" smtClean="0"/>
              <a:t>3/2/2016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5A7B7B-52B1-44F6-BDDA-7F2E3394EE39}" type="slidenum">
              <a:rPr lang="en-US" smtClean="0"/>
              <a:t>‹#›</a:t>
            </a:fld>
            <a:endParaRPr lang="en-US"/>
          </a:p>
        </p:txBody>
      </p:sp>
    </p:spTree>
    <p:extLst>
      <p:ext uri="{BB962C8B-B14F-4D97-AF65-F5344CB8AC3E}">
        <p14:creationId xmlns:p14="http://schemas.microsoft.com/office/powerpoint/2010/main" val="157687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BB136B-2E4A-4A7D-ACB4-8F8801DD6912}" type="datetimeFigureOut">
              <a:rPr lang="en-US" smtClean="0"/>
              <a:t>3/2/2016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A7B7B-52B1-44F6-BDDA-7F2E3394EE39}" type="slidenum">
              <a:rPr lang="en-US" smtClean="0"/>
              <a:t>‹#›</a:t>
            </a:fld>
            <a:endParaRPr lang="en-US"/>
          </a:p>
        </p:txBody>
      </p:sp>
    </p:spTree>
    <p:extLst>
      <p:ext uri="{BB962C8B-B14F-4D97-AF65-F5344CB8AC3E}">
        <p14:creationId xmlns:p14="http://schemas.microsoft.com/office/powerpoint/2010/main" val="1054105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BB136B-2E4A-4A7D-ACB4-8F8801DD6912}" type="datetimeFigureOut">
              <a:rPr lang="en-US" smtClean="0"/>
              <a:t>3/2/2016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A7B7B-52B1-44F6-BDDA-7F2E3394EE39}" type="slidenum">
              <a:rPr lang="en-US" smtClean="0"/>
              <a:t>‹#›</a:t>
            </a:fld>
            <a:endParaRPr lang="en-US"/>
          </a:p>
        </p:txBody>
      </p:sp>
    </p:spTree>
    <p:extLst>
      <p:ext uri="{BB962C8B-B14F-4D97-AF65-F5344CB8AC3E}">
        <p14:creationId xmlns:p14="http://schemas.microsoft.com/office/powerpoint/2010/main" val="2273349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BB136B-2E4A-4A7D-ACB4-8F8801DD6912}" type="datetimeFigureOut">
              <a:rPr lang="en-US" smtClean="0"/>
              <a:t>3/2/2016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5A7B7B-52B1-44F6-BDDA-7F2E3394EE39}" type="slidenum">
              <a:rPr lang="en-US" smtClean="0"/>
              <a:t>‹#›</a:t>
            </a:fld>
            <a:endParaRPr lang="en-US"/>
          </a:p>
        </p:txBody>
      </p:sp>
    </p:spTree>
    <p:extLst>
      <p:ext uri="{BB962C8B-B14F-4D97-AF65-F5344CB8AC3E}">
        <p14:creationId xmlns:p14="http://schemas.microsoft.com/office/powerpoint/2010/main" val="2232296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Message concepts of </a:t>
            </a:r>
            <a:br>
              <a:rPr lang="en-US" dirty="0" smtClean="0"/>
            </a:br>
            <a:r>
              <a:rPr lang="en-US" dirty="0" smtClean="0"/>
              <a:t>vector control activities and personal protective behaviors</a:t>
            </a:r>
            <a:endParaRPr lang="en-US" dirty="0"/>
          </a:p>
        </p:txBody>
      </p:sp>
      <p:sp>
        <p:nvSpPr>
          <p:cNvPr id="3" name="Subtitle 2"/>
          <p:cNvSpPr>
            <a:spLocks noGrp="1"/>
          </p:cNvSpPr>
          <p:nvPr>
            <p:ph type="subTitle" idx="1"/>
          </p:nvPr>
        </p:nvSpPr>
        <p:spPr/>
        <p:txBody>
          <a:bodyPr/>
          <a:lstStyle/>
          <a:p>
            <a:r>
              <a:rPr lang="en-US" dirty="0" smtClean="0"/>
              <a:t>For use in interviews and focus group discussions with </a:t>
            </a:r>
          </a:p>
          <a:p>
            <a:r>
              <a:rPr lang="en-US" dirty="0" smtClean="0"/>
              <a:t>Pregnant women and Community Leaders In Puerto Rico</a:t>
            </a:r>
            <a:endParaRPr lang="en-US" dirty="0"/>
          </a:p>
        </p:txBody>
      </p:sp>
    </p:spTree>
    <p:extLst>
      <p:ext uri="{BB962C8B-B14F-4D97-AF65-F5344CB8AC3E}">
        <p14:creationId xmlns:p14="http://schemas.microsoft.com/office/powerpoint/2010/main" val="11025057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Sleeping under a bed net</a:t>
            </a:r>
            <a:endParaRPr lang="en-US" b="1" dirty="0"/>
          </a:p>
        </p:txBody>
      </p:sp>
      <p:sp>
        <p:nvSpPr>
          <p:cNvPr id="3" name="Content Placeholder 2"/>
          <p:cNvSpPr>
            <a:spLocks noGrp="1"/>
          </p:cNvSpPr>
          <p:nvPr>
            <p:ph sz="half" idx="1"/>
          </p:nvPr>
        </p:nvSpPr>
        <p:spPr/>
        <p:txBody>
          <a:bodyPr>
            <a:normAutofit/>
          </a:bodyPr>
          <a:lstStyle/>
          <a:p>
            <a:pPr marL="0" indent="0">
              <a:buNone/>
            </a:pPr>
            <a:r>
              <a:rPr lang="en-US" dirty="0" smtClean="0"/>
              <a:t>A bed net is a </a:t>
            </a:r>
            <a:r>
              <a:rPr lang="en-US" dirty="0"/>
              <a:t>barrier between mosquitoes and the </a:t>
            </a:r>
            <a:r>
              <a:rPr lang="en-US" dirty="0" smtClean="0"/>
              <a:t>people they </a:t>
            </a:r>
            <a:r>
              <a:rPr lang="en-US" dirty="0"/>
              <a:t>want to bite. </a:t>
            </a:r>
            <a:r>
              <a:rPr lang="en-US" dirty="0" smtClean="0"/>
              <a:t>The mosquitoes that spread the </a:t>
            </a:r>
            <a:r>
              <a:rPr lang="en-US" dirty="0" err="1" smtClean="0"/>
              <a:t>Zika</a:t>
            </a:r>
            <a:r>
              <a:rPr lang="en-US" dirty="0" smtClean="0"/>
              <a:t> virus bite during daylight hours, especially at dawn and dusk.  Bed nets can protect you from being bitten while you sleep.</a:t>
            </a:r>
            <a:endParaRPr lang="en-US" dirty="0"/>
          </a:p>
        </p:txBody>
      </p:sp>
      <p:sp>
        <p:nvSpPr>
          <p:cNvPr id="4" name="TextBox 3"/>
          <p:cNvSpPr txBox="1"/>
          <p:nvPr/>
        </p:nvSpPr>
        <p:spPr>
          <a:xfrm>
            <a:off x="7936005" y="2964025"/>
            <a:ext cx="3417795" cy="646331"/>
          </a:xfrm>
          <a:prstGeom prst="rect">
            <a:avLst/>
          </a:prstGeom>
          <a:noFill/>
        </p:spPr>
        <p:txBody>
          <a:bodyPr wrap="none" rtlCol="0">
            <a:spAutoFit/>
          </a:bodyPr>
          <a:lstStyle/>
          <a:p>
            <a:r>
              <a:rPr lang="en-US" dirty="0" smtClean="0"/>
              <a:t>Show pregnant woman sleeping in</a:t>
            </a:r>
          </a:p>
          <a:p>
            <a:r>
              <a:rPr lang="en-US" dirty="0" smtClean="0"/>
              <a:t>Bed under the bed net</a:t>
            </a:r>
            <a:endParaRPr lang="en-US" dirty="0"/>
          </a:p>
        </p:txBody>
      </p:sp>
    </p:spTree>
    <p:extLst>
      <p:ext uri="{BB962C8B-B14F-4D97-AF65-F5344CB8AC3E}">
        <p14:creationId xmlns:p14="http://schemas.microsoft.com/office/powerpoint/2010/main" val="36304849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Placing or replacing screen windows and doors</a:t>
            </a:r>
            <a:endParaRPr lang="en-US" b="1" dirty="0"/>
          </a:p>
        </p:txBody>
      </p:sp>
      <p:sp>
        <p:nvSpPr>
          <p:cNvPr id="3" name="Content Placeholder 2"/>
          <p:cNvSpPr>
            <a:spLocks noGrp="1"/>
          </p:cNvSpPr>
          <p:nvPr>
            <p:ph sz="half" idx="1"/>
          </p:nvPr>
        </p:nvSpPr>
        <p:spPr/>
        <p:txBody>
          <a:bodyPr/>
          <a:lstStyle/>
          <a:p>
            <a:pPr marL="0" indent="0">
              <a:buNone/>
            </a:pPr>
            <a:r>
              <a:rPr lang="en-US" dirty="0" smtClean="0"/>
              <a:t>Screen windows and doors help to keep mosquitoes outside of your home.  Mosquitoes can get inside if there are rips or tears in screens, so it is important to repair screens (close any holes).</a:t>
            </a:r>
            <a:endParaRPr lang="en-US" dirty="0"/>
          </a:p>
        </p:txBody>
      </p:sp>
      <p:sp>
        <p:nvSpPr>
          <p:cNvPr id="4" name="Content Placeholder 3"/>
          <p:cNvSpPr>
            <a:spLocks noGrp="1"/>
          </p:cNvSpPr>
          <p:nvPr>
            <p:ph sz="half" idx="2"/>
          </p:nvPr>
        </p:nvSpPr>
        <p:spPr/>
        <p:txBody>
          <a:bodyPr/>
          <a:lstStyle/>
          <a:p>
            <a:pPr marL="0" indent="0">
              <a:buNone/>
            </a:pPr>
            <a:r>
              <a:rPr lang="en-US" dirty="0" smtClean="0"/>
              <a:t>Scientific studies show that houses with screens are less likely to have mosquitoes in them, especially the kind of mosquitoes that give people </a:t>
            </a:r>
            <a:r>
              <a:rPr lang="en-US" dirty="0" err="1" smtClean="0"/>
              <a:t>Zika</a:t>
            </a:r>
            <a:r>
              <a:rPr lang="en-US" dirty="0" smtClean="0"/>
              <a:t> virus.</a:t>
            </a:r>
            <a:endParaRPr lang="en-US" dirty="0"/>
          </a:p>
        </p:txBody>
      </p:sp>
      <p:sp>
        <p:nvSpPr>
          <p:cNvPr id="5" name="TextBox 4"/>
          <p:cNvSpPr txBox="1"/>
          <p:nvPr/>
        </p:nvSpPr>
        <p:spPr>
          <a:xfrm>
            <a:off x="6509982" y="4817660"/>
            <a:ext cx="4577535" cy="923330"/>
          </a:xfrm>
          <a:prstGeom prst="rect">
            <a:avLst/>
          </a:prstGeom>
          <a:noFill/>
        </p:spPr>
        <p:txBody>
          <a:bodyPr wrap="none" rtlCol="0">
            <a:spAutoFit/>
          </a:bodyPr>
          <a:lstStyle/>
          <a:p>
            <a:r>
              <a:rPr lang="en-US" dirty="0" smtClean="0"/>
              <a:t>Insert picture of house with screened windows</a:t>
            </a:r>
          </a:p>
          <a:p>
            <a:r>
              <a:rPr lang="en-US" dirty="0" smtClean="0"/>
              <a:t>And doors and person repairing one window </a:t>
            </a:r>
          </a:p>
          <a:p>
            <a:r>
              <a:rPr lang="en-US" dirty="0" smtClean="0"/>
              <a:t>screen</a:t>
            </a:r>
            <a:endParaRPr lang="en-US" dirty="0"/>
          </a:p>
        </p:txBody>
      </p:sp>
    </p:spTree>
    <p:extLst>
      <p:ext uri="{BB962C8B-B14F-4D97-AF65-F5344CB8AC3E}">
        <p14:creationId xmlns:p14="http://schemas.microsoft.com/office/powerpoint/2010/main" val="37166292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323"/>
            <a:ext cx="10515600" cy="959178"/>
          </a:xfrm>
        </p:spPr>
        <p:txBody>
          <a:bodyPr>
            <a:normAutofit fontScale="90000"/>
          </a:bodyPr>
          <a:lstStyle/>
          <a:p>
            <a:pPr algn="ctr"/>
            <a:r>
              <a:rPr lang="en-US" b="1" dirty="0" smtClean="0"/>
              <a:t>Using condoms every time you have sex </a:t>
            </a:r>
            <a:br>
              <a:rPr lang="en-US" b="1" dirty="0" smtClean="0"/>
            </a:br>
            <a:r>
              <a:rPr lang="en-US" b="1" dirty="0" smtClean="0"/>
              <a:t>or stop having sex during pregnancy</a:t>
            </a:r>
            <a:endParaRPr lang="en-US" b="1" dirty="0"/>
          </a:p>
        </p:txBody>
      </p:sp>
      <p:sp>
        <p:nvSpPr>
          <p:cNvPr id="3" name="Content Placeholder 2"/>
          <p:cNvSpPr>
            <a:spLocks noGrp="1"/>
          </p:cNvSpPr>
          <p:nvPr>
            <p:ph sz="half" idx="1"/>
          </p:nvPr>
        </p:nvSpPr>
        <p:spPr>
          <a:xfrm>
            <a:off x="458465" y="1630143"/>
            <a:ext cx="5460242" cy="4742301"/>
          </a:xfrm>
        </p:spPr>
        <p:txBody>
          <a:bodyPr>
            <a:normAutofit fontScale="85000" lnSpcReduction="20000"/>
          </a:bodyPr>
          <a:lstStyle/>
          <a:p>
            <a:pPr marL="0" indent="0">
              <a:buNone/>
            </a:pPr>
            <a:r>
              <a:rPr lang="en-US" dirty="0" smtClean="0"/>
              <a:t>Because </a:t>
            </a:r>
            <a:r>
              <a:rPr lang="en-US" dirty="0" err="1" smtClean="0"/>
              <a:t>Zika</a:t>
            </a:r>
            <a:r>
              <a:rPr lang="en-US" dirty="0" smtClean="0"/>
              <a:t> virus has been found in the semen of men who have had an infection </a:t>
            </a:r>
          </a:p>
          <a:p>
            <a:pPr marL="0" indent="0">
              <a:buNone/>
            </a:pPr>
            <a:r>
              <a:rPr lang="en-US" dirty="0" smtClean="0"/>
              <a:t>                           AND </a:t>
            </a:r>
          </a:p>
          <a:p>
            <a:pPr marL="0" indent="0">
              <a:buNone/>
            </a:pPr>
            <a:r>
              <a:rPr lang="en-US" dirty="0" smtClean="0"/>
              <a:t>because most men do not know if they are infected </a:t>
            </a:r>
          </a:p>
          <a:p>
            <a:pPr marL="0" indent="0">
              <a:buNone/>
            </a:pPr>
            <a:r>
              <a:rPr lang="en-US" dirty="0" smtClean="0"/>
              <a:t>                           AND </a:t>
            </a:r>
          </a:p>
          <a:p>
            <a:pPr marL="0" indent="0">
              <a:buNone/>
            </a:pPr>
            <a:r>
              <a:rPr lang="en-US" dirty="0" smtClean="0"/>
              <a:t>because there isn’t a test that is widely available to detect </a:t>
            </a:r>
            <a:r>
              <a:rPr lang="en-US" dirty="0" err="1" smtClean="0"/>
              <a:t>Zika</a:t>
            </a:r>
            <a:r>
              <a:rPr lang="en-US" dirty="0" smtClean="0"/>
              <a:t> virus in semen</a:t>
            </a:r>
          </a:p>
          <a:p>
            <a:pPr marL="0" indent="0">
              <a:buNone/>
            </a:pPr>
            <a:endParaRPr lang="en-US" dirty="0" smtClean="0"/>
          </a:p>
          <a:p>
            <a:pPr marL="0" indent="0">
              <a:buNone/>
            </a:pPr>
            <a:r>
              <a:rPr lang="en-US" b="1" dirty="0" smtClean="0"/>
              <a:t>Couples should either use condoms the right way every time they have vaginal, anal, and oral (mouth to penis) sex </a:t>
            </a:r>
          </a:p>
          <a:p>
            <a:pPr marL="0" indent="0">
              <a:buNone/>
            </a:pPr>
            <a:r>
              <a:rPr lang="en-US" b="1" dirty="0" smtClean="0"/>
              <a:t>                              OR</a:t>
            </a:r>
          </a:p>
          <a:p>
            <a:pPr marL="0" indent="0">
              <a:buNone/>
            </a:pPr>
            <a:r>
              <a:rPr lang="en-US" b="1" dirty="0" smtClean="0"/>
              <a:t>Not have sex during pregnancy.</a:t>
            </a:r>
          </a:p>
          <a:p>
            <a:pPr marL="0" indent="0">
              <a:buNone/>
            </a:pPr>
            <a:endParaRPr lang="en-US" dirty="0"/>
          </a:p>
        </p:txBody>
      </p:sp>
      <p:sp>
        <p:nvSpPr>
          <p:cNvPr id="4" name="Content Placeholder 3"/>
          <p:cNvSpPr>
            <a:spLocks noGrp="1"/>
          </p:cNvSpPr>
          <p:nvPr>
            <p:ph sz="half" idx="2"/>
          </p:nvPr>
        </p:nvSpPr>
        <p:spPr>
          <a:xfrm>
            <a:off x="6172200" y="1630143"/>
            <a:ext cx="5181600" cy="4546820"/>
          </a:xfrm>
        </p:spPr>
        <p:txBody>
          <a:bodyPr>
            <a:normAutofit fontScale="85000" lnSpcReduction="20000"/>
          </a:bodyPr>
          <a:lstStyle/>
          <a:p>
            <a:pPr marL="0" indent="0">
              <a:buNone/>
            </a:pPr>
            <a:r>
              <a:rPr lang="en-US" dirty="0"/>
              <a:t>Using a condom will keep the virus in the </a:t>
            </a:r>
            <a:r>
              <a:rPr lang="en-US" dirty="0" smtClean="0"/>
              <a:t>man’s semen </a:t>
            </a:r>
            <a:r>
              <a:rPr lang="en-US" dirty="0"/>
              <a:t>from infecting </a:t>
            </a:r>
            <a:r>
              <a:rPr lang="en-US" dirty="0" smtClean="0"/>
              <a:t>a  woman.  </a:t>
            </a:r>
            <a:endParaRPr lang="en-US" dirty="0"/>
          </a:p>
        </p:txBody>
      </p:sp>
      <p:sp>
        <p:nvSpPr>
          <p:cNvPr id="5" name="TextBox 4"/>
          <p:cNvSpPr txBox="1"/>
          <p:nvPr/>
        </p:nvSpPr>
        <p:spPr>
          <a:xfrm>
            <a:off x="6679187" y="4001294"/>
            <a:ext cx="4674613" cy="923330"/>
          </a:xfrm>
          <a:prstGeom prst="rect">
            <a:avLst/>
          </a:prstGeom>
          <a:noFill/>
        </p:spPr>
        <p:txBody>
          <a:bodyPr wrap="none" rtlCol="0">
            <a:spAutoFit/>
          </a:bodyPr>
          <a:lstStyle/>
          <a:p>
            <a:r>
              <a:rPr lang="en-US" dirty="0" smtClean="0"/>
              <a:t>Insert picture of couple –pregnant woman</a:t>
            </a:r>
          </a:p>
          <a:p>
            <a:r>
              <a:rPr lang="en-US" dirty="0" smtClean="0"/>
              <a:t>With a opened wrapper showing that a condom</a:t>
            </a:r>
          </a:p>
          <a:p>
            <a:r>
              <a:rPr lang="en-US" dirty="0" smtClean="0"/>
              <a:t>was used</a:t>
            </a:r>
            <a:endParaRPr lang="en-US" dirty="0"/>
          </a:p>
        </p:txBody>
      </p:sp>
    </p:spTree>
    <p:extLst>
      <p:ext uri="{BB962C8B-B14F-4D97-AF65-F5344CB8AC3E}">
        <p14:creationId xmlns:p14="http://schemas.microsoft.com/office/powerpoint/2010/main" val="9675224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9579"/>
          </a:xfrm>
        </p:spPr>
        <p:txBody>
          <a:bodyPr>
            <a:noAutofit/>
          </a:bodyPr>
          <a:lstStyle/>
          <a:p>
            <a:pPr algn="ctr"/>
            <a:r>
              <a:rPr lang="en-US" b="1" dirty="0" smtClean="0"/>
              <a:t>Aerial spraying (spraying from an airplane)</a:t>
            </a:r>
            <a:endParaRPr lang="en-US" sz="4800" b="1" dirty="0"/>
          </a:p>
        </p:txBody>
      </p:sp>
      <p:sp>
        <p:nvSpPr>
          <p:cNvPr id="4" name="Content Placeholder 3"/>
          <p:cNvSpPr>
            <a:spLocks noGrp="1"/>
          </p:cNvSpPr>
          <p:nvPr>
            <p:ph sz="half" idx="1"/>
          </p:nvPr>
        </p:nvSpPr>
        <p:spPr>
          <a:xfrm>
            <a:off x="682580" y="1284712"/>
            <a:ext cx="5337220" cy="5141845"/>
          </a:xfrm>
        </p:spPr>
        <p:txBody>
          <a:bodyPr>
            <a:normAutofit/>
          </a:bodyPr>
          <a:lstStyle/>
          <a:p>
            <a:pPr marL="0" indent="0">
              <a:buNone/>
            </a:pPr>
            <a:r>
              <a:rPr lang="en-US" dirty="0" smtClean="0"/>
              <a:t>A specially equipped airplane sprays insecticides in small (invisible to the eye) droplet aerosols  that cover a neighborhood to kill adult mosquitoes.  The spraying usually occurs when the mosquitoes are most active.   The insecticide used is a chemical that kills mosquitoes but does not hurt people, pets, or plants. </a:t>
            </a:r>
          </a:p>
          <a:p>
            <a:pPr marL="0" indent="0">
              <a:buNone/>
            </a:pPr>
            <a:endParaRPr lang="en-US" dirty="0"/>
          </a:p>
        </p:txBody>
      </p:sp>
      <p:sp>
        <p:nvSpPr>
          <p:cNvPr id="5" name="Content Placeholder 4"/>
          <p:cNvSpPr>
            <a:spLocks noGrp="1"/>
          </p:cNvSpPr>
          <p:nvPr>
            <p:ph sz="half" idx="2"/>
          </p:nvPr>
        </p:nvSpPr>
        <p:spPr>
          <a:xfrm>
            <a:off x="6172200" y="1284713"/>
            <a:ext cx="5181600" cy="2888042"/>
          </a:xfrm>
        </p:spPr>
        <p:txBody>
          <a:bodyPr>
            <a:normAutofit/>
          </a:bodyPr>
          <a:lstStyle/>
          <a:p>
            <a:pPr marL="0" indent="0">
              <a:buNone/>
            </a:pPr>
            <a:r>
              <a:rPr lang="en-US" dirty="0" smtClean="0"/>
              <a:t>Aerial spraying can </a:t>
            </a:r>
            <a:r>
              <a:rPr lang="en-US" b="1" dirty="0" smtClean="0"/>
              <a:t>kill</a:t>
            </a:r>
            <a:r>
              <a:rPr lang="en-US" dirty="0" smtClean="0"/>
              <a:t> adult mosquitoes and larvae across many communities.  Everyone in a community benefits from fewer mosquitoes, mosquito bites, and diseases.</a:t>
            </a:r>
            <a:endParaRPr lang="en-US" dirty="0"/>
          </a:p>
        </p:txBody>
      </p:sp>
      <p:sp>
        <p:nvSpPr>
          <p:cNvPr id="6" name="TextBox 5"/>
          <p:cNvSpPr txBox="1"/>
          <p:nvPr/>
        </p:nvSpPr>
        <p:spPr>
          <a:xfrm>
            <a:off x="6741994" y="4230214"/>
            <a:ext cx="4234621" cy="369332"/>
          </a:xfrm>
          <a:prstGeom prst="rect">
            <a:avLst/>
          </a:prstGeom>
          <a:noFill/>
        </p:spPr>
        <p:txBody>
          <a:bodyPr wrap="none" rtlCol="0">
            <a:spAutoFit/>
          </a:bodyPr>
          <a:lstStyle/>
          <a:p>
            <a:r>
              <a:rPr lang="en-US" dirty="0" smtClean="0"/>
              <a:t>Insert illustration of modern plane spraying</a:t>
            </a:r>
            <a:endParaRPr lang="en-US" dirty="0"/>
          </a:p>
        </p:txBody>
      </p:sp>
    </p:spTree>
    <p:extLst>
      <p:ext uri="{BB962C8B-B14F-4D97-AF65-F5344CB8AC3E}">
        <p14:creationId xmlns:p14="http://schemas.microsoft.com/office/powerpoint/2010/main" val="8830654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563671" y="601249"/>
            <a:ext cx="10772384" cy="2908714"/>
          </a:xfrm>
        </p:spPr>
        <p:txBody>
          <a:bodyPr>
            <a:normAutofit fontScale="90000"/>
          </a:bodyPr>
          <a:lstStyle/>
          <a:p>
            <a:r>
              <a:rPr lang="es-ES" sz="5300" dirty="0" smtClean="0"/>
              <a:t/>
            </a:r>
            <a:br>
              <a:rPr lang="es-ES" sz="5300" dirty="0" smtClean="0"/>
            </a:br>
            <a:r>
              <a:rPr lang="es-ES" sz="5300" dirty="0"/>
              <a:t/>
            </a:r>
            <a:br>
              <a:rPr lang="es-ES" sz="5300" dirty="0"/>
            </a:br>
            <a:r>
              <a:rPr lang="es-PR" sz="5300" dirty="0" smtClean="0"/>
              <a:t>Conceptos para los mensajes de las actividades de control de vectores y los comportamientos de protección personal</a:t>
            </a:r>
            <a:r>
              <a:rPr lang="es-ES" sz="5300" dirty="0" smtClean="0"/>
              <a:t/>
            </a:r>
            <a:br>
              <a:rPr lang="es-ES" sz="5300" dirty="0" smtClean="0"/>
            </a:br>
            <a:endParaRPr lang="en-US" dirty="0"/>
          </a:p>
        </p:txBody>
      </p:sp>
      <p:sp>
        <p:nvSpPr>
          <p:cNvPr id="6" name="Subtitle 5"/>
          <p:cNvSpPr>
            <a:spLocks noGrp="1"/>
          </p:cNvSpPr>
          <p:nvPr>
            <p:ph type="subTitle" idx="1"/>
          </p:nvPr>
        </p:nvSpPr>
        <p:spPr/>
        <p:txBody>
          <a:bodyPr/>
          <a:lstStyle/>
          <a:p>
            <a:r>
              <a:rPr lang="es-PR" dirty="0" smtClean="0"/>
              <a:t>Para usarse en las entrevistas y las discusiones de  grupos focales con </a:t>
            </a:r>
          </a:p>
          <a:p>
            <a:r>
              <a:rPr lang="es-PR" dirty="0" smtClean="0"/>
              <a:t>Mujeres embarazadas y Líderes Comunitarios en Puerto Rico</a:t>
            </a:r>
          </a:p>
          <a:p>
            <a:endParaRPr lang="en-US" dirty="0"/>
          </a:p>
        </p:txBody>
      </p:sp>
    </p:spTree>
    <p:extLst>
      <p:ext uri="{BB962C8B-B14F-4D97-AF65-F5344CB8AC3E}">
        <p14:creationId xmlns:p14="http://schemas.microsoft.com/office/powerpoint/2010/main" val="1055728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s-PR" b="1" dirty="0" smtClean="0"/>
              <a:t>Asperjación residual exterior (ARE)</a:t>
            </a:r>
            <a:endParaRPr lang="es-PR" b="1" dirty="0"/>
          </a:p>
        </p:txBody>
      </p:sp>
      <p:sp>
        <p:nvSpPr>
          <p:cNvPr id="5" name="Content Placeholder 4"/>
          <p:cNvSpPr>
            <a:spLocks noGrp="1"/>
          </p:cNvSpPr>
          <p:nvPr>
            <p:ph sz="half" idx="1"/>
          </p:nvPr>
        </p:nvSpPr>
        <p:spPr>
          <a:xfrm>
            <a:off x="778240" y="1825625"/>
            <a:ext cx="5181600" cy="4351338"/>
          </a:xfrm>
        </p:spPr>
        <p:txBody>
          <a:bodyPr>
            <a:normAutofit fontScale="92500" lnSpcReduction="10000"/>
          </a:bodyPr>
          <a:lstStyle/>
          <a:p>
            <a:pPr marL="0" indent="0">
              <a:buNone/>
            </a:pPr>
            <a:r>
              <a:rPr lang="es-PR" dirty="0" smtClean="0"/>
              <a:t>Profesionales especialmente adiestrados rociarán insecticida fuera del hogar y en los lugares donde a los mosquitos les gusta reposar - por lo general, lugares oscuros y húmedos. Ejemplos de estos lugares son: alrededor de las puertas, por los aleros de los techos, y detrás de plantas y arbustos sembrados en tiestos. La asperjación se puede hacer en cualquier momento del día y por lo general mata los mosquitos durante varios meses.</a:t>
            </a:r>
            <a:endParaRPr lang="es-PR" dirty="0"/>
          </a:p>
        </p:txBody>
      </p:sp>
      <p:sp>
        <p:nvSpPr>
          <p:cNvPr id="6" name="Content Placeholder 5"/>
          <p:cNvSpPr>
            <a:spLocks noGrp="1"/>
          </p:cNvSpPr>
          <p:nvPr>
            <p:ph sz="half" idx="2"/>
          </p:nvPr>
        </p:nvSpPr>
        <p:spPr>
          <a:xfrm>
            <a:off x="6232160" y="1825625"/>
            <a:ext cx="5370226" cy="4650126"/>
          </a:xfrm>
        </p:spPr>
        <p:txBody>
          <a:bodyPr>
            <a:normAutofit fontScale="92500" lnSpcReduction="10000"/>
          </a:bodyPr>
          <a:lstStyle/>
          <a:p>
            <a:pPr marL="0" indent="0">
              <a:buNone/>
            </a:pPr>
            <a:r>
              <a:rPr lang="es-PR" dirty="0" smtClean="0"/>
              <a:t>La asperjación residual en exteriores mata los mosquitos adultos.</a:t>
            </a:r>
          </a:p>
          <a:p>
            <a:pPr marL="0" indent="0">
              <a:buNone/>
            </a:pPr>
            <a:endParaRPr lang="es-PR" dirty="0"/>
          </a:p>
        </p:txBody>
      </p:sp>
      <p:sp>
        <p:nvSpPr>
          <p:cNvPr id="8" name="TextBox 7"/>
          <p:cNvSpPr txBox="1"/>
          <p:nvPr/>
        </p:nvSpPr>
        <p:spPr>
          <a:xfrm>
            <a:off x="6565690" y="4196674"/>
            <a:ext cx="5036696" cy="369332"/>
          </a:xfrm>
          <a:prstGeom prst="rect">
            <a:avLst/>
          </a:prstGeom>
          <a:noFill/>
        </p:spPr>
        <p:txBody>
          <a:bodyPr wrap="square" rtlCol="0">
            <a:spAutoFit/>
          </a:bodyPr>
          <a:lstStyle/>
          <a:p>
            <a:r>
              <a:rPr lang="es-PR" dirty="0" smtClean="0"/>
              <a:t>Mostrar lugares de rociado profesional en el patio</a:t>
            </a:r>
            <a:endParaRPr lang="es-PR" dirty="0"/>
          </a:p>
        </p:txBody>
      </p:sp>
    </p:spTree>
    <p:extLst>
      <p:ext uri="{BB962C8B-B14F-4D97-AF65-F5344CB8AC3E}">
        <p14:creationId xmlns:p14="http://schemas.microsoft.com/office/powerpoint/2010/main" val="742190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155265"/>
            <a:ext cx="10515600" cy="1325563"/>
          </a:xfrm>
        </p:spPr>
        <p:txBody>
          <a:bodyPr/>
          <a:lstStyle/>
          <a:p>
            <a:pPr algn="ctr"/>
            <a:r>
              <a:rPr lang="en-US" b="1" dirty="0" smtClean="0"/>
              <a:t>Asperjación residual interior (ARI)</a:t>
            </a:r>
            <a:endParaRPr lang="en-US" b="1" dirty="0"/>
          </a:p>
        </p:txBody>
      </p:sp>
      <p:sp>
        <p:nvSpPr>
          <p:cNvPr id="6" name="Content Placeholder 5"/>
          <p:cNvSpPr>
            <a:spLocks noGrp="1"/>
          </p:cNvSpPr>
          <p:nvPr>
            <p:ph sz="half" idx="1"/>
          </p:nvPr>
        </p:nvSpPr>
        <p:spPr>
          <a:xfrm>
            <a:off x="509667" y="1409076"/>
            <a:ext cx="5450174" cy="4916773"/>
          </a:xfrm>
        </p:spPr>
        <p:txBody>
          <a:bodyPr>
            <a:normAutofit fontScale="92500" lnSpcReduction="20000"/>
          </a:bodyPr>
          <a:lstStyle/>
          <a:p>
            <a:pPr marL="0" indent="0">
              <a:buNone/>
            </a:pPr>
            <a:r>
              <a:rPr lang="es-PR" dirty="0" smtClean="0"/>
              <a:t>Profesionales especialmente adiestrados rociarán insecticida en el interior del hogar y en los lugares donde a los mosquitos les gusta reposar - por lo general, lugares oscuros y húmedos. Ejemplos de estos lugares son: debajo de las mesas, detrás de los muebles y armarios, debajo de la cama y de los gabinetes con fregadero y por la ropa sucia. La asperjación se puede hacer en cualquier momento del día y por lo general, mata los mosquitos por unos tres meses. ARI es más eficaz cuando la mayoría de las casas en un barrio han sido rociadas. </a:t>
            </a:r>
            <a:endParaRPr lang="es-PR" dirty="0"/>
          </a:p>
        </p:txBody>
      </p:sp>
      <p:sp>
        <p:nvSpPr>
          <p:cNvPr id="9" name="Content Placeholder 8"/>
          <p:cNvSpPr>
            <a:spLocks noGrp="1"/>
          </p:cNvSpPr>
          <p:nvPr>
            <p:ph sz="half" idx="2"/>
          </p:nvPr>
        </p:nvSpPr>
        <p:spPr>
          <a:xfrm>
            <a:off x="6307110" y="1405905"/>
            <a:ext cx="5355236" cy="4351338"/>
          </a:xfrm>
        </p:spPr>
        <p:txBody>
          <a:bodyPr/>
          <a:lstStyle/>
          <a:p>
            <a:pPr marL="0" indent="0">
              <a:buNone/>
            </a:pPr>
            <a:r>
              <a:rPr lang="es-PR" sz="2400" dirty="0" smtClean="0"/>
              <a:t>La asperjación residual en el interior de las casa mata los mosquitos adultos.  Estudios científicos  demuestran que la ARI es la manera mas efectiva de parar la propagación  de las enfermedades transmitidas por mosquitos que pasan a las personas el dengue, el chikunguña y el zika.</a:t>
            </a:r>
          </a:p>
          <a:p>
            <a:pPr marL="0" indent="0">
              <a:buNone/>
            </a:pPr>
            <a:endParaRPr lang="en-US" dirty="0"/>
          </a:p>
        </p:txBody>
      </p:sp>
      <p:sp>
        <p:nvSpPr>
          <p:cNvPr id="11" name="TextBox 10"/>
          <p:cNvSpPr txBox="1"/>
          <p:nvPr/>
        </p:nvSpPr>
        <p:spPr>
          <a:xfrm>
            <a:off x="6700604" y="5186597"/>
            <a:ext cx="5309011" cy="646331"/>
          </a:xfrm>
          <a:prstGeom prst="rect">
            <a:avLst/>
          </a:prstGeom>
          <a:noFill/>
        </p:spPr>
        <p:txBody>
          <a:bodyPr wrap="square" rtlCol="0">
            <a:spAutoFit/>
          </a:bodyPr>
          <a:lstStyle/>
          <a:p>
            <a:r>
              <a:rPr lang="es-PR" dirty="0" smtClean="0"/>
              <a:t>Mostrar lugares de rociado profesional dentro del hogar</a:t>
            </a:r>
            <a:endParaRPr lang="es-PR" dirty="0"/>
          </a:p>
        </p:txBody>
      </p:sp>
    </p:spTree>
    <p:extLst>
      <p:ext uri="{BB962C8B-B14F-4D97-AF65-F5344CB8AC3E}">
        <p14:creationId xmlns:p14="http://schemas.microsoft.com/office/powerpoint/2010/main" val="42233083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PR" b="1" dirty="0" smtClean="0"/>
              <a:t>Rociar en el interior del hogar con insecticidas de uso común </a:t>
            </a:r>
            <a:endParaRPr lang="es-PR" b="1" dirty="0"/>
          </a:p>
        </p:txBody>
      </p:sp>
      <p:sp>
        <p:nvSpPr>
          <p:cNvPr id="3" name="Content Placeholder 2"/>
          <p:cNvSpPr>
            <a:spLocks noGrp="1"/>
          </p:cNvSpPr>
          <p:nvPr>
            <p:ph sz="half" idx="1"/>
          </p:nvPr>
        </p:nvSpPr>
        <p:spPr/>
        <p:txBody>
          <a:bodyPr>
            <a:normAutofit/>
          </a:bodyPr>
          <a:lstStyle/>
          <a:p>
            <a:pPr marL="0" indent="0">
              <a:buNone/>
            </a:pPr>
            <a:r>
              <a:rPr lang="es-ES" dirty="0"/>
              <a:t>Los residentes de una casa o apartamento </a:t>
            </a:r>
            <a:r>
              <a:rPr lang="es-ES" dirty="0" smtClean="0"/>
              <a:t>pueden </a:t>
            </a:r>
            <a:r>
              <a:rPr lang="es-ES" dirty="0"/>
              <a:t>comprar insecticidas en </a:t>
            </a:r>
            <a:r>
              <a:rPr lang="es-ES" dirty="0" smtClean="0"/>
              <a:t>el supermercado </a:t>
            </a:r>
            <a:r>
              <a:rPr lang="es-ES" dirty="0"/>
              <a:t>o </a:t>
            </a:r>
            <a:r>
              <a:rPr lang="es-ES" dirty="0" smtClean="0"/>
              <a:t>ferretería. Usualmente, </a:t>
            </a:r>
            <a:r>
              <a:rPr lang="es-ES" dirty="0"/>
              <a:t>son </a:t>
            </a:r>
            <a:r>
              <a:rPr lang="es-ES" dirty="0" smtClean="0"/>
              <a:t>latas de rociado en aerosol </a:t>
            </a:r>
            <a:r>
              <a:rPr lang="es-ES" dirty="0"/>
              <a:t>que se pueden utilizar para rociar lugares dentro de la casa donde </a:t>
            </a:r>
            <a:r>
              <a:rPr lang="es-ES" dirty="0" smtClean="0"/>
              <a:t>a los </a:t>
            </a:r>
            <a:r>
              <a:rPr lang="es-ES" dirty="0"/>
              <a:t>mosquitos les gusta </a:t>
            </a:r>
            <a:r>
              <a:rPr lang="es-ES" dirty="0" smtClean="0"/>
              <a:t>reposar </a:t>
            </a:r>
            <a:r>
              <a:rPr lang="es-ES" dirty="0"/>
              <a:t>- por lo </a:t>
            </a:r>
            <a:r>
              <a:rPr lang="es-ES" dirty="0" smtClean="0"/>
              <a:t>general, </a:t>
            </a:r>
            <a:r>
              <a:rPr lang="es-ES" dirty="0"/>
              <a:t>lugares oscuros y húmedos. El aerosol </a:t>
            </a:r>
            <a:r>
              <a:rPr lang="es-ES" dirty="0" smtClean="0"/>
              <a:t>es para  </a:t>
            </a:r>
            <a:r>
              <a:rPr lang="es-ES" dirty="0"/>
              <a:t>matar los mosquitos adultos.</a:t>
            </a:r>
            <a:endParaRPr lang="en-US" dirty="0"/>
          </a:p>
        </p:txBody>
      </p:sp>
      <p:sp>
        <p:nvSpPr>
          <p:cNvPr id="4" name="Content Placeholder 3"/>
          <p:cNvSpPr>
            <a:spLocks noGrp="1"/>
          </p:cNvSpPr>
          <p:nvPr>
            <p:ph sz="half" idx="2"/>
          </p:nvPr>
        </p:nvSpPr>
        <p:spPr/>
        <p:txBody>
          <a:bodyPr>
            <a:normAutofit/>
          </a:bodyPr>
          <a:lstStyle/>
          <a:p>
            <a:pPr marL="0" indent="0">
              <a:buNone/>
            </a:pPr>
            <a:r>
              <a:rPr lang="es-PR" dirty="0" smtClean="0"/>
              <a:t>Usar insecticidas mata los mosquitos adultos. </a:t>
            </a:r>
            <a:endParaRPr lang="es-PR" dirty="0"/>
          </a:p>
        </p:txBody>
      </p:sp>
      <p:sp>
        <p:nvSpPr>
          <p:cNvPr id="5" name="TextBox 4"/>
          <p:cNvSpPr txBox="1"/>
          <p:nvPr/>
        </p:nvSpPr>
        <p:spPr>
          <a:xfrm>
            <a:off x="6835516" y="4557012"/>
            <a:ext cx="4616971" cy="1477328"/>
          </a:xfrm>
          <a:prstGeom prst="rect">
            <a:avLst/>
          </a:prstGeom>
          <a:noFill/>
        </p:spPr>
        <p:txBody>
          <a:bodyPr wrap="square" rtlCol="0">
            <a:spAutoFit/>
          </a:bodyPr>
          <a:lstStyle/>
          <a:p>
            <a:r>
              <a:rPr lang="es-ES" dirty="0"/>
              <a:t>Inserte </a:t>
            </a:r>
            <a:r>
              <a:rPr lang="es-ES" dirty="0" smtClean="0"/>
              <a:t>una </a:t>
            </a:r>
            <a:r>
              <a:rPr lang="es-ES" dirty="0"/>
              <a:t>ilustración de </a:t>
            </a:r>
            <a:r>
              <a:rPr lang="es-ES" dirty="0" smtClean="0"/>
              <a:t>una </a:t>
            </a:r>
            <a:r>
              <a:rPr lang="es-ES" dirty="0"/>
              <a:t>persona </a:t>
            </a:r>
            <a:r>
              <a:rPr lang="es-ES" dirty="0" smtClean="0"/>
              <a:t>fumigando en su hogar. Rociando insecticida en lugares donde a los mosquitos les gusta reposar. La ilustración es trabajada por </a:t>
            </a:r>
            <a:r>
              <a:rPr lang="es-ES" dirty="0"/>
              <a:t>un artista gráfico de </a:t>
            </a:r>
            <a:r>
              <a:rPr lang="es-ES" dirty="0" smtClean="0"/>
              <a:t>CDC. </a:t>
            </a:r>
            <a:endParaRPr lang="es-ES" dirty="0"/>
          </a:p>
        </p:txBody>
      </p:sp>
    </p:spTree>
    <p:extLst>
      <p:ext uri="{BB962C8B-B14F-4D97-AF65-F5344CB8AC3E}">
        <p14:creationId xmlns:p14="http://schemas.microsoft.com/office/powerpoint/2010/main" val="30832520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637" y="365125"/>
            <a:ext cx="11032760" cy="1325563"/>
          </a:xfrm>
        </p:spPr>
        <p:txBody>
          <a:bodyPr/>
          <a:lstStyle/>
          <a:p>
            <a:pPr algn="ctr"/>
            <a:r>
              <a:rPr lang="es-PR" b="1" dirty="0" smtClean="0"/>
              <a:t>Añadir larvicidas al agua estancada o acumulada</a:t>
            </a:r>
            <a:endParaRPr lang="es-PR" b="1" dirty="0"/>
          </a:p>
        </p:txBody>
      </p:sp>
      <p:sp>
        <p:nvSpPr>
          <p:cNvPr id="3" name="Content Placeholder 2"/>
          <p:cNvSpPr>
            <a:spLocks noGrp="1"/>
          </p:cNvSpPr>
          <p:nvPr>
            <p:ph sz="half" idx="1"/>
          </p:nvPr>
        </p:nvSpPr>
        <p:spPr>
          <a:xfrm>
            <a:off x="354842" y="1722220"/>
            <a:ext cx="5664958" cy="4846590"/>
          </a:xfrm>
        </p:spPr>
        <p:txBody>
          <a:bodyPr>
            <a:normAutofit fontScale="77500" lnSpcReduction="20000"/>
          </a:bodyPr>
          <a:lstStyle/>
          <a:p>
            <a:pPr marL="0" indent="0">
              <a:buNone/>
            </a:pPr>
            <a:r>
              <a:rPr lang="es-PR" dirty="0" smtClean="0"/>
              <a:t>Los insecticidas se pueden añadir a los envases con agua acumulada para matar las larvas. Ejemplos de lugares donde con frecuencia hay agua acumulada son: </a:t>
            </a:r>
          </a:p>
          <a:p>
            <a:r>
              <a:rPr lang="es-PR" dirty="0" smtClean="0"/>
              <a:t>Fuentes</a:t>
            </a:r>
          </a:p>
          <a:p>
            <a:r>
              <a:rPr lang="es-PR" dirty="0" smtClean="0"/>
              <a:t>Bases bajo los tiestos con plantas</a:t>
            </a:r>
          </a:p>
          <a:p>
            <a:r>
              <a:rPr lang="es-PR" dirty="0" smtClean="0"/>
              <a:t>Cubos </a:t>
            </a:r>
          </a:p>
          <a:p>
            <a:r>
              <a:rPr lang="es-PR" dirty="0" smtClean="0"/>
              <a:t>Envases para almacenar agua en el hogar</a:t>
            </a:r>
          </a:p>
          <a:p>
            <a:pPr marL="0" indent="0">
              <a:buNone/>
            </a:pPr>
            <a:r>
              <a:rPr lang="es-PR" dirty="0" smtClean="0"/>
              <a:t>Si aun puede ver el larvicida, lo más probable es que todavía est</a:t>
            </a:r>
            <a:r>
              <a:rPr lang="es-PR" dirty="0" smtClean="0">
                <a:latin typeface="Calibri"/>
              </a:rPr>
              <a:t>é</a:t>
            </a:r>
            <a:r>
              <a:rPr lang="es-PR" dirty="0" smtClean="0"/>
              <a:t> trabajando.</a:t>
            </a:r>
          </a:p>
          <a:p>
            <a:pPr marL="0" indent="0">
              <a:buNone/>
            </a:pPr>
            <a:r>
              <a:rPr lang="es-PR" dirty="0" smtClean="0"/>
              <a:t>El producto </a:t>
            </a:r>
            <a:r>
              <a:rPr lang="es-PR" i="1" dirty="0" smtClean="0"/>
              <a:t>Mosquito "</a:t>
            </a:r>
            <a:r>
              <a:rPr lang="es-PR" i="1" dirty="0" err="1" smtClean="0"/>
              <a:t>dunks</a:t>
            </a:r>
            <a:r>
              <a:rPr lang="es-PR" i="1" dirty="0" smtClean="0"/>
              <a:t>"</a:t>
            </a:r>
            <a:r>
              <a:rPr lang="es-PR" dirty="0" smtClean="0"/>
              <a:t> se puede comprar en los supermercados o ferreterías y echarse en agua estancada o acumulada. Los profesionales del control de plagas pueden poner granos de temefos en el agua estancada o acumulada.</a:t>
            </a:r>
          </a:p>
          <a:p>
            <a:pPr marL="0" indent="0">
              <a:buNone/>
            </a:pPr>
            <a:endParaRPr lang="en-US" dirty="0"/>
          </a:p>
        </p:txBody>
      </p:sp>
      <p:sp>
        <p:nvSpPr>
          <p:cNvPr id="4" name="Content Placeholder 3"/>
          <p:cNvSpPr>
            <a:spLocks noGrp="1"/>
          </p:cNvSpPr>
          <p:nvPr>
            <p:ph sz="half" idx="2"/>
          </p:nvPr>
        </p:nvSpPr>
        <p:spPr>
          <a:xfrm>
            <a:off x="6172200" y="1542197"/>
            <a:ext cx="5664958" cy="4634766"/>
          </a:xfrm>
        </p:spPr>
        <p:txBody>
          <a:bodyPr>
            <a:normAutofit fontScale="77500" lnSpcReduction="20000"/>
          </a:bodyPr>
          <a:lstStyle/>
          <a:p>
            <a:pPr marL="0" indent="0">
              <a:buNone/>
            </a:pPr>
            <a:r>
              <a:rPr lang="es-PR" dirty="0" smtClean="0"/>
              <a:t>Los larvicidas matan las larvas de mosquito de manera que no pueden convertirse en mosquitos adultos, lo que significa que habrán menos mosquitos que piquen y propaguen enfermedades.</a:t>
            </a:r>
          </a:p>
          <a:p>
            <a:pPr marL="0" indent="0">
              <a:buNone/>
            </a:pPr>
            <a:endParaRPr lang="en-US" dirty="0"/>
          </a:p>
        </p:txBody>
      </p:sp>
      <p:sp>
        <p:nvSpPr>
          <p:cNvPr id="6" name="TextBox 5"/>
          <p:cNvSpPr txBox="1"/>
          <p:nvPr/>
        </p:nvSpPr>
        <p:spPr>
          <a:xfrm>
            <a:off x="7478974" y="4026090"/>
            <a:ext cx="4105130" cy="923330"/>
          </a:xfrm>
          <a:prstGeom prst="rect">
            <a:avLst/>
          </a:prstGeom>
          <a:noFill/>
        </p:spPr>
        <p:txBody>
          <a:bodyPr wrap="square" rtlCol="0">
            <a:spAutoFit/>
          </a:bodyPr>
          <a:lstStyle/>
          <a:p>
            <a:r>
              <a:rPr lang="es-PR" dirty="0" smtClean="0"/>
              <a:t>Inserte una ilustración de una persona poniendo un </a:t>
            </a:r>
            <a:r>
              <a:rPr lang="es-PR" i="1" dirty="0" smtClean="0"/>
              <a:t>Mosquito </a:t>
            </a:r>
            <a:r>
              <a:rPr lang="es-PR" i="1" dirty="0" err="1" smtClean="0"/>
              <a:t>dunk</a:t>
            </a:r>
            <a:r>
              <a:rPr lang="es-PR" dirty="0" smtClean="0"/>
              <a:t> en un estanque o en un cubo. </a:t>
            </a:r>
            <a:endParaRPr lang="es-PR" dirty="0"/>
          </a:p>
        </p:txBody>
      </p:sp>
    </p:spTree>
    <p:extLst>
      <p:ext uri="{BB962C8B-B14F-4D97-AF65-F5344CB8AC3E}">
        <p14:creationId xmlns:p14="http://schemas.microsoft.com/office/powerpoint/2010/main" val="6379528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9883"/>
          </a:xfrm>
        </p:spPr>
        <p:txBody>
          <a:bodyPr>
            <a:normAutofit fontScale="90000"/>
          </a:bodyPr>
          <a:lstStyle/>
          <a:p>
            <a:pPr algn="ctr"/>
            <a:r>
              <a:rPr lang="es-PR" b="1" dirty="0" smtClean="0"/>
              <a:t>Usar repelentes sobre la piel desnuda </a:t>
            </a:r>
            <a:br>
              <a:rPr lang="es-PR" b="1" dirty="0" smtClean="0"/>
            </a:br>
            <a:r>
              <a:rPr lang="es-PR" b="1" dirty="0" smtClean="0"/>
              <a:t>no cubierta con ropa</a:t>
            </a:r>
            <a:endParaRPr lang="es-PR" b="1" dirty="0"/>
          </a:p>
        </p:txBody>
      </p:sp>
      <p:sp>
        <p:nvSpPr>
          <p:cNvPr id="3" name="Content Placeholder 2"/>
          <p:cNvSpPr>
            <a:spLocks noGrp="1"/>
          </p:cNvSpPr>
          <p:nvPr>
            <p:ph sz="half" idx="1"/>
          </p:nvPr>
        </p:nvSpPr>
        <p:spPr>
          <a:xfrm>
            <a:off x="395785" y="1419367"/>
            <a:ext cx="7547212" cy="5140787"/>
          </a:xfrm>
        </p:spPr>
        <p:txBody>
          <a:bodyPr>
            <a:normAutofit fontScale="70000" lnSpcReduction="20000"/>
          </a:bodyPr>
          <a:lstStyle/>
          <a:p>
            <a:pPr marL="0" indent="0">
              <a:buNone/>
            </a:pPr>
            <a:r>
              <a:rPr lang="es-PR" dirty="0" smtClean="0"/>
              <a:t>Los repelentes hacen que la persona sea "invisible" para los mosquitos. Si los mosquitos no le pueden encontrar, no le pueden picar.</a:t>
            </a:r>
          </a:p>
          <a:p>
            <a:pPr marL="0" indent="0">
              <a:buNone/>
            </a:pPr>
            <a:r>
              <a:rPr lang="es-PR" dirty="0" smtClean="0"/>
              <a:t>Las personas usan repelentes para evitar las picaduras de mosquitos. Los repelentes están diseñados para ser usados sobre la piel desnuda, especialmente la piel que no está cubierta por la ropa.</a:t>
            </a:r>
          </a:p>
          <a:p>
            <a:pPr marL="0" indent="0">
              <a:buNone/>
            </a:pPr>
            <a:r>
              <a:rPr lang="es-PR" dirty="0" smtClean="0"/>
              <a:t>Los repelentes que vienen en muchas formas: </a:t>
            </a:r>
          </a:p>
          <a:p>
            <a:pPr lvl="1"/>
            <a:r>
              <a:rPr lang="es-PR" sz="2200" dirty="0" smtClean="0"/>
              <a:t>En aerosol </a:t>
            </a:r>
          </a:p>
          <a:p>
            <a:pPr lvl="1"/>
            <a:r>
              <a:rPr lang="es-PR" sz="2200" dirty="0" smtClean="0"/>
              <a:t>Lociones</a:t>
            </a:r>
          </a:p>
          <a:p>
            <a:pPr lvl="1"/>
            <a:r>
              <a:rPr lang="es-PR" sz="2200" dirty="0" smtClean="0"/>
              <a:t>Cremas</a:t>
            </a:r>
          </a:p>
          <a:p>
            <a:pPr lvl="1"/>
            <a:r>
              <a:rPr lang="es-PR" sz="2200" dirty="0" smtClean="0"/>
              <a:t>Sólidos (barras)</a:t>
            </a:r>
          </a:p>
          <a:p>
            <a:pPr lvl="1"/>
            <a:r>
              <a:rPr lang="es-PR" sz="2200" dirty="0" smtClean="0"/>
              <a:t>Atomizador </a:t>
            </a:r>
          </a:p>
          <a:p>
            <a:pPr lvl="1"/>
            <a:r>
              <a:rPr lang="es-PR" sz="2200" dirty="0" smtClean="0"/>
              <a:t>Líquidos</a:t>
            </a:r>
          </a:p>
          <a:p>
            <a:pPr lvl="1"/>
            <a:r>
              <a:rPr lang="es-PR" sz="2200" dirty="0" smtClean="0"/>
              <a:t>Toallitas </a:t>
            </a:r>
          </a:p>
          <a:p>
            <a:pPr marL="0" indent="0">
              <a:buNone/>
            </a:pPr>
            <a:endParaRPr lang="es-PR" dirty="0" smtClean="0"/>
          </a:p>
          <a:p>
            <a:pPr marL="0" indent="0">
              <a:buNone/>
            </a:pPr>
            <a:r>
              <a:rPr lang="es-PR" dirty="0" smtClean="0"/>
              <a:t>CDC recomienda el uso de un repelente de insectos registrados por la EPA. Los repelentes seguros y eficaces contienen ingredientes como el aceite de eucalipto-limón, </a:t>
            </a:r>
            <a:r>
              <a:rPr lang="es-PR" dirty="0" err="1" smtClean="0"/>
              <a:t>picaridina</a:t>
            </a:r>
            <a:r>
              <a:rPr lang="es-PR" dirty="0" smtClean="0"/>
              <a:t>, IR3535, para-metano-</a:t>
            </a:r>
            <a:r>
              <a:rPr lang="es-PR" dirty="0" err="1" smtClean="0"/>
              <a:t>diol</a:t>
            </a:r>
            <a:r>
              <a:rPr lang="es-PR" dirty="0" smtClean="0"/>
              <a:t>, y DEET.</a:t>
            </a:r>
            <a:endParaRPr lang="es-PR" dirty="0"/>
          </a:p>
        </p:txBody>
      </p:sp>
      <p:sp>
        <p:nvSpPr>
          <p:cNvPr id="4" name="Content Placeholder 3"/>
          <p:cNvSpPr>
            <a:spLocks noGrp="1"/>
          </p:cNvSpPr>
          <p:nvPr>
            <p:ph sz="half" idx="2"/>
          </p:nvPr>
        </p:nvSpPr>
        <p:spPr>
          <a:xfrm>
            <a:off x="8409904" y="1825625"/>
            <a:ext cx="2943896" cy="1463485"/>
          </a:xfrm>
        </p:spPr>
        <p:txBody>
          <a:bodyPr>
            <a:normAutofit fontScale="70000" lnSpcReduction="20000"/>
          </a:bodyPr>
          <a:lstStyle/>
          <a:p>
            <a:pPr marL="0" indent="0">
              <a:buNone/>
            </a:pPr>
            <a:r>
              <a:rPr lang="es-PR" dirty="0" smtClean="0"/>
              <a:t>Los repelentes no matan a los mosquitos, pero que les ayudarán a evitar que las personas sean picadas.</a:t>
            </a:r>
          </a:p>
        </p:txBody>
      </p:sp>
      <p:sp>
        <p:nvSpPr>
          <p:cNvPr id="7" name="TextBox 6"/>
          <p:cNvSpPr txBox="1"/>
          <p:nvPr/>
        </p:nvSpPr>
        <p:spPr>
          <a:xfrm>
            <a:off x="8844196" y="3989760"/>
            <a:ext cx="2518347" cy="923330"/>
          </a:xfrm>
          <a:prstGeom prst="rect">
            <a:avLst/>
          </a:prstGeom>
          <a:noFill/>
        </p:spPr>
        <p:txBody>
          <a:bodyPr wrap="square" rtlCol="0">
            <a:spAutoFit/>
          </a:bodyPr>
          <a:lstStyle/>
          <a:p>
            <a:r>
              <a:rPr lang="es-PR" dirty="0" smtClean="0"/>
              <a:t>Inserte una imagen de una mujer embarazada aplicándose repelente. </a:t>
            </a:r>
            <a:endParaRPr lang="es-PR" dirty="0"/>
          </a:p>
        </p:txBody>
      </p:sp>
    </p:spTree>
    <p:extLst>
      <p:ext uri="{BB962C8B-B14F-4D97-AF65-F5344CB8AC3E}">
        <p14:creationId xmlns:p14="http://schemas.microsoft.com/office/powerpoint/2010/main" val="31520114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Outdoor residual spraying (ORS)</a:t>
            </a:r>
            <a:endParaRPr lang="en-US" b="1" dirty="0"/>
          </a:p>
        </p:txBody>
      </p:sp>
      <p:sp>
        <p:nvSpPr>
          <p:cNvPr id="3" name="Content Placeholder 2"/>
          <p:cNvSpPr>
            <a:spLocks noGrp="1"/>
          </p:cNvSpPr>
          <p:nvPr>
            <p:ph sz="half" idx="1"/>
          </p:nvPr>
        </p:nvSpPr>
        <p:spPr/>
        <p:txBody>
          <a:bodyPr>
            <a:normAutofit/>
          </a:bodyPr>
          <a:lstStyle/>
          <a:p>
            <a:pPr marL="0" indent="0">
              <a:buNone/>
            </a:pPr>
            <a:r>
              <a:rPr lang="en-US" dirty="0" smtClean="0"/>
              <a:t>Specially trained professionals spray insecticide outside of the home in and on the places that mosquitoes like to rest – usually dark and wet places. Examples of places are around doorways, by the eaves of the roof, and behind potted plants and bushes. The spraying can be done anytime during the day and usually will kill mosquitoes for several months.</a:t>
            </a:r>
            <a:endParaRPr lang="en-US" dirty="0"/>
          </a:p>
        </p:txBody>
      </p:sp>
      <p:sp>
        <p:nvSpPr>
          <p:cNvPr id="4" name="Content Placeholder 3"/>
          <p:cNvSpPr>
            <a:spLocks noGrp="1"/>
          </p:cNvSpPr>
          <p:nvPr>
            <p:ph sz="half" idx="2"/>
          </p:nvPr>
        </p:nvSpPr>
        <p:spPr/>
        <p:txBody>
          <a:bodyPr>
            <a:normAutofit/>
          </a:bodyPr>
          <a:lstStyle/>
          <a:p>
            <a:pPr marL="0" indent="0">
              <a:buNone/>
            </a:pPr>
            <a:r>
              <a:rPr lang="en-US" dirty="0" smtClean="0"/>
              <a:t>Outdoor residual spraying </a:t>
            </a:r>
            <a:r>
              <a:rPr lang="en-US" b="1" dirty="0" smtClean="0"/>
              <a:t>kills</a:t>
            </a:r>
            <a:r>
              <a:rPr lang="en-US" dirty="0" smtClean="0"/>
              <a:t> adult mosquitoes.</a:t>
            </a:r>
            <a:endParaRPr lang="en-US" dirty="0"/>
          </a:p>
        </p:txBody>
      </p:sp>
      <p:sp>
        <p:nvSpPr>
          <p:cNvPr id="6" name="TextBox 5"/>
          <p:cNvSpPr txBox="1"/>
          <p:nvPr/>
        </p:nvSpPr>
        <p:spPr>
          <a:xfrm>
            <a:off x="6860448" y="4145873"/>
            <a:ext cx="4425827" cy="646331"/>
          </a:xfrm>
          <a:prstGeom prst="rect">
            <a:avLst/>
          </a:prstGeom>
          <a:noFill/>
        </p:spPr>
        <p:txBody>
          <a:bodyPr wrap="none" rtlCol="0">
            <a:spAutoFit/>
          </a:bodyPr>
          <a:lstStyle/>
          <a:p>
            <a:r>
              <a:rPr lang="en-US" dirty="0" smtClean="0"/>
              <a:t>Show professional spot spraying the yard and</a:t>
            </a:r>
          </a:p>
          <a:p>
            <a:r>
              <a:rPr lang="en-US" dirty="0" smtClean="0"/>
              <a:t>Around doors and roof eaves</a:t>
            </a:r>
            <a:endParaRPr lang="en-US" dirty="0"/>
          </a:p>
        </p:txBody>
      </p:sp>
    </p:spTree>
    <p:extLst>
      <p:ext uri="{BB962C8B-B14F-4D97-AF65-F5344CB8AC3E}">
        <p14:creationId xmlns:p14="http://schemas.microsoft.com/office/powerpoint/2010/main" val="38832906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s-PR" b="1" dirty="0" smtClean="0"/>
              <a:t>Eliminar el agua estancada donde los mosquitos se desarrollan de huevos a larvas, a pupas, a adultos</a:t>
            </a:r>
            <a:endParaRPr lang="es-PR" b="1" dirty="0"/>
          </a:p>
        </p:txBody>
      </p:sp>
      <p:sp>
        <p:nvSpPr>
          <p:cNvPr id="3" name="Content Placeholder 2"/>
          <p:cNvSpPr>
            <a:spLocks noGrp="1"/>
          </p:cNvSpPr>
          <p:nvPr>
            <p:ph sz="half" idx="1"/>
          </p:nvPr>
        </p:nvSpPr>
        <p:spPr>
          <a:xfrm>
            <a:off x="491319" y="2101754"/>
            <a:ext cx="5438329" cy="3940271"/>
          </a:xfrm>
        </p:spPr>
        <p:txBody>
          <a:bodyPr>
            <a:normAutofit/>
          </a:bodyPr>
          <a:lstStyle/>
          <a:p>
            <a:pPr marL="0" indent="0">
              <a:buNone/>
            </a:pPr>
            <a:r>
              <a:rPr lang="es-PR" dirty="0" smtClean="0"/>
              <a:t>Eliminar el agua puede evitar que los mosquitos se reproduzcan con éxito. Dado que se necesita el agua para que los se desarrollen, eliminar el agua alrededor de la casa lleva a un número reducido de mosquitos y menos posibilidades de que ocurra la enfermedad.  </a:t>
            </a:r>
          </a:p>
          <a:p>
            <a:pPr marL="0" indent="0">
              <a:buNone/>
            </a:pPr>
            <a:endParaRPr lang="en-US" dirty="0"/>
          </a:p>
        </p:txBody>
      </p:sp>
    </p:spTree>
    <p:extLst>
      <p:ext uri="{BB962C8B-B14F-4D97-AF65-F5344CB8AC3E}">
        <p14:creationId xmlns:p14="http://schemas.microsoft.com/office/powerpoint/2010/main" val="26202370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s-PR" b="1" dirty="0" smtClean="0"/>
              <a:t>Campañas de limpieza a nivel comunal </a:t>
            </a:r>
            <a:endParaRPr lang="es-PR" b="1" dirty="0"/>
          </a:p>
        </p:txBody>
      </p:sp>
      <p:sp>
        <p:nvSpPr>
          <p:cNvPr id="3" name="Content Placeholder 2"/>
          <p:cNvSpPr>
            <a:spLocks noGrp="1"/>
          </p:cNvSpPr>
          <p:nvPr>
            <p:ph sz="half" idx="1"/>
          </p:nvPr>
        </p:nvSpPr>
        <p:spPr/>
        <p:txBody>
          <a:bodyPr>
            <a:normAutofit fontScale="92500"/>
          </a:bodyPr>
          <a:lstStyle/>
          <a:p>
            <a:pPr marL="0" indent="0">
              <a:buNone/>
            </a:pPr>
            <a:r>
              <a:rPr lang="es-PR" dirty="0" smtClean="0"/>
              <a:t>Los esfuerzos de toda la comunidad para recoger la basura y los neumáticos pueden ayudar a deshacerse de los lugares donde los mosquitos se desarrollan de huevos a larvas, a pupas,  a adultos.</a:t>
            </a:r>
          </a:p>
          <a:p>
            <a:pPr marL="0" indent="0">
              <a:buNone/>
            </a:pPr>
            <a:endParaRPr lang="es-PR" dirty="0" smtClean="0"/>
          </a:p>
          <a:p>
            <a:pPr marL="0" indent="0">
              <a:buNone/>
            </a:pPr>
            <a:r>
              <a:rPr lang="es-PR" dirty="0" smtClean="0"/>
              <a:t>Los neumáticos usados son el lugar perfecto para el desarrollo de muchas generaciones de mosquitos –ellas son oscuras y retienen agua.</a:t>
            </a:r>
          </a:p>
        </p:txBody>
      </p:sp>
    </p:spTree>
    <p:extLst>
      <p:ext uri="{BB962C8B-B14F-4D97-AF65-F5344CB8AC3E}">
        <p14:creationId xmlns:p14="http://schemas.microsoft.com/office/powerpoint/2010/main" val="5308641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ES" b="1" dirty="0" smtClean="0"/>
              <a:t>Usar </a:t>
            </a:r>
            <a:r>
              <a:rPr lang="es-ES" b="1" dirty="0"/>
              <a:t>ropa que cubra la piel </a:t>
            </a:r>
            <a:endParaRPr lang="en-US" b="1" dirty="0"/>
          </a:p>
        </p:txBody>
      </p:sp>
      <p:sp>
        <p:nvSpPr>
          <p:cNvPr id="3" name="Content Placeholder 2"/>
          <p:cNvSpPr>
            <a:spLocks noGrp="1"/>
          </p:cNvSpPr>
          <p:nvPr>
            <p:ph sz="half" idx="1"/>
          </p:nvPr>
        </p:nvSpPr>
        <p:spPr>
          <a:xfrm>
            <a:off x="838200" y="1690688"/>
            <a:ext cx="5181600" cy="4351338"/>
          </a:xfrm>
        </p:spPr>
        <p:txBody>
          <a:bodyPr>
            <a:normAutofit/>
          </a:bodyPr>
          <a:lstStyle/>
          <a:p>
            <a:pPr marL="0" indent="0">
              <a:buNone/>
            </a:pPr>
            <a:r>
              <a:rPr lang="es-ES" dirty="0"/>
              <a:t>La ropa es una barrera entre los mosquitos y la piel desnuda de las personas que quieren </a:t>
            </a:r>
            <a:r>
              <a:rPr lang="es-ES" dirty="0" smtClean="0"/>
              <a:t>picar. Las camisas </a:t>
            </a:r>
            <a:r>
              <a:rPr lang="es-ES" dirty="0"/>
              <a:t>de manga larga, </a:t>
            </a:r>
            <a:r>
              <a:rPr lang="es-ES" dirty="0" smtClean="0"/>
              <a:t>los pantalones largos, las medias </a:t>
            </a:r>
            <a:r>
              <a:rPr lang="es-ES" dirty="0"/>
              <a:t>cubren </a:t>
            </a:r>
            <a:r>
              <a:rPr lang="es-ES" dirty="0" smtClean="0"/>
              <a:t>la mayor </a:t>
            </a:r>
            <a:r>
              <a:rPr lang="es-ES" dirty="0"/>
              <a:t>parte de la piel y hace </a:t>
            </a:r>
            <a:r>
              <a:rPr lang="es-ES" dirty="0" smtClean="0"/>
              <a:t>más </a:t>
            </a:r>
            <a:r>
              <a:rPr lang="es-ES" dirty="0"/>
              <a:t>difícil </a:t>
            </a:r>
            <a:r>
              <a:rPr lang="es-ES" dirty="0" smtClean="0"/>
              <a:t>que los </a:t>
            </a:r>
            <a:r>
              <a:rPr lang="es-ES" dirty="0"/>
              <a:t>mosquitos </a:t>
            </a:r>
            <a:r>
              <a:rPr lang="es-ES" dirty="0" smtClean="0"/>
              <a:t>piquen.</a:t>
            </a:r>
          </a:p>
          <a:p>
            <a:pPr marL="0" indent="0">
              <a:buNone/>
            </a:pPr>
            <a:endParaRPr lang="es-E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97119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ES" b="1" dirty="0"/>
              <a:t>Dormir bajo un mosquitero</a:t>
            </a:r>
            <a:endParaRPr lang="en-US" b="1" dirty="0"/>
          </a:p>
        </p:txBody>
      </p:sp>
      <p:sp>
        <p:nvSpPr>
          <p:cNvPr id="3" name="Content Placeholder 2"/>
          <p:cNvSpPr>
            <a:spLocks noGrp="1"/>
          </p:cNvSpPr>
          <p:nvPr>
            <p:ph sz="half" idx="1"/>
          </p:nvPr>
        </p:nvSpPr>
        <p:spPr/>
        <p:txBody>
          <a:bodyPr>
            <a:normAutofit/>
          </a:bodyPr>
          <a:lstStyle/>
          <a:p>
            <a:pPr marL="0" indent="0">
              <a:buNone/>
            </a:pPr>
            <a:r>
              <a:rPr lang="es-PR" dirty="0" smtClean="0"/>
              <a:t>Un mosquitero es una barrera entre los mosquitos y las personas que quieren picar. Los mosquitos que transmiten el virus Zika pican durante el día, especialmente al amanecer y al atardecer. Los mosquiteros le puede proteger de ser picado mientras duerme.</a:t>
            </a:r>
            <a:endParaRPr lang="es-PR" dirty="0"/>
          </a:p>
        </p:txBody>
      </p:sp>
      <p:sp>
        <p:nvSpPr>
          <p:cNvPr id="4" name="TextBox 3"/>
          <p:cNvSpPr txBox="1"/>
          <p:nvPr/>
        </p:nvSpPr>
        <p:spPr>
          <a:xfrm>
            <a:off x="1199213" y="5527343"/>
            <a:ext cx="4302178" cy="646331"/>
          </a:xfrm>
          <a:prstGeom prst="rect">
            <a:avLst/>
          </a:prstGeom>
          <a:noFill/>
        </p:spPr>
        <p:txBody>
          <a:bodyPr wrap="square" rtlCol="0">
            <a:spAutoFit/>
          </a:bodyPr>
          <a:lstStyle/>
          <a:p>
            <a:r>
              <a:rPr lang="es-PR" dirty="0" smtClean="0"/>
              <a:t>Mostrar una mujer embarazada durmiendo en la cama bajo un mosquitero. </a:t>
            </a:r>
            <a:endParaRPr lang="es-PR" dirty="0"/>
          </a:p>
        </p:txBody>
      </p:sp>
    </p:spTree>
    <p:extLst>
      <p:ext uri="{BB962C8B-B14F-4D97-AF65-F5344CB8AC3E}">
        <p14:creationId xmlns:p14="http://schemas.microsoft.com/office/powerpoint/2010/main" val="6783140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s-ES" b="1" dirty="0" smtClean="0"/>
              <a:t>Colocar </a:t>
            </a:r>
            <a:r>
              <a:rPr lang="es-ES" b="1" dirty="0"/>
              <a:t>o </a:t>
            </a:r>
            <a:r>
              <a:rPr lang="es-ES" b="1" dirty="0" smtClean="0"/>
              <a:t>reemplazar la tela metálica de las ventanas </a:t>
            </a:r>
            <a:r>
              <a:rPr lang="es-ES" b="1" dirty="0"/>
              <a:t>y </a:t>
            </a:r>
            <a:r>
              <a:rPr lang="es-ES" b="1" dirty="0" smtClean="0"/>
              <a:t>puertas</a:t>
            </a:r>
            <a:endParaRPr lang="en-US" b="1" dirty="0"/>
          </a:p>
        </p:txBody>
      </p:sp>
      <p:sp>
        <p:nvSpPr>
          <p:cNvPr id="3" name="Content Placeholder 2"/>
          <p:cNvSpPr>
            <a:spLocks noGrp="1"/>
          </p:cNvSpPr>
          <p:nvPr>
            <p:ph sz="half" idx="1"/>
          </p:nvPr>
        </p:nvSpPr>
        <p:spPr/>
        <p:txBody>
          <a:bodyPr>
            <a:normAutofit/>
          </a:bodyPr>
          <a:lstStyle/>
          <a:p>
            <a:pPr marL="0" indent="0">
              <a:buNone/>
            </a:pPr>
            <a:r>
              <a:rPr lang="es-ES" dirty="0" smtClean="0"/>
              <a:t>La tela metálica en las ventanas </a:t>
            </a:r>
            <a:r>
              <a:rPr lang="es-ES" dirty="0"/>
              <a:t>y </a:t>
            </a:r>
            <a:r>
              <a:rPr lang="es-ES" dirty="0" smtClean="0"/>
              <a:t>puertas ayuda </a:t>
            </a:r>
            <a:r>
              <a:rPr lang="es-ES" dirty="0"/>
              <a:t>a mantener a los mosquitos fuera de su hogar. Los mosquitos pueden </a:t>
            </a:r>
            <a:r>
              <a:rPr lang="es-ES" dirty="0" smtClean="0"/>
              <a:t>entrar a dentro si </a:t>
            </a:r>
            <a:r>
              <a:rPr lang="es-ES" dirty="0"/>
              <a:t>hay </a:t>
            </a:r>
            <a:r>
              <a:rPr lang="es-ES" dirty="0" smtClean="0"/>
              <a:t>rotos o desgarres </a:t>
            </a:r>
            <a:r>
              <a:rPr lang="es-ES" dirty="0"/>
              <a:t>en </a:t>
            </a:r>
            <a:r>
              <a:rPr lang="es-ES" dirty="0" smtClean="0"/>
              <a:t>la tela metálica, así que </a:t>
            </a:r>
            <a:r>
              <a:rPr lang="es-ES" dirty="0"/>
              <a:t>es importante </a:t>
            </a:r>
            <a:r>
              <a:rPr lang="es-ES" dirty="0" smtClean="0"/>
              <a:t>reparar la tela metálica (cierre todos los huecos).</a:t>
            </a:r>
            <a:endParaRPr lang="en-US" dirty="0"/>
          </a:p>
        </p:txBody>
      </p:sp>
      <p:sp>
        <p:nvSpPr>
          <p:cNvPr id="4" name="Content Placeholder 3"/>
          <p:cNvSpPr>
            <a:spLocks noGrp="1"/>
          </p:cNvSpPr>
          <p:nvPr>
            <p:ph sz="half" idx="2"/>
          </p:nvPr>
        </p:nvSpPr>
        <p:spPr>
          <a:xfrm>
            <a:off x="6172200" y="1825625"/>
            <a:ext cx="5370226" cy="4351338"/>
          </a:xfrm>
        </p:spPr>
        <p:txBody>
          <a:bodyPr>
            <a:normAutofit/>
          </a:bodyPr>
          <a:lstStyle/>
          <a:p>
            <a:pPr marL="0" indent="0">
              <a:buNone/>
            </a:pPr>
            <a:r>
              <a:rPr lang="es-ES" dirty="0"/>
              <a:t>Los estudios científicos </a:t>
            </a:r>
            <a:r>
              <a:rPr lang="es-ES" dirty="0" smtClean="0"/>
              <a:t>demuestran </a:t>
            </a:r>
            <a:r>
              <a:rPr lang="es-ES" dirty="0"/>
              <a:t>que las casas con </a:t>
            </a:r>
            <a:r>
              <a:rPr lang="es-ES" dirty="0" smtClean="0"/>
              <a:t>tela metálica son </a:t>
            </a:r>
            <a:r>
              <a:rPr lang="es-ES" dirty="0"/>
              <a:t>menos </a:t>
            </a:r>
            <a:r>
              <a:rPr lang="es-ES" dirty="0" smtClean="0"/>
              <a:t>propensas </a:t>
            </a:r>
            <a:r>
              <a:rPr lang="es-ES" dirty="0"/>
              <a:t>a tener mosquitos </a:t>
            </a:r>
            <a:r>
              <a:rPr lang="es-ES" dirty="0" smtClean="0"/>
              <a:t>dentro de ellas, </a:t>
            </a:r>
            <a:r>
              <a:rPr lang="es-ES" dirty="0"/>
              <a:t>sobre todo el tipo de mosquitos que </a:t>
            </a:r>
            <a:r>
              <a:rPr lang="es-ES" dirty="0" smtClean="0"/>
              <a:t>transmiten el virus del Zika.</a:t>
            </a:r>
            <a:endParaRPr lang="en-US" dirty="0"/>
          </a:p>
        </p:txBody>
      </p:sp>
      <p:sp>
        <p:nvSpPr>
          <p:cNvPr id="5" name="TextBox 4"/>
          <p:cNvSpPr txBox="1"/>
          <p:nvPr/>
        </p:nvSpPr>
        <p:spPr>
          <a:xfrm>
            <a:off x="6435032" y="4817660"/>
            <a:ext cx="5388206" cy="923330"/>
          </a:xfrm>
          <a:prstGeom prst="rect">
            <a:avLst/>
          </a:prstGeom>
          <a:noFill/>
        </p:spPr>
        <p:txBody>
          <a:bodyPr wrap="none" rtlCol="0">
            <a:spAutoFit/>
          </a:bodyPr>
          <a:lstStyle/>
          <a:p>
            <a:r>
              <a:rPr lang="es-PR" dirty="0" smtClean="0"/>
              <a:t>Inserte una imagen de una casa con tela  metálica en </a:t>
            </a:r>
          </a:p>
          <a:p>
            <a:r>
              <a:rPr lang="es-PR" dirty="0" smtClean="0"/>
              <a:t>Ventanas y puerta y de una persona reparando una tela</a:t>
            </a:r>
          </a:p>
          <a:p>
            <a:r>
              <a:rPr lang="es-PR" dirty="0" smtClean="0"/>
              <a:t>metálica de una ventana.</a:t>
            </a:r>
            <a:endParaRPr lang="es-PR" dirty="0"/>
          </a:p>
        </p:txBody>
      </p:sp>
    </p:spTree>
    <p:extLst>
      <p:ext uri="{BB962C8B-B14F-4D97-AF65-F5344CB8AC3E}">
        <p14:creationId xmlns:p14="http://schemas.microsoft.com/office/powerpoint/2010/main" val="8306887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4597" y="182323"/>
            <a:ext cx="11047751" cy="959178"/>
          </a:xfrm>
        </p:spPr>
        <p:txBody>
          <a:bodyPr>
            <a:noAutofit/>
          </a:bodyPr>
          <a:lstStyle/>
          <a:p>
            <a:pPr algn="ctr"/>
            <a:r>
              <a:rPr lang="es-PR" sz="4000" b="1" dirty="0" smtClean="0"/>
              <a:t>Usar condones cada vez que tenga relaciones sexuales o no tener relaciones sexuales durante el embarazo</a:t>
            </a:r>
            <a:endParaRPr lang="es-PR" sz="4000" b="1" dirty="0"/>
          </a:p>
        </p:txBody>
      </p:sp>
      <p:sp>
        <p:nvSpPr>
          <p:cNvPr id="3" name="Content Placeholder 2"/>
          <p:cNvSpPr>
            <a:spLocks noGrp="1"/>
          </p:cNvSpPr>
          <p:nvPr>
            <p:ph sz="half" idx="1"/>
          </p:nvPr>
        </p:nvSpPr>
        <p:spPr>
          <a:xfrm>
            <a:off x="458464" y="1495233"/>
            <a:ext cx="5582571" cy="4742301"/>
          </a:xfrm>
        </p:spPr>
        <p:txBody>
          <a:bodyPr>
            <a:noAutofit/>
          </a:bodyPr>
          <a:lstStyle/>
          <a:p>
            <a:pPr marL="0" indent="0">
              <a:buNone/>
            </a:pPr>
            <a:r>
              <a:rPr lang="es-PR" sz="2000" dirty="0" smtClean="0"/>
              <a:t>Debido a que el virus del Zika se ha encontrado en el semen de hombres que han tenido una  infección  </a:t>
            </a:r>
          </a:p>
          <a:p>
            <a:pPr marL="0" indent="0">
              <a:buNone/>
            </a:pPr>
            <a:r>
              <a:rPr lang="es-PR" sz="2000" dirty="0" smtClean="0"/>
              <a:t>		           Y</a:t>
            </a:r>
          </a:p>
          <a:p>
            <a:pPr marL="0" indent="0">
              <a:buNone/>
            </a:pPr>
            <a:r>
              <a:rPr lang="es-PR" sz="2000" dirty="0" smtClean="0"/>
              <a:t>porque la mayoría de los hombres no saben si están infectados  </a:t>
            </a:r>
          </a:p>
          <a:p>
            <a:pPr marL="0" indent="0">
              <a:buNone/>
            </a:pPr>
            <a:r>
              <a:rPr lang="es-PR" sz="2000" dirty="0" smtClean="0"/>
              <a:t>                           	           Y </a:t>
            </a:r>
          </a:p>
          <a:p>
            <a:pPr marL="0" indent="0">
              <a:buNone/>
            </a:pPr>
            <a:r>
              <a:rPr lang="es-PR" sz="2000" dirty="0" smtClean="0"/>
              <a:t>dado que no hay una prueba disponible ampliamente para detectar el virus del Zika en el semen</a:t>
            </a:r>
          </a:p>
          <a:p>
            <a:pPr marL="0" indent="0">
              <a:buNone/>
            </a:pPr>
            <a:endParaRPr lang="es-PR" sz="2000" dirty="0" smtClean="0"/>
          </a:p>
          <a:p>
            <a:pPr marL="0" indent="0">
              <a:buNone/>
            </a:pPr>
            <a:r>
              <a:rPr lang="es-PR" sz="2000" b="1" dirty="0" smtClean="0"/>
              <a:t>Las parejas deben usar condones de manera correcta cada vez que tiene sexo vaginal, anal u oral (boca a pene)  </a:t>
            </a:r>
          </a:p>
          <a:p>
            <a:pPr marL="0" indent="0">
              <a:buNone/>
            </a:pPr>
            <a:r>
              <a:rPr lang="es-PR" sz="2000" b="1" dirty="0" smtClean="0"/>
              <a:t>                                          O</a:t>
            </a:r>
          </a:p>
          <a:p>
            <a:pPr marL="0" indent="0">
              <a:buNone/>
            </a:pPr>
            <a:r>
              <a:rPr lang="es-PR" sz="2000" b="1" dirty="0" smtClean="0"/>
              <a:t>No tener relaciones sexuales durante el embarazo. </a:t>
            </a:r>
          </a:p>
          <a:p>
            <a:pPr marL="0" indent="0">
              <a:buNone/>
            </a:pPr>
            <a:endParaRPr lang="en-US" sz="2100" dirty="0"/>
          </a:p>
        </p:txBody>
      </p:sp>
      <p:sp>
        <p:nvSpPr>
          <p:cNvPr id="4" name="Content Placeholder 3"/>
          <p:cNvSpPr>
            <a:spLocks noGrp="1"/>
          </p:cNvSpPr>
          <p:nvPr>
            <p:ph sz="half" idx="2"/>
          </p:nvPr>
        </p:nvSpPr>
        <p:spPr>
          <a:xfrm>
            <a:off x="6172200" y="1630143"/>
            <a:ext cx="5181600" cy="4546820"/>
          </a:xfrm>
        </p:spPr>
        <p:txBody>
          <a:bodyPr>
            <a:normAutofit/>
          </a:bodyPr>
          <a:lstStyle/>
          <a:p>
            <a:pPr marL="0" indent="0">
              <a:buNone/>
            </a:pPr>
            <a:r>
              <a:rPr lang="es-ES" sz="2400" dirty="0"/>
              <a:t>El uso del condón </a:t>
            </a:r>
            <a:r>
              <a:rPr lang="es-ES" sz="2400" dirty="0" smtClean="0"/>
              <a:t>evitará que el </a:t>
            </a:r>
            <a:r>
              <a:rPr lang="es-ES" sz="2400" dirty="0"/>
              <a:t>virus en el semen del hombre infecte a una </a:t>
            </a:r>
            <a:r>
              <a:rPr lang="es-ES" sz="2400" dirty="0" smtClean="0"/>
              <a:t>mujer.</a:t>
            </a:r>
            <a:r>
              <a:rPr lang="en-US" sz="2400" dirty="0" smtClean="0"/>
              <a:t> </a:t>
            </a:r>
            <a:r>
              <a:rPr lang="en-US" dirty="0" smtClean="0"/>
              <a:t> </a:t>
            </a:r>
            <a:endParaRPr lang="en-US" dirty="0"/>
          </a:p>
        </p:txBody>
      </p:sp>
      <p:sp>
        <p:nvSpPr>
          <p:cNvPr id="5" name="TextBox 4"/>
          <p:cNvSpPr txBox="1"/>
          <p:nvPr/>
        </p:nvSpPr>
        <p:spPr>
          <a:xfrm>
            <a:off x="6679187" y="4001294"/>
            <a:ext cx="4488485" cy="923330"/>
          </a:xfrm>
          <a:prstGeom prst="rect">
            <a:avLst/>
          </a:prstGeom>
          <a:noFill/>
        </p:spPr>
        <p:txBody>
          <a:bodyPr wrap="square" rtlCol="0">
            <a:spAutoFit/>
          </a:bodyPr>
          <a:lstStyle/>
          <a:p>
            <a:r>
              <a:rPr lang="es-PR" dirty="0" smtClean="0"/>
              <a:t>Inserte una imagen de una pareja - mujer embarazada con una envoltura abierta que muestre que se utilizó un condón.</a:t>
            </a:r>
            <a:endParaRPr lang="es-PR" dirty="0"/>
          </a:p>
        </p:txBody>
      </p:sp>
    </p:spTree>
    <p:extLst>
      <p:ext uri="{BB962C8B-B14F-4D97-AF65-F5344CB8AC3E}">
        <p14:creationId xmlns:p14="http://schemas.microsoft.com/office/powerpoint/2010/main" val="31250053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725" y="365125"/>
            <a:ext cx="11452485" cy="729579"/>
          </a:xfrm>
        </p:spPr>
        <p:txBody>
          <a:bodyPr>
            <a:noAutofit/>
          </a:bodyPr>
          <a:lstStyle/>
          <a:p>
            <a:pPr algn="ctr"/>
            <a:r>
              <a:rPr lang="es-ES" sz="4700" b="1" dirty="0" smtClean="0"/>
              <a:t>Asperjación </a:t>
            </a:r>
            <a:r>
              <a:rPr lang="es-ES" sz="4700" b="1" dirty="0"/>
              <a:t>aérea </a:t>
            </a:r>
            <a:r>
              <a:rPr lang="es-ES" sz="4700" b="1" dirty="0" smtClean="0"/>
              <a:t>(fumigación </a:t>
            </a:r>
            <a:r>
              <a:rPr lang="es-ES" sz="4700" b="1" dirty="0"/>
              <a:t>desde un avión)</a:t>
            </a:r>
            <a:endParaRPr lang="en-US" sz="4700" b="1" dirty="0"/>
          </a:p>
        </p:txBody>
      </p:sp>
      <p:sp>
        <p:nvSpPr>
          <p:cNvPr id="4" name="Content Placeholder 3"/>
          <p:cNvSpPr>
            <a:spLocks noGrp="1"/>
          </p:cNvSpPr>
          <p:nvPr>
            <p:ph sz="half" idx="1"/>
          </p:nvPr>
        </p:nvSpPr>
        <p:spPr>
          <a:xfrm>
            <a:off x="682580" y="1284712"/>
            <a:ext cx="5337220" cy="5141845"/>
          </a:xfrm>
        </p:spPr>
        <p:txBody>
          <a:bodyPr>
            <a:normAutofit lnSpcReduction="10000"/>
          </a:bodyPr>
          <a:lstStyle/>
          <a:p>
            <a:pPr marL="0" indent="0">
              <a:buNone/>
            </a:pPr>
            <a:r>
              <a:rPr lang="es-ES" dirty="0"/>
              <a:t>Un avión </a:t>
            </a:r>
            <a:r>
              <a:rPr lang="es-ES" dirty="0" smtClean="0"/>
              <a:t>especialmente equipado rocía insecticida en pequeñas gotas de aerosol (</a:t>
            </a:r>
            <a:r>
              <a:rPr lang="es-ES" dirty="0"/>
              <a:t>invisibles para el </a:t>
            </a:r>
            <a:r>
              <a:rPr lang="es-ES" dirty="0" smtClean="0"/>
              <a:t>ojo) que </a:t>
            </a:r>
            <a:r>
              <a:rPr lang="es-ES" dirty="0"/>
              <a:t>cubren un </a:t>
            </a:r>
            <a:r>
              <a:rPr lang="es-ES" dirty="0" smtClean="0"/>
              <a:t>vecindario, para </a:t>
            </a:r>
            <a:r>
              <a:rPr lang="es-ES" dirty="0"/>
              <a:t>matar los mosquitos adultos. La </a:t>
            </a:r>
            <a:r>
              <a:rPr lang="es-ES" dirty="0" smtClean="0"/>
              <a:t>fumigación </a:t>
            </a:r>
            <a:r>
              <a:rPr lang="es-ES" dirty="0"/>
              <a:t>se </a:t>
            </a:r>
            <a:r>
              <a:rPr lang="es-ES" dirty="0" smtClean="0"/>
              <a:t>produce  </a:t>
            </a:r>
            <a:r>
              <a:rPr lang="es-ES" dirty="0"/>
              <a:t>normalmente cuando los mosquitos están más activos. El insecticida utilizado es un producto químico que mata a los mosquitos, pero no hace daño a </a:t>
            </a:r>
            <a:r>
              <a:rPr lang="es-ES" dirty="0" smtClean="0"/>
              <a:t>las personas</a:t>
            </a:r>
            <a:r>
              <a:rPr lang="es-ES" dirty="0"/>
              <a:t>, animales o plantas.</a:t>
            </a:r>
            <a:endParaRPr lang="en-US" dirty="0"/>
          </a:p>
        </p:txBody>
      </p:sp>
      <p:sp>
        <p:nvSpPr>
          <p:cNvPr id="5" name="Content Placeholder 4"/>
          <p:cNvSpPr>
            <a:spLocks noGrp="1"/>
          </p:cNvSpPr>
          <p:nvPr>
            <p:ph sz="half" idx="2"/>
          </p:nvPr>
        </p:nvSpPr>
        <p:spPr>
          <a:xfrm>
            <a:off x="6172200" y="1284713"/>
            <a:ext cx="5181600" cy="2888042"/>
          </a:xfrm>
        </p:spPr>
        <p:txBody>
          <a:bodyPr>
            <a:normAutofit lnSpcReduction="10000"/>
          </a:bodyPr>
          <a:lstStyle/>
          <a:p>
            <a:pPr marL="0" indent="0">
              <a:buNone/>
            </a:pPr>
            <a:r>
              <a:rPr lang="es-ES" dirty="0"/>
              <a:t>La fumigación aérea puede </a:t>
            </a:r>
            <a:r>
              <a:rPr lang="es-ES" b="1" dirty="0"/>
              <a:t>matar</a:t>
            </a:r>
            <a:r>
              <a:rPr lang="es-ES" dirty="0"/>
              <a:t> a los mosquitos adultos y </a:t>
            </a:r>
            <a:r>
              <a:rPr lang="es-ES" dirty="0" smtClean="0"/>
              <a:t>las larvas a través de </a:t>
            </a:r>
            <a:r>
              <a:rPr lang="es-ES" dirty="0"/>
              <a:t>muchas comunidades. </a:t>
            </a:r>
            <a:r>
              <a:rPr lang="es-ES" dirty="0" smtClean="0"/>
              <a:t>Todos </a:t>
            </a:r>
            <a:r>
              <a:rPr lang="es-ES" dirty="0"/>
              <a:t>en una comunidad se beneficia de un menor número de mosquitos, picaduras de mosquitos y enfermedades.</a:t>
            </a:r>
            <a:endParaRPr lang="en-US" dirty="0"/>
          </a:p>
        </p:txBody>
      </p:sp>
      <p:sp>
        <p:nvSpPr>
          <p:cNvPr id="6" name="TextBox 5"/>
          <p:cNvSpPr txBox="1"/>
          <p:nvPr/>
        </p:nvSpPr>
        <p:spPr>
          <a:xfrm>
            <a:off x="6487164" y="4230214"/>
            <a:ext cx="5269071" cy="369332"/>
          </a:xfrm>
          <a:prstGeom prst="rect">
            <a:avLst/>
          </a:prstGeom>
          <a:noFill/>
        </p:spPr>
        <p:txBody>
          <a:bodyPr wrap="none" rtlCol="0">
            <a:spAutoFit/>
          </a:bodyPr>
          <a:lstStyle/>
          <a:p>
            <a:r>
              <a:rPr lang="es-PR" dirty="0" smtClean="0"/>
              <a:t>Inserte ilustración  de una avión moderno fumigando</a:t>
            </a:r>
            <a:r>
              <a:rPr lang="en-US" dirty="0" smtClean="0"/>
              <a:t>.</a:t>
            </a:r>
            <a:endParaRPr lang="en-US" dirty="0"/>
          </a:p>
        </p:txBody>
      </p:sp>
    </p:spTree>
    <p:extLst>
      <p:ext uri="{BB962C8B-B14F-4D97-AF65-F5344CB8AC3E}">
        <p14:creationId xmlns:p14="http://schemas.microsoft.com/office/powerpoint/2010/main" val="42673211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Indoor residual spraying (IRS)</a:t>
            </a:r>
            <a:endParaRPr lang="en-US" b="1" dirty="0"/>
          </a:p>
        </p:txBody>
      </p:sp>
      <p:sp>
        <p:nvSpPr>
          <p:cNvPr id="3" name="Content Placeholder 2"/>
          <p:cNvSpPr>
            <a:spLocks noGrp="1"/>
          </p:cNvSpPr>
          <p:nvPr>
            <p:ph sz="half" idx="1"/>
          </p:nvPr>
        </p:nvSpPr>
        <p:spPr>
          <a:xfrm>
            <a:off x="504967" y="1825625"/>
            <a:ext cx="5514833" cy="4351338"/>
          </a:xfrm>
        </p:spPr>
        <p:txBody>
          <a:bodyPr>
            <a:normAutofit fontScale="92500" lnSpcReduction="10000"/>
          </a:bodyPr>
          <a:lstStyle/>
          <a:p>
            <a:pPr marL="0" indent="0">
              <a:buNone/>
            </a:pPr>
            <a:r>
              <a:rPr lang="en-US" dirty="0" smtClean="0"/>
              <a:t>Specially trained professionals spray insecticide inside of the home in and on the places that mosquitoes like to rest – usually dark and wet places.  Examples of places are under tables, behind furniture, under bed and cabinets with sinks, and by dirty laundry.  The spraying can be done anytime during the day and usually will kill mosquitoes for about three months. IRS is most effective when most houses in a neighborhood have their homes sprayed.</a:t>
            </a:r>
          </a:p>
          <a:p>
            <a:pPr marL="0" indent="0">
              <a:buNone/>
            </a:pPr>
            <a:endParaRPr lang="en-US" dirty="0"/>
          </a:p>
          <a:p>
            <a:pPr marL="0" indent="0">
              <a:buNone/>
            </a:pPr>
            <a:endParaRPr lang="en-US" dirty="0"/>
          </a:p>
        </p:txBody>
      </p:sp>
      <p:sp>
        <p:nvSpPr>
          <p:cNvPr id="4" name="Content Placeholder 3"/>
          <p:cNvSpPr>
            <a:spLocks noGrp="1"/>
          </p:cNvSpPr>
          <p:nvPr>
            <p:ph sz="half" idx="2"/>
          </p:nvPr>
        </p:nvSpPr>
        <p:spPr>
          <a:xfrm>
            <a:off x="6019801" y="1825625"/>
            <a:ext cx="5785512" cy="4875958"/>
          </a:xfrm>
        </p:spPr>
        <p:txBody>
          <a:bodyPr>
            <a:normAutofit fontScale="92500" lnSpcReduction="10000"/>
          </a:bodyPr>
          <a:lstStyle/>
          <a:p>
            <a:pPr marL="0" indent="0">
              <a:buNone/>
            </a:pPr>
            <a:r>
              <a:rPr lang="en-US" dirty="0" smtClean="0"/>
              <a:t>Indoor residual spraying </a:t>
            </a:r>
            <a:r>
              <a:rPr lang="en-US" b="1" dirty="0" smtClean="0"/>
              <a:t>kills</a:t>
            </a:r>
            <a:r>
              <a:rPr lang="en-US" dirty="0" smtClean="0"/>
              <a:t> adult mosquitoes.  Scientific studies show that IRS is the most effective way to stop the spread of diseases carried by the mosquito that gives people dengue, chikungunya, and </a:t>
            </a:r>
            <a:r>
              <a:rPr lang="en-US" dirty="0" err="1" smtClean="0"/>
              <a:t>Zika</a:t>
            </a:r>
            <a:r>
              <a:rPr lang="en-US" dirty="0" smtClean="0"/>
              <a:t>.</a:t>
            </a:r>
            <a:endParaRPr lang="en-US" dirty="0"/>
          </a:p>
        </p:txBody>
      </p:sp>
      <p:sp>
        <p:nvSpPr>
          <p:cNvPr id="8" name="TextBox 7"/>
          <p:cNvSpPr txBox="1"/>
          <p:nvPr/>
        </p:nvSpPr>
        <p:spPr>
          <a:xfrm>
            <a:off x="6974268" y="4954929"/>
            <a:ext cx="4379532" cy="369332"/>
          </a:xfrm>
          <a:prstGeom prst="rect">
            <a:avLst/>
          </a:prstGeom>
          <a:noFill/>
        </p:spPr>
        <p:txBody>
          <a:bodyPr wrap="none" rtlCol="0">
            <a:spAutoFit/>
          </a:bodyPr>
          <a:lstStyle/>
          <a:p>
            <a:r>
              <a:rPr lang="en-US" dirty="0" smtClean="0"/>
              <a:t>Show professional spot spraying in the home</a:t>
            </a:r>
            <a:endParaRPr lang="en-US" dirty="0"/>
          </a:p>
        </p:txBody>
      </p:sp>
    </p:spTree>
    <p:extLst>
      <p:ext uri="{BB962C8B-B14F-4D97-AF65-F5344CB8AC3E}">
        <p14:creationId xmlns:p14="http://schemas.microsoft.com/office/powerpoint/2010/main" val="23289476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Spraying indoors with </a:t>
            </a:r>
            <a:br>
              <a:rPr lang="en-US" b="1" dirty="0" smtClean="0"/>
            </a:br>
            <a:r>
              <a:rPr lang="en-US" b="1" dirty="0" smtClean="0"/>
              <a:t>over-the-counter bug spray</a:t>
            </a:r>
            <a:endParaRPr lang="en-US" b="1" dirty="0"/>
          </a:p>
        </p:txBody>
      </p:sp>
      <p:sp>
        <p:nvSpPr>
          <p:cNvPr id="3" name="Content Placeholder 2"/>
          <p:cNvSpPr>
            <a:spLocks noGrp="1"/>
          </p:cNvSpPr>
          <p:nvPr>
            <p:ph sz="half" idx="1"/>
          </p:nvPr>
        </p:nvSpPr>
        <p:spPr/>
        <p:txBody>
          <a:bodyPr>
            <a:normAutofit/>
          </a:bodyPr>
          <a:lstStyle/>
          <a:p>
            <a:pPr marL="0" indent="0">
              <a:buNone/>
            </a:pPr>
            <a:r>
              <a:rPr lang="en-US" dirty="0"/>
              <a:t>Residents of a home or apartment can </a:t>
            </a:r>
            <a:r>
              <a:rPr lang="en-US" dirty="0" smtClean="0"/>
              <a:t>buy </a:t>
            </a:r>
            <a:r>
              <a:rPr lang="en-US" dirty="0"/>
              <a:t>insecticides at a grocery or hardware store.  They are usually aerosol spray cans that can be used to spray places inside </a:t>
            </a:r>
            <a:r>
              <a:rPr lang="en-US" dirty="0" smtClean="0"/>
              <a:t>the </a:t>
            </a:r>
            <a:r>
              <a:rPr lang="en-US" dirty="0"/>
              <a:t>home where mosquitoes like to rest – usually dark and </a:t>
            </a:r>
            <a:r>
              <a:rPr lang="en-US" dirty="0" smtClean="0"/>
              <a:t>wet </a:t>
            </a:r>
            <a:r>
              <a:rPr lang="en-US" dirty="0"/>
              <a:t>places.  </a:t>
            </a:r>
            <a:r>
              <a:rPr lang="en-US" dirty="0" smtClean="0"/>
              <a:t>   </a:t>
            </a:r>
            <a:r>
              <a:rPr lang="en-US" dirty="0"/>
              <a:t>The spray is intended to kill </a:t>
            </a:r>
            <a:r>
              <a:rPr lang="en-US" dirty="0" smtClean="0"/>
              <a:t>adult </a:t>
            </a:r>
            <a:r>
              <a:rPr lang="en-US" dirty="0"/>
              <a:t>mosquitoes.  </a:t>
            </a:r>
          </a:p>
        </p:txBody>
      </p:sp>
      <p:sp>
        <p:nvSpPr>
          <p:cNvPr id="4" name="Content Placeholder 3"/>
          <p:cNvSpPr>
            <a:spLocks noGrp="1"/>
          </p:cNvSpPr>
          <p:nvPr>
            <p:ph sz="half" idx="2"/>
          </p:nvPr>
        </p:nvSpPr>
        <p:spPr/>
        <p:txBody>
          <a:bodyPr>
            <a:normAutofit/>
          </a:bodyPr>
          <a:lstStyle/>
          <a:p>
            <a:pPr marL="0" indent="0">
              <a:buNone/>
            </a:pPr>
            <a:r>
              <a:rPr lang="en-US" dirty="0" smtClean="0"/>
              <a:t>Using bug spray </a:t>
            </a:r>
            <a:r>
              <a:rPr lang="en-US" b="1" dirty="0" smtClean="0"/>
              <a:t>kills</a:t>
            </a:r>
            <a:r>
              <a:rPr lang="en-US" dirty="0" smtClean="0"/>
              <a:t> adult mosquitoes.</a:t>
            </a:r>
          </a:p>
          <a:p>
            <a:pPr marL="0" indent="0">
              <a:buNone/>
            </a:pPr>
            <a:endParaRPr lang="en-US" dirty="0"/>
          </a:p>
        </p:txBody>
      </p:sp>
      <p:sp>
        <p:nvSpPr>
          <p:cNvPr id="6" name="TextBox 5"/>
          <p:cNvSpPr txBox="1"/>
          <p:nvPr/>
        </p:nvSpPr>
        <p:spPr>
          <a:xfrm>
            <a:off x="6779919" y="3807726"/>
            <a:ext cx="4573881" cy="1200329"/>
          </a:xfrm>
          <a:prstGeom prst="rect">
            <a:avLst/>
          </a:prstGeom>
          <a:noFill/>
        </p:spPr>
        <p:txBody>
          <a:bodyPr wrap="none" rtlCol="0">
            <a:spAutoFit/>
          </a:bodyPr>
          <a:lstStyle/>
          <a:p>
            <a:r>
              <a:rPr lang="en-US" dirty="0" smtClean="0"/>
              <a:t>Insert illustration of person in home spraying</a:t>
            </a:r>
          </a:p>
          <a:p>
            <a:r>
              <a:rPr lang="en-US" dirty="0" smtClean="0"/>
              <a:t>Bug spray in places that mosquitoes like to rest</a:t>
            </a:r>
          </a:p>
          <a:p>
            <a:pPr marL="285750" indent="-285750">
              <a:buFontTx/>
              <a:buChar char="-"/>
            </a:pPr>
            <a:r>
              <a:rPr lang="en-US" dirty="0" smtClean="0"/>
              <a:t>Illustration being worked on by CDC graphic</a:t>
            </a:r>
          </a:p>
          <a:p>
            <a:r>
              <a:rPr lang="en-US" dirty="0" smtClean="0"/>
              <a:t>artist</a:t>
            </a:r>
          </a:p>
        </p:txBody>
      </p:sp>
    </p:spTree>
    <p:extLst>
      <p:ext uri="{BB962C8B-B14F-4D97-AF65-F5344CB8AC3E}">
        <p14:creationId xmlns:p14="http://schemas.microsoft.com/office/powerpoint/2010/main" val="33527546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Adding </a:t>
            </a:r>
            <a:r>
              <a:rPr lang="en-US" b="1" dirty="0" err="1" smtClean="0"/>
              <a:t>larvicides</a:t>
            </a:r>
            <a:r>
              <a:rPr lang="en-US" b="1" dirty="0" smtClean="0"/>
              <a:t> to standing water</a:t>
            </a:r>
            <a:endParaRPr lang="en-US" b="1" dirty="0"/>
          </a:p>
        </p:txBody>
      </p:sp>
      <p:sp>
        <p:nvSpPr>
          <p:cNvPr id="3" name="Content Placeholder 2"/>
          <p:cNvSpPr>
            <a:spLocks noGrp="1"/>
          </p:cNvSpPr>
          <p:nvPr>
            <p:ph sz="half" idx="1"/>
          </p:nvPr>
        </p:nvSpPr>
        <p:spPr>
          <a:xfrm>
            <a:off x="354842" y="1722220"/>
            <a:ext cx="5664958" cy="4846590"/>
          </a:xfrm>
        </p:spPr>
        <p:txBody>
          <a:bodyPr>
            <a:normAutofit fontScale="85000" lnSpcReduction="20000"/>
          </a:bodyPr>
          <a:lstStyle/>
          <a:p>
            <a:pPr marL="0" indent="0">
              <a:buNone/>
            </a:pPr>
            <a:r>
              <a:rPr lang="en-US" dirty="0" smtClean="0"/>
              <a:t>Insecticides can be added to containers  that have standing water to kill larvae.  Examples of places that often have standing water are</a:t>
            </a:r>
          </a:p>
          <a:p>
            <a:r>
              <a:rPr lang="en-US" dirty="0" smtClean="0"/>
              <a:t>Fountains</a:t>
            </a:r>
          </a:p>
          <a:p>
            <a:r>
              <a:rPr lang="en-US" dirty="0" smtClean="0"/>
              <a:t>Trays under potted plants</a:t>
            </a:r>
          </a:p>
          <a:p>
            <a:r>
              <a:rPr lang="en-US" dirty="0" smtClean="0"/>
              <a:t>Buckets</a:t>
            </a:r>
          </a:p>
          <a:p>
            <a:r>
              <a:rPr lang="en-US" dirty="0" smtClean="0"/>
              <a:t>Household water storage container</a:t>
            </a:r>
          </a:p>
          <a:p>
            <a:pPr marL="0" indent="0">
              <a:buNone/>
            </a:pPr>
            <a:r>
              <a:rPr lang="en-US" dirty="0" smtClean="0"/>
              <a:t>If you can still see the </a:t>
            </a:r>
            <a:r>
              <a:rPr lang="en-US" dirty="0" err="1" smtClean="0"/>
              <a:t>larvicide</a:t>
            </a:r>
            <a:r>
              <a:rPr lang="en-US" dirty="0" smtClean="0"/>
              <a:t>, it’s likely that it is still working.</a:t>
            </a:r>
          </a:p>
          <a:p>
            <a:pPr marL="0" indent="0">
              <a:buNone/>
            </a:pPr>
            <a:r>
              <a:rPr lang="en-US" dirty="0" smtClean="0"/>
              <a:t>Mosquito “dunks” can be bought at grocery or hardware stores and dropped in the standing water.  Pest control professionals can put </a:t>
            </a:r>
            <a:r>
              <a:rPr lang="en-US" dirty="0" err="1" smtClean="0"/>
              <a:t>temephos</a:t>
            </a:r>
            <a:r>
              <a:rPr lang="en-US" dirty="0" smtClean="0"/>
              <a:t> granules in standing water.</a:t>
            </a:r>
          </a:p>
          <a:p>
            <a:pPr marL="0" indent="0">
              <a:buNone/>
            </a:pPr>
            <a:endParaRPr lang="en-US" dirty="0"/>
          </a:p>
          <a:p>
            <a:pPr marL="0" indent="0">
              <a:buNone/>
            </a:pPr>
            <a:endParaRPr lang="en-US" dirty="0"/>
          </a:p>
        </p:txBody>
      </p:sp>
      <p:sp>
        <p:nvSpPr>
          <p:cNvPr id="4" name="Content Placeholder 3"/>
          <p:cNvSpPr>
            <a:spLocks noGrp="1"/>
          </p:cNvSpPr>
          <p:nvPr>
            <p:ph sz="half" idx="2"/>
          </p:nvPr>
        </p:nvSpPr>
        <p:spPr>
          <a:xfrm>
            <a:off x="6172200" y="1542197"/>
            <a:ext cx="5664958" cy="4634766"/>
          </a:xfrm>
        </p:spPr>
        <p:txBody>
          <a:bodyPr>
            <a:normAutofit fontScale="85000" lnSpcReduction="20000"/>
          </a:bodyPr>
          <a:lstStyle/>
          <a:p>
            <a:pPr marL="0" indent="0">
              <a:buNone/>
            </a:pPr>
            <a:r>
              <a:rPr lang="en-US" dirty="0" err="1" smtClean="0"/>
              <a:t>Larvicides</a:t>
            </a:r>
            <a:r>
              <a:rPr lang="en-US" dirty="0" smtClean="0"/>
              <a:t> kill mosquito larvae so that they cannot become adult mosquitoes, which means fewer biting and disease-spreading mosquitoes.  </a:t>
            </a:r>
            <a:endParaRPr lang="en-US" dirty="0"/>
          </a:p>
          <a:p>
            <a:pPr marL="0" indent="0">
              <a:buNone/>
            </a:pPr>
            <a:endParaRPr lang="en-US" dirty="0"/>
          </a:p>
        </p:txBody>
      </p:sp>
      <p:sp>
        <p:nvSpPr>
          <p:cNvPr id="6" name="TextBox 5"/>
          <p:cNvSpPr txBox="1"/>
          <p:nvPr/>
        </p:nvSpPr>
        <p:spPr>
          <a:xfrm>
            <a:off x="7478973" y="4026090"/>
            <a:ext cx="3457357" cy="923330"/>
          </a:xfrm>
          <a:prstGeom prst="rect">
            <a:avLst/>
          </a:prstGeom>
          <a:noFill/>
        </p:spPr>
        <p:txBody>
          <a:bodyPr wrap="none" rtlCol="0">
            <a:spAutoFit/>
          </a:bodyPr>
          <a:lstStyle/>
          <a:p>
            <a:r>
              <a:rPr lang="en-US" dirty="0" smtClean="0"/>
              <a:t>Insert illustration of person putting</a:t>
            </a:r>
          </a:p>
          <a:p>
            <a:r>
              <a:rPr lang="en-US" dirty="0" smtClean="0"/>
              <a:t>Mosquito dunk in pond or bucket</a:t>
            </a:r>
          </a:p>
          <a:p>
            <a:r>
              <a:rPr lang="en-US" dirty="0" smtClean="0"/>
              <a:t>Or pond</a:t>
            </a:r>
            <a:endParaRPr lang="en-US" dirty="0"/>
          </a:p>
        </p:txBody>
      </p:sp>
    </p:spTree>
    <p:extLst>
      <p:ext uri="{BB962C8B-B14F-4D97-AF65-F5344CB8AC3E}">
        <p14:creationId xmlns:p14="http://schemas.microsoft.com/office/powerpoint/2010/main" val="23352246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9883"/>
          </a:xfrm>
        </p:spPr>
        <p:txBody>
          <a:bodyPr>
            <a:normAutofit fontScale="90000"/>
          </a:bodyPr>
          <a:lstStyle/>
          <a:p>
            <a:pPr algn="ctr"/>
            <a:r>
              <a:rPr lang="en-US" b="1" dirty="0" smtClean="0"/>
              <a:t>Wearing repellents on bare skin </a:t>
            </a:r>
            <a:br>
              <a:rPr lang="en-US" b="1" dirty="0" smtClean="0"/>
            </a:br>
            <a:r>
              <a:rPr lang="en-US" b="1" dirty="0" smtClean="0"/>
              <a:t>not covered by clothes</a:t>
            </a:r>
            <a:endParaRPr lang="en-US" b="1" dirty="0"/>
          </a:p>
        </p:txBody>
      </p:sp>
      <p:sp>
        <p:nvSpPr>
          <p:cNvPr id="3" name="Content Placeholder 2"/>
          <p:cNvSpPr>
            <a:spLocks noGrp="1"/>
          </p:cNvSpPr>
          <p:nvPr>
            <p:ph sz="half" idx="1"/>
          </p:nvPr>
        </p:nvSpPr>
        <p:spPr>
          <a:xfrm>
            <a:off x="395785" y="1419367"/>
            <a:ext cx="7547212" cy="5140787"/>
          </a:xfrm>
        </p:spPr>
        <p:txBody>
          <a:bodyPr>
            <a:normAutofit fontScale="85000" lnSpcReduction="20000"/>
          </a:bodyPr>
          <a:lstStyle/>
          <a:p>
            <a:pPr marL="0" indent="0">
              <a:buNone/>
            </a:pPr>
            <a:r>
              <a:rPr lang="en-US" dirty="0" smtClean="0"/>
              <a:t>Repellents make people “invisible” to mosquitoes.  If mosquitoes can’t find you, they can’t bite you.</a:t>
            </a:r>
          </a:p>
          <a:p>
            <a:pPr marL="0" indent="0">
              <a:buNone/>
            </a:pPr>
            <a:r>
              <a:rPr lang="en-US" dirty="0" smtClean="0"/>
              <a:t>People wear repellents to keep from getting bitten by mosquitoes. Repellents are designed to be used on bare skin, especially skin that is not covered by clothing.</a:t>
            </a:r>
          </a:p>
          <a:p>
            <a:pPr marL="0" indent="0">
              <a:buNone/>
            </a:pPr>
            <a:r>
              <a:rPr lang="en-US" dirty="0" smtClean="0"/>
              <a:t>Repellents come in many forms: </a:t>
            </a:r>
          </a:p>
          <a:p>
            <a:pPr lvl="1"/>
            <a:r>
              <a:rPr lang="en-US" sz="2200" dirty="0" smtClean="0"/>
              <a:t>Aerosol sprays </a:t>
            </a:r>
            <a:r>
              <a:rPr lang="en-US" sz="1800" dirty="0"/>
              <a:t>deter</a:t>
            </a:r>
            <a:endParaRPr lang="en-US" sz="2200" dirty="0" smtClean="0"/>
          </a:p>
          <a:p>
            <a:pPr lvl="1"/>
            <a:r>
              <a:rPr lang="en-US" sz="2200" dirty="0" smtClean="0"/>
              <a:t>Lotions</a:t>
            </a:r>
          </a:p>
          <a:p>
            <a:pPr lvl="1"/>
            <a:r>
              <a:rPr lang="en-US" sz="2200" dirty="0" smtClean="0"/>
              <a:t>Creams </a:t>
            </a:r>
          </a:p>
          <a:p>
            <a:pPr lvl="1"/>
            <a:r>
              <a:rPr lang="en-US" sz="2200" dirty="0" smtClean="0"/>
              <a:t>Solid (sticks) </a:t>
            </a:r>
          </a:p>
          <a:p>
            <a:pPr lvl="1"/>
            <a:r>
              <a:rPr lang="en-US" sz="2200" dirty="0" smtClean="0"/>
              <a:t>Pump sprays</a:t>
            </a:r>
          </a:p>
          <a:p>
            <a:pPr lvl="1"/>
            <a:r>
              <a:rPr lang="en-US" sz="2200" dirty="0" smtClean="0"/>
              <a:t>Liquids</a:t>
            </a:r>
          </a:p>
          <a:p>
            <a:pPr lvl="1"/>
            <a:r>
              <a:rPr lang="en-US" sz="2200" dirty="0" err="1" smtClean="0"/>
              <a:t>Towelettes</a:t>
            </a:r>
            <a:r>
              <a:rPr lang="en-US" sz="2200" dirty="0" smtClean="0"/>
              <a:t> or wipes </a:t>
            </a:r>
          </a:p>
          <a:p>
            <a:pPr marL="0" indent="0">
              <a:buNone/>
            </a:pPr>
            <a:r>
              <a:rPr lang="en-US" dirty="0" smtClean="0"/>
              <a:t>CDC recommends using an EPA-registered insect repellent.  Safe and effective repellents contain ingredients such as oil of lemon-eucalyptus, </a:t>
            </a:r>
            <a:r>
              <a:rPr lang="en-US" dirty="0" err="1" smtClean="0"/>
              <a:t>picaridin</a:t>
            </a:r>
            <a:r>
              <a:rPr lang="en-US" dirty="0" smtClean="0"/>
              <a:t>, IR3535, para-methane-diol, and DEET.</a:t>
            </a:r>
            <a:endParaRPr lang="en-US" dirty="0"/>
          </a:p>
        </p:txBody>
      </p:sp>
      <p:sp>
        <p:nvSpPr>
          <p:cNvPr id="4" name="Content Placeholder 3"/>
          <p:cNvSpPr>
            <a:spLocks noGrp="1"/>
          </p:cNvSpPr>
          <p:nvPr>
            <p:ph sz="half" idx="2"/>
          </p:nvPr>
        </p:nvSpPr>
        <p:spPr>
          <a:xfrm>
            <a:off x="8409904" y="1825625"/>
            <a:ext cx="2943896" cy="1463485"/>
          </a:xfrm>
        </p:spPr>
        <p:txBody>
          <a:bodyPr>
            <a:normAutofit fontScale="85000" lnSpcReduction="20000"/>
          </a:bodyPr>
          <a:lstStyle/>
          <a:p>
            <a:pPr marL="0" indent="0">
              <a:buNone/>
            </a:pPr>
            <a:r>
              <a:rPr lang="en-US" dirty="0" smtClean="0"/>
              <a:t>Repellents do not kill mosquitoes but they will help keep them them from biting people.</a:t>
            </a:r>
            <a:endParaRPr lang="en-US" dirty="0"/>
          </a:p>
        </p:txBody>
      </p:sp>
      <p:sp>
        <p:nvSpPr>
          <p:cNvPr id="7" name="TextBox 6"/>
          <p:cNvSpPr txBox="1"/>
          <p:nvPr/>
        </p:nvSpPr>
        <p:spPr>
          <a:xfrm>
            <a:off x="9001571" y="3989760"/>
            <a:ext cx="1760562" cy="1200329"/>
          </a:xfrm>
          <a:prstGeom prst="rect">
            <a:avLst/>
          </a:prstGeom>
          <a:noFill/>
        </p:spPr>
        <p:txBody>
          <a:bodyPr wrap="square" rtlCol="0">
            <a:spAutoFit/>
          </a:bodyPr>
          <a:lstStyle/>
          <a:p>
            <a:r>
              <a:rPr lang="en-US" dirty="0" smtClean="0"/>
              <a:t>Insert picture of pregnant woman applying repellent</a:t>
            </a:r>
            <a:endParaRPr lang="en-US" dirty="0"/>
          </a:p>
        </p:txBody>
      </p:sp>
    </p:spTree>
    <p:extLst>
      <p:ext uri="{BB962C8B-B14F-4D97-AF65-F5344CB8AC3E}">
        <p14:creationId xmlns:p14="http://schemas.microsoft.com/office/powerpoint/2010/main" val="37186386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Removing standing water where mosquitoes grow from eggs to larvae to pupae to adults</a:t>
            </a:r>
            <a:endParaRPr lang="en-US" b="1" dirty="0"/>
          </a:p>
        </p:txBody>
      </p:sp>
      <p:sp>
        <p:nvSpPr>
          <p:cNvPr id="3" name="Content Placeholder 2"/>
          <p:cNvSpPr>
            <a:spLocks noGrp="1"/>
          </p:cNvSpPr>
          <p:nvPr>
            <p:ph sz="half" idx="1"/>
          </p:nvPr>
        </p:nvSpPr>
        <p:spPr>
          <a:xfrm>
            <a:off x="491319" y="2101754"/>
            <a:ext cx="5438329" cy="3940271"/>
          </a:xfrm>
        </p:spPr>
        <p:txBody>
          <a:bodyPr>
            <a:normAutofit/>
          </a:bodyPr>
          <a:lstStyle/>
          <a:p>
            <a:pPr marL="0" indent="0">
              <a:buNone/>
            </a:pPr>
            <a:r>
              <a:rPr lang="en-US" dirty="0" smtClean="0"/>
              <a:t>Removing </a:t>
            </a:r>
            <a:r>
              <a:rPr lang="en-US" dirty="0"/>
              <a:t>water can keep mosquitoes from successfully reproducing.  Since water is needed </a:t>
            </a:r>
            <a:r>
              <a:rPr lang="en-US" dirty="0" smtClean="0"/>
              <a:t>for mosquitoes to develop, removing water around the home leads to fewer </a:t>
            </a:r>
            <a:r>
              <a:rPr lang="en-US" dirty="0"/>
              <a:t>mosquitoes and less </a:t>
            </a:r>
            <a:r>
              <a:rPr lang="en-US" dirty="0" smtClean="0"/>
              <a:t>chance of disease</a:t>
            </a:r>
            <a:r>
              <a:rPr lang="en-US" dirty="0"/>
              <a:t>.</a:t>
            </a:r>
          </a:p>
          <a:p>
            <a:pPr marL="0" indent="0">
              <a:buNone/>
            </a:pPr>
            <a:endParaRPr lang="en-US" dirty="0"/>
          </a:p>
        </p:txBody>
      </p:sp>
      <p:sp>
        <p:nvSpPr>
          <p:cNvPr id="6" name="TextBox 5"/>
          <p:cNvSpPr txBox="1"/>
          <p:nvPr/>
        </p:nvSpPr>
        <p:spPr>
          <a:xfrm>
            <a:off x="7839856" y="3252866"/>
            <a:ext cx="3661067" cy="646331"/>
          </a:xfrm>
          <a:prstGeom prst="rect">
            <a:avLst/>
          </a:prstGeom>
          <a:noFill/>
        </p:spPr>
        <p:txBody>
          <a:bodyPr wrap="none" rtlCol="0">
            <a:spAutoFit/>
          </a:bodyPr>
          <a:lstStyle/>
          <a:p>
            <a:r>
              <a:rPr lang="en-US" dirty="0" smtClean="0"/>
              <a:t>Show family member in their yard</a:t>
            </a:r>
          </a:p>
          <a:p>
            <a:r>
              <a:rPr lang="en-US" dirty="0" smtClean="0"/>
              <a:t>Turning over items that hold water in</a:t>
            </a:r>
          </a:p>
        </p:txBody>
      </p:sp>
    </p:spTree>
    <p:extLst>
      <p:ext uri="{BB962C8B-B14F-4D97-AF65-F5344CB8AC3E}">
        <p14:creationId xmlns:p14="http://schemas.microsoft.com/office/powerpoint/2010/main" val="5123345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Community-wide clean up campaigns</a:t>
            </a:r>
            <a:endParaRPr lang="en-US" dirty="0"/>
          </a:p>
        </p:txBody>
      </p:sp>
      <p:sp>
        <p:nvSpPr>
          <p:cNvPr id="3" name="Content Placeholder 2"/>
          <p:cNvSpPr>
            <a:spLocks noGrp="1"/>
          </p:cNvSpPr>
          <p:nvPr>
            <p:ph sz="half" idx="1"/>
          </p:nvPr>
        </p:nvSpPr>
        <p:spPr/>
        <p:txBody>
          <a:bodyPr>
            <a:normAutofit/>
          </a:bodyPr>
          <a:lstStyle/>
          <a:p>
            <a:pPr marL="0" indent="0">
              <a:buNone/>
            </a:pPr>
            <a:r>
              <a:rPr lang="en-US" dirty="0" smtClean="0"/>
              <a:t>Community-wide efforts to pick up trash and tires can help get rid of places where mosquitoes grow from eggs to larvae to pupae to adults.</a:t>
            </a:r>
          </a:p>
          <a:p>
            <a:pPr marL="0" indent="0">
              <a:buNone/>
            </a:pPr>
            <a:endParaRPr lang="en-US" dirty="0"/>
          </a:p>
          <a:p>
            <a:pPr marL="0" indent="0">
              <a:buNone/>
            </a:pPr>
            <a:r>
              <a:rPr lang="en-US" dirty="0" smtClean="0"/>
              <a:t>Discarded tires are the perfect place for many generations of mosquitoes to grow in—they are dark and wet.  </a:t>
            </a:r>
            <a:endParaRPr lang="en-US" dirty="0"/>
          </a:p>
        </p:txBody>
      </p:sp>
      <p:sp>
        <p:nvSpPr>
          <p:cNvPr id="7" name="TextBox 6"/>
          <p:cNvSpPr txBox="1"/>
          <p:nvPr/>
        </p:nvSpPr>
        <p:spPr>
          <a:xfrm>
            <a:off x="7420131" y="3072984"/>
            <a:ext cx="3468835" cy="646331"/>
          </a:xfrm>
          <a:prstGeom prst="rect">
            <a:avLst/>
          </a:prstGeom>
          <a:noFill/>
        </p:spPr>
        <p:txBody>
          <a:bodyPr wrap="none" rtlCol="0">
            <a:spAutoFit/>
          </a:bodyPr>
          <a:lstStyle/>
          <a:p>
            <a:r>
              <a:rPr lang="en-US" dirty="0" smtClean="0"/>
              <a:t>Show community members picking</a:t>
            </a:r>
          </a:p>
          <a:p>
            <a:r>
              <a:rPr lang="en-US" dirty="0" smtClean="0"/>
              <a:t>Up discarded tires and trash</a:t>
            </a:r>
            <a:endParaRPr lang="en-US" dirty="0"/>
          </a:p>
        </p:txBody>
      </p:sp>
    </p:spTree>
    <p:extLst>
      <p:ext uri="{BB962C8B-B14F-4D97-AF65-F5344CB8AC3E}">
        <p14:creationId xmlns:p14="http://schemas.microsoft.com/office/powerpoint/2010/main" val="39099131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Wearing clothing that covers bare skin</a:t>
            </a:r>
            <a:endParaRPr lang="en-US" b="1" dirty="0"/>
          </a:p>
        </p:txBody>
      </p:sp>
      <p:sp>
        <p:nvSpPr>
          <p:cNvPr id="3" name="Content Placeholder 2"/>
          <p:cNvSpPr>
            <a:spLocks noGrp="1"/>
          </p:cNvSpPr>
          <p:nvPr>
            <p:ph sz="half" idx="1"/>
          </p:nvPr>
        </p:nvSpPr>
        <p:spPr>
          <a:xfrm>
            <a:off x="838200" y="1690688"/>
            <a:ext cx="5181600" cy="4351338"/>
          </a:xfrm>
        </p:spPr>
        <p:txBody>
          <a:bodyPr/>
          <a:lstStyle/>
          <a:p>
            <a:pPr marL="0" indent="0">
              <a:buNone/>
            </a:pPr>
            <a:r>
              <a:rPr lang="en-US" dirty="0" smtClean="0"/>
              <a:t>Clothing is a barrier between mosquitoes and the bare skin of people they want to bite.  Long sleeved shirts, pants, and socks cover a majority of the skin and makes it harder for mosquitoes to bite.</a:t>
            </a:r>
          </a:p>
          <a:p>
            <a:pPr marL="0" indent="0">
              <a:buNone/>
            </a:pPr>
            <a:endParaRPr lang="en-US" dirty="0"/>
          </a:p>
          <a:p>
            <a:pPr marL="0" indent="0">
              <a:buNone/>
            </a:pPr>
            <a:endParaRPr lang="en-US" dirty="0"/>
          </a:p>
        </p:txBody>
      </p:sp>
      <p:sp>
        <p:nvSpPr>
          <p:cNvPr id="6" name="TextBox 5"/>
          <p:cNvSpPr txBox="1"/>
          <p:nvPr/>
        </p:nvSpPr>
        <p:spPr>
          <a:xfrm>
            <a:off x="8079698" y="3432748"/>
            <a:ext cx="3164071" cy="923330"/>
          </a:xfrm>
          <a:prstGeom prst="rect">
            <a:avLst/>
          </a:prstGeom>
          <a:noFill/>
        </p:spPr>
        <p:txBody>
          <a:bodyPr wrap="none" rtlCol="0">
            <a:spAutoFit/>
          </a:bodyPr>
          <a:lstStyle/>
          <a:p>
            <a:r>
              <a:rPr lang="en-US" dirty="0" smtClean="0"/>
              <a:t>Show pregnant woman wearing</a:t>
            </a:r>
          </a:p>
          <a:p>
            <a:r>
              <a:rPr lang="en-US" dirty="0" smtClean="0"/>
              <a:t>Clothing that covers her arms</a:t>
            </a:r>
          </a:p>
          <a:p>
            <a:r>
              <a:rPr lang="en-US" dirty="0" smtClean="0"/>
              <a:t>And legs</a:t>
            </a:r>
            <a:endParaRPr lang="en-US" dirty="0"/>
          </a:p>
        </p:txBody>
      </p:sp>
    </p:spTree>
    <p:extLst>
      <p:ext uri="{BB962C8B-B14F-4D97-AF65-F5344CB8AC3E}">
        <p14:creationId xmlns:p14="http://schemas.microsoft.com/office/powerpoint/2010/main" val="9801056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861</TotalTime>
  <Words>2419</Words>
  <Application>Microsoft Office PowerPoint</Application>
  <PresentationFormat>Widescreen</PresentationFormat>
  <Paragraphs>189</Paragraphs>
  <Slides>26</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Message concepts of  vector control activities and personal protective behaviors</vt:lpstr>
      <vt:lpstr>Outdoor residual spraying (ORS)</vt:lpstr>
      <vt:lpstr>Indoor residual spraying (IRS)</vt:lpstr>
      <vt:lpstr>Spraying indoors with  over-the-counter bug spray</vt:lpstr>
      <vt:lpstr>Adding larvicides to standing water</vt:lpstr>
      <vt:lpstr>Wearing repellents on bare skin  not covered by clothes</vt:lpstr>
      <vt:lpstr>Removing standing water where mosquitoes grow from eggs to larvae to pupae to adults</vt:lpstr>
      <vt:lpstr>Community-wide clean up campaigns</vt:lpstr>
      <vt:lpstr>Wearing clothing that covers bare skin</vt:lpstr>
      <vt:lpstr>Sleeping under a bed net</vt:lpstr>
      <vt:lpstr>Placing or replacing screen windows and doors</vt:lpstr>
      <vt:lpstr>Using condoms every time you have sex  or stop having sex during pregnancy</vt:lpstr>
      <vt:lpstr>Aerial spraying (spraying from an airplane)</vt:lpstr>
      <vt:lpstr>  Conceptos para los mensajes de las actividades de control de vectores y los comportamientos de protección personal </vt:lpstr>
      <vt:lpstr>Asperjación residual exterior (ARE)</vt:lpstr>
      <vt:lpstr>Asperjación residual interior (ARI)</vt:lpstr>
      <vt:lpstr>Rociar en el interior del hogar con insecticidas de uso común </vt:lpstr>
      <vt:lpstr>Añadir larvicidas al agua estancada o acumulada</vt:lpstr>
      <vt:lpstr>Usar repelentes sobre la piel desnuda  no cubierta con ropa</vt:lpstr>
      <vt:lpstr>Eliminar el agua estancada donde los mosquitos se desarrollan de huevos a larvas, a pupas, a adultos</vt:lpstr>
      <vt:lpstr>Campañas de limpieza a nivel comunal </vt:lpstr>
      <vt:lpstr>Usar ropa que cubra la piel </vt:lpstr>
      <vt:lpstr>Dormir bajo un mosquitero</vt:lpstr>
      <vt:lpstr>Colocar o reemplazar la tela metálica de las ventanas y puertas</vt:lpstr>
      <vt:lpstr>Usar condones cada vez que tenga relaciones sexuales o no tener relaciones sexuales durante el embarazo</vt:lpstr>
      <vt:lpstr>Asperjación aérea (fumigación desde un avión)</vt:lpstr>
    </vt:vector>
  </TitlesOfParts>
  <Company>Centers for Disease Control and Prevention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Proposed actions for preventing Zika virus transmission</dc:title>
  <dc:creator>Prue, Christine (CDC/OID/NCEZID)</dc:creator>
  <cp:lastModifiedBy>Zirger, Jeffrey (CDC/OD/OADS)</cp:lastModifiedBy>
  <cp:revision>110</cp:revision>
  <cp:lastPrinted>2016-02-29T15:07:59Z</cp:lastPrinted>
  <dcterms:created xsi:type="dcterms:W3CDTF">2016-02-21T01:10:01Z</dcterms:created>
  <dcterms:modified xsi:type="dcterms:W3CDTF">2016-03-02T16:58:01Z</dcterms:modified>
</cp:coreProperties>
</file>