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67" r:id="rId6"/>
    <p:sldId id="268" r:id="rId7"/>
    <p:sldId id="266" r:id="rId8"/>
    <p:sldId id="275" r:id="rId9"/>
    <p:sldId id="272" r:id="rId10"/>
    <p:sldId id="276" r:id="rId11"/>
    <p:sldId id="274" r:id="rId12"/>
    <p:sldId id="278" r:id="rId13"/>
    <p:sldId id="280" r:id="rId14"/>
    <p:sldId id="281" r:id="rId15"/>
    <p:sldId id="282" r:id="rId16"/>
    <p:sldId id="284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648"/>
    <a:srgbClr val="48D8B5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13" autoAdjust="0"/>
  </p:normalViewPr>
  <p:slideViewPr>
    <p:cSldViewPr snapToGrid="0">
      <p:cViewPr varScale="1">
        <p:scale>
          <a:sx n="58" d="100"/>
          <a:sy n="58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34D4A-AE64-456D-A67F-28971D9B45EB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D0893-EC7F-423C-BD1A-4F7ABFFF5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0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this set of graphics tell you? (Probe for the below questions if not mentioned already)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feel about the title of the graphics?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feel you have enough information to understand what the graphics are communicating?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they don’t mention color) What do the colors represent in this picture?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feel about the color representation? 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change it?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see as the relationship among the 3 graphics?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893-EC7F-423C-BD1A-4F7ABFFF5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4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893-EC7F-423C-BD1A-4F7ABFFF54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9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of “expect/most/potential” to probability greater than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look at both graphics side by side.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the colors represent to you in each graphic?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the color scheme remain the same or different? </a:t>
            </a:r>
          </a:p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these graphics complement one another? In other words, please explain to us what you see as the relationship between the graphics.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893-EC7F-423C-BD1A-4F7ABFFF54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3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893-EC7F-423C-BD1A-4F7ABFFF54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0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graphic tell you about the timing of the snow?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is the relationship between the time on these graphics with the winter storm watch/warning/advisory products?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tell them how the graphic is supposed to work with the timing. Ask if that meets their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893-EC7F-423C-BD1A-4F7ABFFF54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3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see as the relationship among the 3 graphics?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would you use these graphics to differentiate snow amounts by location?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useful are these maps in guiding your decision-making process? Please explain.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useful) Are all three of the graphics equally useful?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Or, is one of the three more useful to you? Please explain.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change anything to make it more useful to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893-EC7F-423C-BD1A-4F7ABFFF54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0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893-EC7F-423C-BD1A-4F7ABFFF54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893-EC7F-423C-BD1A-4F7ABFFF54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6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893-EC7F-423C-BD1A-4F7ABFFF54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8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893-EC7F-423C-BD1A-4F7ABFFF54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of “expect/most/potential” to probability greater than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look at both graphics side by side. 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the colors represent to you in each graphic?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the color scheme remain the same or different? </a:t>
            </a:r>
          </a:p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these graphics complement one another? In other words, please explain to us what you see as the relationship between the graphics.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893-EC7F-423C-BD1A-4F7ABFFF54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0893-EC7F-423C-BD1A-4F7ABFFF54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73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12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6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28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12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3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1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29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20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9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5213C76-0984-43BB-8BCD-B5D89BCED398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0787B60-7B45-4662-BE0F-9D74D3465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9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3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107" y="1817268"/>
            <a:ext cx="10411118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spc="0" dirty="0">
                <a:effectLst/>
              </a:rPr>
              <a:t> Experimental Snow Forecast</a:t>
            </a:r>
            <a:br>
              <a:rPr lang="en-US" sz="6600" b="1" spc="0" dirty="0">
                <a:effectLst/>
              </a:rPr>
            </a:br>
            <a:r>
              <a:rPr lang="en-US" sz="6600" b="1" spc="0" dirty="0">
                <a:effectLst/>
              </a:rPr>
              <a:t>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8713" y="1063243"/>
            <a:ext cx="9144000" cy="754025"/>
          </a:xfrm>
        </p:spPr>
        <p:txBody>
          <a:bodyPr/>
          <a:lstStyle/>
          <a:p>
            <a:pPr algn="ctr"/>
            <a:r>
              <a:rPr lang="en-US" dirty="0"/>
              <a:t>Communicating probabilistic information using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85505" y="4005977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Focus Group Study</a:t>
            </a:r>
          </a:p>
        </p:txBody>
      </p:sp>
    </p:spTree>
    <p:extLst>
      <p:ext uri="{BB962C8B-B14F-4D97-AF65-F5344CB8AC3E}">
        <p14:creationId xmlns:p14="http://schemas.microsoft.com/office/powerpoint/2010/main" val="26022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7345" y="428463"/>
            <a:ext cx="4752618" cy="3257272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Percent chance &gt;=12 inch snow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67" y="267286"/>
            <a:ext cx="5658235" cy="63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78" y="2364671"/>
            <a:ext cx="4046729" cy="450774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376" y="2364671"/>
            <a:ext cx="4075621" cy="45399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56" y="2364669"/>
            <a:ext cx="4065120" cy="452823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7346" y="428463"/>
            <a:ext cx="969805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Percent Chance Greater Than</a:t>
            </a:r>
          </a:p>
        </p:txBody>
      </p:sp>
    </p:spTree>
    <p:extLst>
      <p:ext uri="{BB962C8B-B14F-4D97-AF65-F5344CB8AC3E}">
        <p14:creationId xmlns:p14="http://schemas.microsoft.com/office/powerpoint/2010/main" val="51867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48" y="1663721"/>
            <a:ext cx="2299438" cy="256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93" y="1942363"/>
            <a:ext cx="2626112" cy="292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939" y="2540520"/>
            <a:ext cx="2629368" cy="292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32270" y="414681"/>
            <a:ext cx="4516652" cy="111898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Set A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“Expect/most/potential”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rgbClr val="0D3648"/>
              </a:solidFill>
              <a:highlight>
                <a:srgbClr val="00FFFF"/>
              </a:highligh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75768" y="115021"/>
            <a:ext cx="1092566" cy="111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tx1"/>
                </a:solidFill>
              </a:rPr>
              <a:t>vs.</a:t>
            </a:r>
            <a:endParaRPr lang="en-US" sz="5000" b="1" dirty="0">
              <a:solidFill>
                <a:srgbClr val="0D3648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09" y="1663721"/>
            <a:ext cx="2113366" cy="235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889" y="2254285"/>
            <a:ext cx="3868903" cy="4309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Connector 15"/>
          <p:cNvCxnSpPr/>
          <p:nvPr/>
        </p:nvCxnSpPr>
        <p:spPr>
          <a:xfrm flipH="1">
            <a:off x="6597749" y="1011243"/>
            <a:ext cx="75431" cy="569269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334" y="3265741"/>
            <a:ext cx="2882199" cy="3210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84994" y="115021"/>
            <a:ext cx="7413895" cy="896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solidFill>
                <a:srgbClr val="0D3648"/>
              </a:solidFill>
              <a:highlight>
                <a:srgbClr val="00FFFF"/>
              </a:highlight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368334" y="451751"/>
            <a:ext cx="4516652" cy="111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Set A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Probability greater than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rgbClr val="0D3648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6702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21394" y="196024"/>
            <a:ext cx="11149210" cy="114391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this table communicate to you?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2321" r="5564" b="37082"/>
          <a:stretch/>
        </p:blipFill>
        <p:spPr>
          <a:xfrm>
            <a:off x="1702066" y="1416942"/>
            <a:ext cx="8787865" cy="50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21394" y="196024"/>
            <a:ext cx="11149210" cy="1143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does this table communicate to you?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2328" r="10623" b="38539"/>
          <a:stretch/>
        </p:blipFill>
        <p:spPr>
          <a:xfrm>
            <a:off x="1697398" y="1407315"/>
            <a:ext cx="8797201" cy="49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7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15735" y="457133"/>
            <a:ext cx="3340671" cy="111898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Exceedance</a:t>
            </a:r>
            <a:endParaRPr lang="en-US" sz="5000" dirty="0">
              <a:solidFill>
                <a:srgbClr val="0D3648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01906" y="478257"/>
            <a:ext cx="874906" cy="111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1"/>
                </a:solidFill>
              </a:rPr>
              <a:t>vs.</a:t>
            </a:r>
            <a:endParaRPr lang="en-US" sz="5000" dirty="0">
              <a:solidFill>
                <a:srgbClr val="0D3648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82518" y="400907"/>
            <a:ext cx="1967215" cy="111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tx1"/>
                </a:solidFill>
              </a:rPr>
              <a:t>Range</a:t>
            </a:r>
            <a:endParaRPr lang="en-US" sz="5000" dirty="0">
              <a:solidFill>
                <a:srgbClr val="0D3648"/>
              </a:solidFill>
              <a:highlight>
                <a:srgbClr val="00FFFF"/>
              </a:highligh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66099" y="1576116"/>
            <a:ext cx="1" cy="327723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312498" y="5072743"/>
            <a:ext cx="1506501" cy="15065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rgbClr val="0D3648"/>
                </a:solidFill>
              </a:rPr>
              <a:t>Useful in decision making? How?</a:t>
            </a:r>
            <a:endParaRPr lang="en-US" sz="1400" b="1" i="1" dirty="0">
              <a:solidFill>
                <a:srgbClr val="0D3648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46055" y="5072742"/>
            <a:ext cx="1506501" cy="15065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rgbClr val="0D3648"/>
                </a:solidFill>
              </a:rPr>
              <a:t>Preference?</a:t>
            </a:r>
            <a:endParaRPr lang="en-US" sz="1400" b="1" i="1" dirty="0">
              <a:solidFill>
                <a:srgbClr val="0D3648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78941" y="5072743"/>
            <a:ext cx="1506501" cy="15065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>
                <a:solidFill>
                  <a:srgbClr val="0D3648"/>
                </a:solidFill>
              </a:rPr>
              <a:t>Any changes?</a:t>
            </a:r>
            <a:endParaRPr lang="en-US" sz="1400" b="1" i="1" dirty="0">
              <a:solidFill>
                <a:srgbClr val="0D364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2328" r="10623" b="38539"/>
          <a:stretch/>
        </p:blipFill>
        <p:spPr>
          <a:xfrm>
            <a:off x="6576812" y="1692929"/>
            <a:ext cx="5362037" cy="30436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2321" r="5564" b="37082"/>
          <a:stretch/>
        </p:blipFill>
        <p:spPr>
          <a:xfrm>
            <a:off x="344610" y="1692930"/>
            <a:ext cx="5282919" cy="30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6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21" y="671656"/>
            <a:ext cx="2398087" cy="267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971" y="696408"/>
            <a:ext cx="2401060" cy="267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957" y="671656"/>
            <a:ext cx="2401060" cy="267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9121" y="236819"/>
            <a:ext cx="7625468" cy="32856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Set A. “Expect/most/potential”</a:t>
            </a:r>
            <a:endParaRPr lang="en-US" sz="2000" dirty="0">
              <a:solidFill>
                <a:srgbClr val="0D3648"/>
              </a:solidFill>
              <a:highlight>
                <a:srgbClr val="00FFFF"/>
              </a:highlight>
            </a:endParaRP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625" y="671656"/>
            <a:ext cx="2655151" cy="295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Connector 15"/>
          <p:cNvCxnSpPr/>
          <p:nvPr/>
        </p:nvCxnSpPr>
        <p:spPr>
          <a:xfrm>
            <a:off x="8195717" y="0"/>
            <a:ext cx="14633" cy="379235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0" y="3808762"/>
            <a:ext cx="12192000" cy="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434561" y="3898628"/>
            <a:ext cx="4890882" cy="732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Set C. Chance of snow tables</a:t>
            </a:r>
            <a:endParaRPr lang="en-US" sz="2000" dirty="0">
              <a:solidFill>
                <a:srgbClr val="0D3648"/>
              </a:solidFill>
              <a:highlight>
                <a:srgbClr val="00FFFF"/>
              </a:highlight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210350" y="236819"/>
            <a:ext cx="3981650" cy="328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Set B. Probability greater than </a:t>
            </a:r>
            <a:endParaRPr lang="en-US" sz="2000" dirty="0">
              <a:solidFill>
                <a:srgbClr val="0D3648"/>
              </a:solidFill>
              <a:highlight>
                <a:srgbClr val="00FFFF"/>
              </a:highligh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2328" r="15456" b="63119"/>
          <a:stretch/>
        </p:blipFill>
        <p:spPr>
          <a:xfrm>
            <a:off x="6096000" y="4681651"/>
            <a:ext cx="5518631" cy="19396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2321" r="11136" b="62396"/>
          <a:stretch/>
        </p:blipFill>
        <p:spPr>
          <a:xfrm>
            <a:off x="477987" y="4688536"/>
            <a:ext cx="5402015" cy="19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8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14795" y="2831986"/>
            <a:ext cx="3004375" cy="30043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b="1" dirty="0">
              <a:solidFill>
                <a:srgbClr val="0D3648"/>
              </a:solidFill>
            </a:endParaRPr>
          </a:p>
          <a:p>
            <a:pPr algn="ctr"/>
            <a:r>
              <a:rPr lang="en-US" sz="2400" b="1" dirty="0">
                <a:solidFill>
                  <a:srgbClr val="0D3648"/>
                </a:solidFill>
              </a:rPr>
              <a:t>Accessibility</a:t>
            </a:r>
          </a:p>
          <a:p>
            <a:pPr algn="ctr"/>
            <a:r>
              <a:rPr lang="en-US" sz="1400" b="1" dirty="0">
                <a:solidFill>
                  <a:srgbClr val="0D3648"/>
                </a:solidFill>
              </a:rPr>
              <a:t>Color blindness, low visibility, non-English speaking customers?</a:t>
            </a:r>
            <a:endParaRPr lang="en-US" sz="1400" b="1" i="1" dirty="0">
              <a:solidFill>
                <a:srgbClr val="0D3648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25069" y="2930460"/>
            <a:ext cx="3004375" cy="30043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b="1" dirty="0">
              <a:solidFill>
                <a:srgbClr val="0D3648"/>
              </a:solidFill>
            </a:endParaRPr>
          </a:p>
          <a:p>
            <a:pPr algn="ctr"/>
            <a:r>
              <a:rPr lang="en-US" sz="2400" b="1" dirty="0">
                <a:solidFill>
                  <a:srgbClr val="0D3648"/>
                </a:solidFill>
              </a:rPr>
              <a:t>Dissemination </a:t>
            </a:r>
            <a:endParaRPr lang="en-US" sz="1050" b="1" dirty="0">
              <a:solidFill>
                <a:srgbClr val="0D3648"/>
              </a:solidFill>
            </a:endParaRPr>
          </a:p>
          <a:p>
            <a:pPr algn="ctr"/>
            <a:r>
              <a:rPr lang="en-US" sz="1400" b="1" dirty="0">
                <a:solidFill>
                  <a:srgbClr val="0D3648"/>
                </a:solidFill>
              </a:rPr>
              <a:t>file format, image resolution for TV or web text size/style?</a:t>
            </a:r>
            <a:endParaRPr lang="en-US" sz="1400" b="1" i="1" dirty="0">
              <a:solidFill>
                <a:srgbClr val="0D3648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04522" y="2831986"/>
            <a:ext cx="3004375" cy="30043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 b="1" dirty="0">
              <a:solidFill>
                <a:srgbClr val="0D3648"/>
              </a:solidFill>
            </a:endParaRPr>
          </a:p>
          <a:p>
            <a:pPr algn="ctr"/>
            <a:r>
              <a:rPr lang="en-US" sz="2400" b="1" dirty="0">
                <a:solidFill>
                  <a:srgbClr val="0D3648"/>
                </a:solidFill>
              </a:rPr>
              <a:t>Improvements</a:t>
            </a:r>
          </a:p>
          <a:p>
            <a:pPr algn="ctr"/>
            <a:r>
              <a:rPr lang="en-US" sz="1400" b="1" dirty="0">
                <a:solidFill>
                  <a:srgbClr val="0D3648"/>
                </a:solidFill>
              </a:rPr>
              <a:t>Any other changes to improve the three products?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79" y="3025534"/>
            <a:ext cx="671940" cy="671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40" y="3080406"/>
            <a:ext cx="816244" cy="816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88" y="2972890"/>
            <a:ext cx="923760" cy="923760"/>
          </a:xfrm>
          <a:prstGeom prst="rect">
            <a:avLst/>
          </a:prstGeom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1001281" y="102651"/>
            <a:ext cx="10484028" cy="1641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sz="7200" dirty="0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1149953" y="161353"/>
            <a:ext cx="10484028" cy="1641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19786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spc="0" dirty="0">
                <a:effectLst/>
              </a:rPr>
              <a:t>General Decision Making </a:t>
            </a:r>
            <a:br>
              <a:rPr lang="en-US" sz="6600" b="1" spc="0" dirty="0">
                <a:effectLst/>
              </a:rPr>
            </a:br>
            <a:r>
              <a:rPr lang="en-US" sz="6600" b="1" spc="0" dirty="0">
                <a:effectLst/>
              </a:rPr>
              <a:t>and Information Needs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54532" y="3619477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Part I.</a:t>
            </a:r>
          </a:p>
        </p:txBody>
      </p:sp>
    </p:spTree>
    <p:extLst>
      <p:ext uri="{BB962C8B-B14F-4D97-AF65-F5344CB8AC3E}">
        <p14:creationId xmlns:p14="http://schemas.microsoft.com/office/powerpoint/2010/main" val="5604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854532" y="4388078"/>
            <a:ext cx="13153537" cy="1006429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b="1" spc="0" dirty="0">
                <a:effectLst/>
              </a:rPr>
              <a:t>Experimental Probabilistic</a:t>
            </a:r>
            <a:br>
              <a:rPr lang="en-US" sz="6600" b="1" spc="0" dirty="0">
                <a:effectLst/>
              </a:rPr>
            </a:br>
            <a:r>
              <a:rPr lang="en-US" sz="6600" b="1" spc="0" dirty="0">
                <a:effectLst/>
              </a:rPr>
              <a:t>Graphics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54532" y="3619477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Part II.</a:t>
            </a:r>
          </a:p>
        </p:txBody>
      </p:sp>
    </p:spTree>
    <p:extLst>
      <p:ext uri="{BB962C8B-B14F-4D97-AF65-F5344CB8AC3E}">
        <p14:creationId xmlns:p14="http://schemas.microsoft.com/office/powerpoint/2010/main" val="337447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1969" b="5866"/>
          <a:stretch/>
        </p:blipFill>
        <p:spPr>
          <a:xfrm>
            <a:off x="6095999" y="102736"/>
            <a:ext cx="4385963" cy="6652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35625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7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Winter Storm Warning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825625"/>
            <a:ext cx="3606853" cy="4351338"/>
          </a:xfrm>
        </p:spPr>
        <p:txBody>
          <a:bodyPr>
            <a:normAutofit/>
          </a:bodyPr>
          <a:lstStyle/>
          <a:p>
            <a:endParaRPr lang="en-US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7299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785" y="2083190"/>
            <a:ext cx="12192000" cy="16685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4" y="2080727"/>
            <a:ext cx="4045245" cy="4506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149" y="2075139"/>
            <a:ext cx="4050262" cy="4511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517" y="2075139"/>
            <a:ext cx="4050262" cy="451168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21511" y="82488"/>
            <a:ext cx="115119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What do these graphics tell you?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0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785" y="2083190"/>
            <a:ext cx="12192000" cy="16685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46" y="364929"/>
            <a:ext cx="2417342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Timing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4" y="2080727"/>
            <a:ext cx="4045245" cy="4506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149" y="2075139"/>
            <a:ext cx="4050262" cy="4511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517" y="2075139"/>
            <a:ext cx="4050262" cy="45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4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46" y="428463"/>
            <a:ext cx="345754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Usefulness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46" y="2165133"/>
            <a:ext cx="4045245" cy="4506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91" y="2159545"/>
            <a:ext cx="4050262" cy="4511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959" y="2159545"/>
            <a:ext cx="4050262" cy="45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6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22" y="385015"/>
            <a:ext cx="5507342" cy="613476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7345" y="428463"/>
            <a:ext cx="4752618" cy="3257272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Percent chance &gt;=1 inch snow</a:t>
            </a:r>
          </a:p>
        </p:txBody>
      </p:sp>
    </p:spTree>
    <p:extLst>
      <p:ext uri="{BB962C8B-B14F-4D97-AF65-F5344CB8AC3E}">
        <p14:creationId xmlns:p14="http://schemas.microsoft.com/office/powerpoint/2010/main" val="239840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534" y="143465"/>
            <a:ext cx="5938271" cy="66147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7345" y="428463"/>
            <a:ext cx="4752618" cy="3257272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Percent chance &gt;=4 inch snow</a:t>
            </a:r>
          </a:p>
        </p:txBody>
      </p:sp>
    </p:spTree>
    <p:extLst>
      <p:ext uri="{BB962C8B-B14F-4D97-AF65-F5344CB8AC3E}">
        <p14:creationId xmlns:p14="http://schemas.microsoft.com/office/powerpoint/2010/main" val="356794277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334</TotalTime>
  <Words>532</Words>
  <Application>Microsoft Office PowerPoint</Application>
  <PresentationFormat>Widescreen</PresentationFormat>
  <Paragraphs>83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Depth</vt:lpstr>
      <vt:lpstr> Experimental Snow Forecast Products</vt:lpstr>
      <vt:lpstr>General Decision Making  and Information Needs</vt:lpstr>
      <vt:lpstr>Experimental Probabilistic Graphics</vt:lpstr>
      <vt:lpstr>Winter Storm Warning Example</vt:lpstr>
      <vt:lpstr>PowerPoint Presentation</vt:lpstr>
      <vt:lpstr>Timing</vt:lpstr>
      <vt:lpstr>Usefulness</vt:lpstr>
      <vt:lpstr>Percent chance &gt;=1 inch snow</vt:lpstr>
      <vt:lpstr>Percent chance &gt;=4 inch snow</vt:lpstr>
      <vt:lpstr>Percent chance &gt;=12 inch snow</vt:lpstr>
      <vt:lpstr>Percent Chance Greater Than</vt:lpstr>
      <vt:lpstr>Set A “Expect/most/potential” </vt:lpstr>
      <vt:lpstr>What does this table communicate to you?</vt:lpstr>
      <vt:lpstr>PowerPoint Presentation</vt:lpstr>
      <vt:lpstr>Exceedance</vt:lpstr>
      <vt:lpstr>Set A. “Expect/most/potential”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Snow Forecast Products</dc:title>
  <dc:creator>Sumayal Shrestha</dc:creator>
  <cp:lastModifiedBy>Gina Eosco</cp:lastModifiedBy>
  <cp:revision>32</cp:revision>
  <dcterms:created xsi:type="dcterms:W3CDTF">2017-02-13T21:16:18Z</dcterms:created>
  <dcterms:modified xsi:type="dcterms:W3CDTF">2017-03-14T20:00:00Z</dcterms:modified>
</cp:coreProperties>
</file>