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39"/>
  </p:notesMasterIdLst>
  <p:handoutMasterIdLst>
    <p:handoutMasterId r:id="rId40"/>
  </p:handoutMasterIdLst>
  <p:sldIdLst>
    <p:sldId id="409" r:id="rId2"/>
    <p:sldId id="420" r:id="rId3"/>
    <p:sldId id="421" r:id="rId4"/>
    <p:sldId id="423" r:id="rId5"/>
    <p:sldId id="433" r:id="rId6"/>
    <p:sldId id="424" r:id="rId7"/>
    <p:sldId id="422" r:id="rId8"/>
    <p:sldId id="434" r:id="rId9"/>
    <p:sldId id="435" r:id="rId10"/>
    <p:sldId id="426" r:id="rId11"/>
    <p:sldId id="442" r:id="rId12"/>
    <p:sldId id="438" r:id="rId13"/>
    <p:sldId id="463" r:id="rId14"/>
    <p:sldId id="468" r:id="rId15"/>
    <p:sldId id="464" r:id="rId16"/>
    <p:sldId id="465" r:id="rId17"/>
    <p:sldId id="466" r:id="rId18"/>
    <p:sldId id="443" r:id="rId19"/>
    <p:sldId id="444" r:id="rId20"/>
    <p:sldId id="445" r:id="rId21"/>
    <p:sldId id="446" r:id="rId22"/>
    <p:sldId id="447" r:id="rId23"/>
    <p:sldId id="448" r:id="rId24"/>
    <p:sldId id="449" r:id="rId25"/>
    <p:sldId id="450" r:id="rId26"/>
    <p:sldId id="451" r:id="rId27"/>
    <p:sldId id="452" r:id="rId28"/>
    <p:sldId id="453" r:id="rId29"/>
    <p:sldId id="454" r:id="rId30"/>
    <p:sldId id="455" r:id="rId31"/>
    <p:sldId id="456" r:id="rId32"/>
    <p:sldId id="457" r:id="rId33"/>
    <p:sldId id="458" r:id="rId34"/>
    <p:sldId id="459" r:id="rId35"/>
    <p:sldId id="460" r:id="rId36"/>
    <p:sldId id="461" r:id="rId37"/>
    <p:sldId id="462" r:id="rId3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ester" initials="T" lastIdx="4" clrIdx="0"/>
  <p:cmAuthor id="1" name="Martinez" initials="M" lastIdx="1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859" autoAdjust="0"/>
    <p:restoredTop sz="86399" autoAdjust="0"/>
  </p:normalViewPr>
  <p:slideViewPr>
    <p:cSldViewPr>
      <p:cViewPr>
        <p:scale>
          <a:sx n="100" d="100"/>
          <a:sy n="100" d="100"/>
        </p:scale>
        <p:origin x="-342" y="246"/>
      </p:cViewPr>
      <p:guideLst>
        <p:guide orient="horz" pos="2160"/>
        <p:guide pos="2880"/>
      </p:guideLst>
    </p:cSldViewPr>
  </p:slideViewPr>
  <p:outlineViewPr>
    <p:cViewPr>
      <p:scale>
        <a:sx n="33" d="100"/>
        <a:sy n="33" d="100"/>
      </p:scale>
      <p:origin x="216" y="18900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303784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2227" name="Rectangle 3"/>
          <p:cNvSpPr>
            <a:spLocks noGrp="1" noChangeArrowheads="1"/>
          </p:cNvSpPr>
          <p:nvPr>
            <p:ph type="dt" sz="quarter" idx="1"/>
          </p:nvPr>
        </p:nvSpPr>
        <p:spPr bwMode="auto">
          <a:xfrm>
            <a:off x="3970938" y="0"/>
            <a:ext cx="303784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2228" name="Rectangle 4"/>
          <p:cNvSpPr>
            <a:spLocks noGrp="1" noChangeArrowheads="1"/>
          </p:cNvSpPr>
          <p:nvPr>
            <p:ph type="ftr" sz="quarter" idx="2"/>
          </p:nvPr>
        </p:nvSpPr>
        <p:spPr bwMode="auto">
          <a:xfrm>
            <a:off x="0" y="8829675"/>
            <a:ext cx="303784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2229" name="Rectangle 5"/>
          <p:cNvSpPr>
            <a:spLocks noGrp="1" noChangeArrowheads="1"/>
          </p:cNvSpPr>
          <p:nvPr>
            <p:ph type="sldNum" sz="quarter" idx="3"/>
          </p:nvPr>
        </p:nvSpPr>
        <p:spPr bwMode="auto">
          <a:xfrm>
            <a:off x="3970938" y="8829675"/>
            <a:ext cx="303784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02EE25F-4394-4A32-BC7B-FBDB42192D34}" type="slidenum">
              <a:rPr lang="en-US"/>
              <a:pPr/>
              <a:t>‹#›</a:t>
            </a:fld>
            <a:endParaRPr lang="en-US"/>
          </a:p>
        </p:txBody>
      </p:sp>
    </p:spTree>
    <p:extLst>
      <p:ext uri="{BB962C8B-B14F-4D97-AF65-F5344CB8AC3E}">
        <p14:creationId xmlns:p14="http://schemas.microsoft.com/office/powerpoint/2010/main" val="2122428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784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147" name="Rectangle 3"/>
          <p:cNvSpPr>
            <a:spLocks noGrp="1" noChangeArrowheads="1"/>
          </p:cNvSpPr>
          <p:nvPr>
            <p:ph type="dt" idx="1"/>
          </p:nvPr>
        </p:nvSpPr>
        <p:spPr bwMode="auto">
          <a:xfrm>
            <a:off x="3970938" y="0"/>
            <a:ext cx="303784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14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701040" y="4416426"/>
            <a:ext cx="560832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0" name="Rectangle 6"/>
          <p:cNvSpPr>
            <a:spLocks noGrp="1" noChangeArrowheads="1"/>
          </p:cNvSpPr>
          <p:nvPr>
            <p:ph type="ftr" sz="quarter" idx="4"/>
          </p:nvPr>
        </p:nvSpPr>
        <p:spPr bwMode="auto">
          <a:xfrm>
            <a:off x="0" y="8829675"/>
            <a:ext cx="303784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151" name="Rectangle 7"/>
          <p:cNvSpPr>
            <a:spLocks noGrp="1" noChangeArrowheads="1"/>
          </p:cNvSpPr>
          <p:nvPr>
            <p:ph type="sldNum" sz="quarter" idx="5"/>
          </p:nvPr>
        </p:nvSpPr>
        <p:spPr bwMode="auto">
          <a:xfrm>
            <a:off x="3970938" y="8829675"/>
            <a:ext cx="303784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FF5AB81-D8B8-4A9A-93E9-27DC9903E7B6}" type="slidenum">
              <a:rPr lang="en-US"/>
              <a:pPr/>
              <a:t>‹#›</a:t>
            </a:fld>
            <a:endParaRPr lang="en-US"/>
          </a:p>
        </p:txBody>
      </p:sp>
    </p:spTree>
    <p:extLst>
      <p:ext uri="{BB962C8B-B14F-4D97-AF65-F5344CB8AC3E}">
        <p14:creationId xmlns:p14="http://schemas.microsoft.com/office/powerpoint/2010/main" val="5207714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F5AB81-D8B8-4A9A-93E9-27DC9903E7B6}" type="slidenum">
              <a:rPr lang="en-US" smtClean="0"/>
              <a:pPr/>
              <a:t>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DONE</a:t>
            </a:r>
          </a:p>
        </p:txBody>
      </p:sp>
      <p:sp>
        <p:nvSpPr>
          <p:cNvPr id="4" name="Slide Number Placeholder 3"/>
          <p:cNvSpPr>
            <a:spLocks noGrp="1"/>
          </p:cNvSpPr>
          <p:nvPr>
            <p:ph type="sldNum" sz="quarter" idx="5"/>
          </p:nvPr>
        </p:nvSpPr>
        <p:spPr/>
        <p:txBody>
          <a:bodyPr/>
          <a:lstStyle/>
          <a:p>
            <a:pPr>
              <a:defRPr/>
            </a:pPr>
            <a:fld id="{4FDAC96E-5DE0-4BCD-91FE-65A052C1E00F}" type="slidenum">
              <a:rPr lang="en-US" smtClean="0"/>
              <a:pPr>
                <a:defRPr/>
              </a:pPr>
              <a:t>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DONE</a:t>
            </a:r>
          </a:p>
        </p:txBody>
      </p:sp>
      <p:sp>
        <p:nvSpPr>
          <p:cNvPr id="4" name="Slide Number Placeholder 3"/>
          <p:cNvSpPr>
            <a:spLocks noGrp="1"/>
          </p:cNvSpPr>
          <p:nvPr>
            <p:ph type="sldNum" sz="quarter" idx="5"/>
          </p:nvPr>
        </p:nvSpPr>
        <p:spPr/>
        <p:txBody>
          <a:bodyPr/>
          <a:lstStyle/>
          <a:p>
            <a:pPr>
              <a:defRPr/>
            </a:pPr>
            <a:fld id="{4FDAC96E-5DE0-4BCD-91FE-65A052C1E00F}" type="slidenum">
              <a:rPr lang="en-US" smtClean="0"/>
              <a:pPr>
                <a:defRPr/>
              </a:pPr>
              <a:t>8</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DONE</a:t>
            </a:r>
          </a:p>
        </p:txBody>
      </p:sp>
      <p:sp>
        <p:nvSpPr>
          <p:cNvPr id="4" name="Slide Number Placeholder 3"/>
          <p:cNvSpPr>
            <a:spLocks noGrp="1"/>
          </p:cNvSpPr>
          <p:nvPr>
            <p:ph type="sldNum" sz="quarter" idx="5"/>
          </p:nvPr>
        </p:nvSpPr>
        <p:spPr/>
        <p:txBody>
          <a:bodyPr/>
          <a:lstStyle/>
          <a:p>
            <a:pPr>
              <a:defRPr/>
            </a:pPr>
            <a:fld id="{4FDAC96E-5DE0-4BCD-91FE-65A052C1E00F}"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0090" y="2130426"/>
            <a:ext cx="816102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40180" y="3886200"/>
            <a:ext cx="672084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1FA1CB8-7727-47C2-8495-2C4E59BE6E31}" type="datetime1">
              <a:rPr lang="en-US" smtClean="0"/>
              <a:t>12/29/2014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BC1BE84-3D02-4804-8CA3-2E5BF9440D94}" type="slidenum">
              <a:rPr lang="en-US"/>
              <a:pPr>
                <a:defRPr/>
              </a:pPr>
              <a:t>‹#›</a:t>
            </a:fld>
            <a:endParaRPr lang="en-US" dirty="0"/>
          </a:p>
        </p:txBody>
      </p:sp>
    </p:spTree>
    <p:extLst>
      <p:ext uri="{BB962C8B-B14F-4D97-AF65-F5344CB8AC3E}">
        <p14:creationId xmlns:p14="http://schemas.microsoft.com/office/powerpoint/2010/main" val="3389693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07DBEC8-B142-4DE6-8EF7-E61E5526CD1E}" type="datetime1">
              <a:rPr lang="en-US" smtClean="0"/>
              <a:t>12/29/2014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FD5A43-EA78-4C0E-8BF1-002A6839ACDD}" type="slidenum">
              <a:rPr lang="en-US"/>
              <a:pPr>
                <a:defRPr/>
              </a:pPr>
              <a:t>‹#›</a:t>
            </a:fld>
            <a:endParaRPr lang="en-US" dirty="0"/>
          </a:p>
        </p:txBody>
      </p:sp>
    </p:spTree>
    <p:extLst>
      <p:ext uri="{BB962C8B-B14F-4D97-AF65-F5344CB8AC3E}">
        <p14:creationId xmlns:p14="http://schemas.microsoft.com/office/powerpoint/2010/main" val="2616606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0870" y="274639"/>
            <a:ext cx="216027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80060" y="274639"/>
            <a:ext cx="632079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E811E94-27DB-4012-A0ED-9F20F9CE885E}" type="datetime1">
              <a:rPr lang="en-US" smtClean="0"/>
              <a:t>12/29/2014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A11184-BE00-48FB-92F8-48CFA73E47CA}" type="slidenum">
              <a:rPr lang="en-US"/>
              <a:pPr>
                <a:defRPr/>
              </a:pPr>
              <a:t>‹#›</a:t>
            </a:fld>
            <a:endParaRPr lang="en-US" dirty="0"/>
          </a:p>
        </p:txBody>
      </p:sp>
    </p:spTree>
    <p:extLst>
      <p:ext uri="{BB962C8B-B14F-4D97-AF65-F5344CB8AC3E}">
        <p14:creationId xmlns:p14="http://schemas.microsoft.com/office/powerpoint/2010/main" val="4063568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23278"/>
          </a:xfrm>
        </p:spPr>
        <p:txBody>
          <a:bodyPr/>
          <a:lstStyle>
            <a:lvl1pPr algn="l">
              <a:defRPr sz="2400">
                <a:solidFill>
                  <a:schemeClr val="bg1"/>
                </a:solidFill>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0" y="914400"/>
            <a:ext cx="9121775" cy="5211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213D457-0166-4084-B248-56C2E8532BC1}" type="datetime1">
              <a:rPr lang="en-US" smtClean="0"/>
              <a:t>12/29/2014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A19DEE0-DE24-4003-9554-8DE1BF153611}" type="slidenum">
              <a:rPr lang="en-US"/>
              <a:pPr>
                <a:defRPr/>
              </a:pPr>
              <a:t>‹#›</a:t>
            </a:fld>
            <a:endParaRPr lang="en-US" dirty="0"/>
          </a:p>
        </p:txBody>
      </p:sp>
    </p:spTree>
    <p:extLst>
      <p:ext uri="{BB962C8B-B14F-4D97-AF65-F5344CB8AC3E}">
        <p14:creationId xmlns:p14="http://schemas.microsoft.com/office/powerpoint/2010/main" val="2076404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429" y="4406901"/>
            <a:ext cx="816102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58429" y="2906713"/>
            <a:ext cx="816102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4F49A79-5F9F-4D0D-A99B-318FAD8681F4}" type="datetime1">
              <a:rPr lang="en-US" smtClean="0"/>
              <a:t>12/29/2014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AAE8C3-43C5-4871-93FF-E9D978F4875F}" type="slidenum">
              <a:rPr lang="en-US"/>
              <a:pPr>
                <a:defRPr/>
              </a:pPr>
              <a:t>‹#›</a:t>
            </a:fld>
            <a:endParaRPr lang="en-US" dirty="0"/>
          </a:p>
        </p:txBody>
      </p:sp>
    </p:spTree>
    <p:extLst>
      <p:ext uri="{BB962C8B-B14F-4D97-AF65-F5344CB8AC3E}">
        <p14:creationId xmlns:p14="http://schemas.microsoft.com/office/powerpoint/2010/main" val="3129498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80060" y="1600201"/>
            <a:ext cx="424053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80610" y="1600201"/>
            <a:ext cx="424053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8EE6461-3CA7-47A0-9323-B3C910C8E76F}" type="datetime1">
              <a:rPr lang="en-US" smtClean="0"/>
              <a:t>12/29/2014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D20ADBD-1BEA-4E74-A0D6-598DB7BE2371}" type="slidenum">
              <a:rPr lang="en-US"/>
              <a:pPr>
                <a:defRPr/>
              </a:pPr>
              <a:t>‹#›</a:t>
            </a:fld>
            <a:endParaRPr lang="en-US" dirty="0"/>
          </a:p>
        </p:txBody>
      </p:sp>
    </p:spTree>
    <p:extLst>
      <p:ext uri="{BB962C8B-B14F-4D97-AF65-F5344CB8AC3E}">
        <p14:creationId xmlns:p14="http://schemas.microsoft.com/office/powerpoint/2010/main" val="3065167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80060" y="1535113"/>
            <a:ext cx="42421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80060" y="2174875"/>
            <a:ext cx="42421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7277" y="1535113"/>
            <a:ext cx="424386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7277" y="2174875"/>
            <a:ext cx="424386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5015C2E-F2E5-4F2E-AF7A-E1B5930D8F0B}" type="datetime1">
              <a:rPr lang="en-US" smtClean="0"/>
              <a:t>12/29/2014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832B645-1BFB-4DF3-BE14-24EE41680FBD}" type="slidenum">
              <a:rPr lang="en-US"/>
              <a:pPr>
                <a:defRPr/>
              </a:pPr>
              <a:t>‹#›</a:t>
            </a:fld>
            <a:endParaRPr lang="en-US" dirty="0"/>
          </a:p>
        </p:txBody>
      </p:sp>
    </p:spTree>
    <p:extLst>
      <p:ext uri="{BB962C8B-B14F-4D97-AF65-F5344CB8AC3E}">
        <p14:creationId xmlns:p14="http://schemas.microsoft.com/office/powerpoint/2010/main" val="456694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1AD795B-7AB5-4CC5-9C59-7EB32F5E2A46}" type="datetime1">
              <a:rPr lang="en-US" smtClean="0"/>
              <a:t>12/29/2014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B2CE61D-ADFF-43DD-90BF-1D11814C62A5}" type="slidenum">
              <a:rPr lang="en-US"/>
              <a:pPr>
                <a:defRPr/>
              </a:pPr>
              <a:t>‹#›</a:t>
            </a:fld>
            <a:endParaRPr lang="en-US" dirty="0"/>
          </a:p>
        </p:txBody>
      </p:sp>
    </p:spTree>
    <p:extLst>
      <p:ext uri="{BB962C8B-B14F-4D97-AF65-F5344CB8AC3E}">
        <p14:creationId xmlns:p14="http://schemas.microsoft.com/office/powerpoint/2010/main" val="3910879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ACEDA9F-7B3C-4805-A3AB-4B338AAB0C6F}" type="datetime1">
              <a:rPr lang="en-US" smtClean="0"/>
              <a:t>12/29/2014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1412186-8EE8-4312-BEC0-BD3B8D7E8324}" type="slidenum">
              <a:rPr lang="en-US"/>
              <a:pPr>
                <a:defRPr/>
              </a:pPr>
              <a:t>‹#›</a:t>
            </a:fld>
            <a:endParaRPr lang="en-US" dirty="0"/>
          </a:p>
        </p:txBody>
      </p:sp>
    </p:spTree>
    <p:extLst>
      <p:ext uri="{BB962C8B-B14F-4D97-AF65-F5344CB8AC3E}">
        <p14:creationId xmlns:p14="http://schemas.microsoft.com/office/powerpoint/2010/main" val="1012884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060" y="273050"/>
            <a:ext cx="315872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753802" y="273051"/>
            <a:ext cx="536733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80060" y="1435101"/>
            <a:ext cx="315872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8C98B63-C36F-4840-8B3F-6925FE7A0EDB}" type="datetime1">
              <a:rPr lang="en-US" smtClean="0"/>
              <a:t>12/29/2014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105249F-BCAC-40DF-BBD7-908E186B0CED}" type="slidenum">
              <a:rPr lang="en-US"/>
              <a:pPr>
                <a:defRPr/>
              </a:pPr>
              <a:t>‹#›</a:t>
            </a:fld>
            <a:endParaRPr lang="en-US" dirty="0"/>
          </a:p>
        </p:txBody>
      </p:sp>
    </p:spTree>
    <p:extLst>
      <p:ext uri="{BB962C8B-B14F-4D97-AF65-F5344CB8AC3E}">
        <p14:creationId xmlns:p14="http://schemas.microsoft.com/office/powerpoint/2010/main" val="1019926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1902" y="4800600"/>
            <a:ext cx="576072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81902" y="612775"/>
            <a:ext cx="576072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881902" y="5367338"/>
            <a:ext cx="576072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A02B6B1-F583-4864-884D-562E88A2EF7B}" type="datetime1">
              <a:rPr lang="en-US" smtClean="0"/>
              <a:t>12/29/2014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774AA0C-3D00-4778-B4F2-D3DD97FA5C32}" type="slidenum">
              <a:rPr lang="en-US"/>
              <a:pPr>
                <a:defRPr/>
              </a:pPr>
              <a:t>‹#›</a:t>
            </a:fld>
            <a:endParaRPr lang="en-US" dirty="0"/>
          </a:p>
        </p:txBody>
      </p:sp>
    </p:spTree>
    <p:extLst>
      <p:ext uri="{BB962C8B-B14F-4D97-AF65-F5344CB8AC3E}">
        <p14:creationId xmlns:p14="http://schemas.microsoft.com/office/powerpoint/2010/main" val="3465034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1"/>
          <p:cNvSpPr>
            <a:spLocks noGrp="1"/>
          </p:cNvSpPr>
          <p:nvPr/>
        </p:nvSpPr>
        <p:spPr bwMode="auto">
          <a:xfrm>
            <a:off x="0" y="0"/>
            <a:ext cx="9144000" cy="914400"/>
          </a:xfrm>
          <a:prstGeom prst="rect">
            <a:avLst/>
          </a:prstGeom>
          <a:solidFill>
            <a:schemeClr val="tx2"/>
          </a:solidFill>
          <a:ln w="9525">
            <a:noFill/>
            <a:miter lim="800000"/>
            <a:headEnd/>
            <a:tailEnd/>
          </a:ln>
        </p:spPr>
        <p:txBody>
          <a:bodyPr anchor="ctr"/>
          <a:lstStyle/>
          <a:p>
            <a:pPr marL="119063" eaLnBrk="0" hangingPunct="0"/>
            <a:endParaRPr lang="en-US" sz="2400" b="1">
              <a:solidFill>
                <a:schemeClr val="bg1"/>
              </a:solidFill>
              <a:latin typeface="Calibri" pitchFamily="34" charset="0"/>
              <a:cs typeface="Times New Roman" pitchFamily="18" charset="0"/>
            </a:endParaRPr>
          </a:p>
        </p:txBody>
      </p:sp>
      <p:sp>
        <p:nvSpPr>
          <p:cNvPr id="1027" name="Title Placeholder 1"/>
          <p:cNvSpPr>
            <a:spLocks noGrp="1"/>
          </p:cNvSpPr>
          <p:nvPr>
            <p:ph type="title"/>
          </p:nvPr>
        </p:nvSpPr>
        <p:spPr bwMode="auto">
          <a:xfrm>
            <a:off x="0" y="0"/>
            <a:ext cx="864076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79425" y="1600200"/>
            <a:ext cx="864235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79425" y="6356350"/>
            <a:ext cx="224155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02617FF3-729B-48DC-B1BD-D0479C22752B}" type="datetime1">
              <a:rPr lang="en-US" smtClean="0"/>
              <a:t>12/29/2014</a:t>
            </a:fld>
            <a:endParaRPr lang="en-US" dirty="0"/>
          </a:p>
        </p:txBody>
      </p:sp>
      <p:sp>
        <p:nvSpPr>
          <p:cNvPr id="5" name="Footer Placeholder 4"/>
          <p:cNvSpPr>
            <a:spLocks noGrp="1"/>
          </p:cNvSpPr>
          <p:nvPr>
            <p:ph type="ftr" sz="quarter" idx="3"/>
          </p:nvPr>
        </p:nvSpPr>
        <p:spPr>
          <a:xfrm>
            <a:off x="3279775" y="6356350"/>
            <a:ext cx="304165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en-US"/>
          </a:p>
        </p:txBody>
      </p:sp>
      <p:sp>
        <p:nvSpPr>
          <p:cNvPr id="6" name="Slide Number Placeholder 5"/>
          <p:cNvSpPr>
            <a:spLocks noGrp="1"/>
          </p:cNvSpPr>
          <p:nvPr>
            <p:ph type="sldNum" sz="quarter" idx="4"/>
          </p:nvPr>
        </p:nvSpPr>
        <p:spPr>
          <a:xfrm>
            <a:off x="6880225" y="6356350"/>
            <a:ext cx="224155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1B75FE7F-759D-4A86-87F2-87FFF1B3D9C4}" type="slidenum">
              <a:rPr lang="en-US"/>
              <a:pPr>
                <a:defRPr/>
              </a:pPr>
              <a:t>‹#›</a:t>
            </a:fld>
            <a:endParaRPr lang="en-US" dirty="0"/>
          </a:p>
        </p:txBody>
      </p:sp>
    </p:spTree>
    <p:extLst>
      <p:ext uri="{BB962C8B-B14F-4D97-AF65-F5344CB8AC3E}">
        <p14:creationId xmlns:p14="http://schemas.microsoft.com/office/powerpoint/2010/main" val="1228761093"/>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hdr="0" ftr="0" dt="0"/>
  <p:txStyles>
    <p:titleStyle>
      <a:lvl1pPr algn="l" rtl="0" eaLnBrk="0" fontAlgn="base" hangingPunct="0">
        <a:spcBef>
          <a:spcPct val="0"/>
        </a:spcBef>
        <a:spcAft>
          <a:spcPct val="0"/>
        </a:spcAft>
        <a:defRPr sz="2400" kern="1200">
          <a:solidFill>
            <a:schemeClr val="bg1"/>
          </a:solidFill>
          <a:latin typeface="+mn-lt"/>
          <a:ea typeface="+mj-ea"/>
          <a:cs typeface="+mj-cs"/>
        </a:defRPr>
      </a:lvl1pPr>
      <a:lvl2pPr algn="l" rtl="0" eaLnBrk="0" fontAlgn="base" hangingPunct="0">
        <a:spcBef>
          <a:spcPct val="0"/>
        </a:spcBef>
        <a:spcAft>
          <a:spcPct val="0"/>
        </a:spcAft>
        <a:defRPr sz="2400">
          <a:solidFill>
            <a:schemeClr val="bg1"/>
          </a:solidFill>
          <a:latin typeface="Calibri" pitchFamily="34" charset="0"/>
        </a:defRPr>
      </a:lvl2pPr>
      <a:lvl3pPr algn="l" rtl="0" eaLnBrk="0" fontAlgn="base" hangingPunct="0">
        <a:spcBef>
          <a:spcPct val="0"/>
        </a:spcBef>
        <a:spcAft>
          <a:spcPct val="0"/>
        </a:spcAft>
        <a:defRPr sz="2400">
          <a:solidFill>
            <a:schemeClr val="bg1"/>
          </a:solidFill>
          <a:latin typeface="Calibri" pitchFamily="34" charset="0"/>
        </a:defRPr>
      </a:lvl3pPr>
      <a:lvl4pPr algn="l" rtl="0" eaLnBrk="0" fontAlgn="base" hangingPunct="0">
        <a:spcBef>
          <a:spcPct val="0"/>
        </a:spcBef>
        <a:spcAft>
          <a:spcPct val="0"/>
        </a:spcAft>
        <a:defRPr sz="2400">
          <a:solidFill>
            <a:schemeClr val="bg1"/>
          </a:solidFill>
          <a:latin typeface="Calibri" pitchFamily="34" charset="0"/>
        </a:defRPr>
      </a:lvl4pPr>
      <a:lvl5pPr algn="l" rtl="0" eaLnBrk="0" fontAlgn="base" hangingPunct="0">
        <a:spcBef>
          <a:spcPct val="0"/>
        </a:spcBef>
        <a:spcAft>
          <a:spcPct val="0"/>
        </a:spcAft>
        <a:defRPr sz="2400">
          <a:solidFill>
            <a:schemeClr val="bg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www.eda.gov/challenges/imcp/"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census.gov/econ/cbp/"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eda.gov/plug-ins.htm" TargetMode="External"/><Relationship Id="rId2" Type="http://schemas.openxmlformats.org/officeDocument/2006/relationships/hyperlink" Target="http://www.eda.gov/files/LQs_for_Establishments_and_Employment.xl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type="title"/>
          </p:nvPr>
        </p:nvSpPr>
        <p:spPr>
          <a:xfrm>
            <a:off x="0" y="0"/>
            <a:ext cx="9144000" cy="914400"/>
          </a:xfrm>
          <a:noFill/>
          <a:ln w="9525">
            <a:noFill/>
            <a:miter lim="800000"/>
            <a:headEnd/>
            <a:tailEnd/>
          </a:ln>
        </p:spPr>
        <p:txBody>
          <a:bodyPr vert="horz" wrap="square" lIns="91440" tIns="45720" rIns="91440" bIns="45720" numCol="1" anchor="ctr" anchorCtr="0" compatLnSpc="1">
            <a:prstTxWarp prst="textNoShape">
              <a:avLst/>
            </a:prstTxWarp>
          </a:bodyPr>
          <a:lstStyle/>
          <a:p>
            <a:pPr algn="ctr"/>
            <a:r>
              <a:rPr lang="en-US" dirty="0"/>
              <a:t>Investing in Manufacturing Communities Partnership (IMCP) </a:t>
            </a:r>
          </a:p>
        </p:txBody>
      </p:sp>
      <p:sp>
        <p:nvSpPr>
          <p:cNvPr id="52226" name="Rectangle 2"/>
          <p:cNvSpPr>
            <a:spLocks noGrp="1" noChangeArrowheads="1"/>
          </p:cNvSpPr>
          <p:nvPr>
            <p:ph idx="1"/>
          </p:nvPr>
        </p:nvSpPr>
        <p:spPr>
          <a:xfrm>
            <a:off x="685800" y="1752600"/>
            <a:ext cx="7848600" cy="4495800"/>
          </a:xfrm>
          <a:solidFill>
            <a:schemeClr val="bg1"/>
          </a:solidFill>
          <a:ln w="9525">
            <a:solidFill>
              <a:srgbClr val="1F497D"/>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indent="0" algn="ctr">
              <a:buNone/>
            </a:pPr>
            <a:r>
              <a:rPr lang="en-US" sz="2400" b="1" u="sng" dirty="0" smtClean="0"/>
              <a:t>Agenda:</a:t>
            </a:r>
          </a:p>
          <a:p>
            <a:pPr marL="514350" indent="-514350">
              <a:buFont typeface="+mj-lt"/>
              <a:buAutoNum type="arabicPeriod"/>
            </a:pPr>
            <a:r>
              <a:rPr lang="en-US" sz="2400" dirty="0" smtClean="0">
                <a:latin typeface="+mj-lt"/>
              </a:rPr>
              <a:t>Opening Remarks by Ryan Hedgepeth, Senior Advisor, Economic Development Administration</a:t>
            </a:r>
          </a:p>
          <a:p>
            <a:pPr marL="514350" indent="-514350">
              <a:buFont typeface="+mj-lt"/>
              <a:buAutoNum type="arabicPeriod"/>
            </a:pPr>
            <a:r>
              <a:rPr lang="en-US" sz="2400" dirty="0" err="1" smtClean="0">
                <a:latin typeface="+mj-lt"/>
              </a:rPr>
              <a:t>IMCP</a:t>
            </a:r>
            <a:r>
              <a:rPr lang="en-US" sz="2400" dirty="0" smtClean="0">
                <a:latin typeface="+mj-lt"/>
              </a:rPr>
              <a:t> Overview</a:t>
            </a:r>
          </a:p>
          <a:p>
            <a:pPr marL="514350" indent="-514350">
              <a:buFont typeface="+mj-lt"/>
              <a:buAutoNum type="arabicPeriod"/>
            </a:pPr>
            <a:r>
              <a:rPr lang="en-US" sz="2400" dirty="0" err="1" smtClean="0">
                <a:latin typeface="+mj-lt"/>
              </a:rPr>
              <a:t>IMCP</a:t>
            </a:r>
            <a:r>
              <a:rPr lang="en-US" sz="2400" dirty="0" smtClean="0">
                <a:latin typeface="+mj-lt"/>
              </a:rPr>
              <a:t> Phases </a:t>
            </a:r>
          </a:p>
          <a:p>
            <a:pPr marL="514350" indent="-514350">
              <a:buFont typeface="+mj-lt"/>
              <a:buAutoNum type="arabicPeriod"/>
            </a:pPr>
            <a:r>
              <a:rPr lang="en-US" sz="2400" dirty="0" smtClean="0">
                <a:latin typeface="+mj-lt"/>
              </a:rPr>
              <a:t>Preferential </a:t>
            </a:r>
            <a:r>
              <a:rPr lang="en-US" sz="2400" dirty="0">
                <a:latin typeface="+mj-lt"/>
              </a:rPr>
              <a:t>Consideration: Inventory of Programs </a:t>
            </a:r>
            <a:endParaRPr lang="en-US" sz="2400" dirty="0" smtClean="0">
              <a:latin typeface="+mj-lt"/>
            </a:endParaRPr>
          </a:p>
          <a:p>
            <a:pPr marL="514350" indent="-514350">
              <a:buFont typeface="+mj-lt"/>
              <a:buAutoNum type="arabicPeriod"/>
            </a:pPr>
            <a:r>
              <a:rPr lang="en-US" sz="2400" dirty="0" err="1" smtClean="0">
                <a:latin typeface="+mj-lt"/>
              </a:rPr>
              <a:t>IMCP</a:t>
            </a:r>
            <a:r>
              <a:rPr lang="en-US" sz="2400" dirty="0" smtClean="0">
                <a:latin typeface="+mj-lt"/>
              </a:rPr>
              <a:t> </a:t>
            </a:r>
            <a:r>
              <a:rPr lang="en-US" sz="2400" dirty="0">
                <a:latin typeface="+mj-lt"/>
              </a:rPr>
              <a:t>Federal Register Notice  </a:t>
            </a:r>
            <a:endParaRPr lang="en-US" sz="2400" dirty="0" smtClean="0">
              <a:latin typeface="+mj-lt"/>
            </a:endParaRPr>
          </a:p>
          <a:p>
            <a:pPr marL="514350" indent="-514350">
              <a:buFont typeface="+mj-lt"/>
              <a:buAutoNum type="arabicPeriod"/>
            </a:pPr>
            <a:r>
              <a:rPr lang="en-US" sz="2400" dirty="0">
                <a:latin typeface="+mj-lt"/>
              </a:rPr>
              <a:t>Proposal Narrative Requirements and Selection Criteria </a:t>
            </a:r>
            <a:endParaRPr lang="en-US" sz="2400" dirty="0" smtClean="0">
              <a:latin typeface="+mj-lt"/>
            </a:endParaRPr>
          </a:p>
          <a:p>
            <a:pPr marL="514350" indent="-514350">
              <a:buFont typeface="+mj-lt"/>
              <a:buAutoNum type="arabicPeriod"/>
            </a:pPr>
            <a:r>
              <a:rPr lang="en-US" sz="2400" dirty="0" smtClean="0">
                <a:latin typeface="+mj-lt"/>
              </a:rPr>
              <a:t>OMB MAX Overview – Application Tool</a:t>
            </a:r>
            <a:endParaRPr lang="en-US" sz="2400" dirty="0">
              <a:latin typeface="+mj-lt"/>
            </a:endParaRPr>
          </a:p>
          <a:p>
            <a:pPr marL="0" indent="0">
              <a:buNone/>
            </a:pPr>
            <a:endParaRPr lang="en-US" sz="2400" dirty="0"/>
          </a:p>
        </p:txBody>
      </p:sp>
      <p:sp>
        <p:nvSpPr>
          <p:cNvPr id="2" name="Slide Number Placeholder 1"/>
          <p:cNvSpPr>
            <a:spLocks noGrp="1"/>
          </p:cNvSpPr>
          <p:nvPr>
            <p:ph type="sldNum" sz="quarter" idx="12"/>
          </p:nvPr>
        </p:nvSpPr>
        <p:spPr/>
        <p:txBody>
          <a:bodyPr/>
          <a:lstStyle/>
          <a:p>
            <a:pPr>
              <a:defRPr/>
            </a:pPr>
            <a:fld id="{EA19DEE0-DE24-4003-9554-8DE1BF153611}" type="slidenum">
              <a:rPr lang="en-US" smtClean="0"/>
              <a:pPr>
                <a:defRPr/>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Determining Eligibility</a:t>
            </a:r>
            <a:endParaRPr lang="en-US" dirty="0"/>
          </a:p>
        </p:txBody>
      </p:sp>
      <p:sp>
        <p:nvSpPr>
          <p:cNvPr id="3" name="Content Placeholder 2"/>
          <p:cNvSpPr>
            <a:spLocks noGrp="1"/>
          </p:cNvSpPr>
          <p:nvPr>
            <p:ph idx="1"/>
          </p:nvPr>
        </p:nvSpPr>
        <p:spPr/>
        <p:txBody>
          <a:bodyPr/>
          <a:lstStyle/>
          <a:p>
            <a:r>
              <a:rPr lang="en-US" sz="1800" b="1" dirty="0" smtClean="0"/>
              <a:t>Example of how to utilize FAQs on </a:t>
            </a:r>
            <a:r>
              <a:rPr lang="en-US" sz="1800" b="1" dirty="0"/>
              <a:t>EDA website: </a:t>
            </a:r>
            <a:r>
              <a:rPr lang="en-US" sz="1800" b="1" dirty="0">
                <a:hlinkClick r:id="rId2"/>
              </a:rPr>
              <a:t>http://www.eda.gov/challenges/imcp</a:t>
            </a:r>
            <a:r>
              <a:rPr lang="en-US" sz="1800" b="1" dirty="0" smtClean="0">
                <a:hlinkClick r:id="rId2"/>
              </a:rPr>
              <a:t>/</a:t>
            </a:r>
            <a:endParaRPr lang="en-US" sz="1800" b="1" dirty="0" smtClean="0"/>
          </a:p>
          <a:p>
            <a:pPr marL="0" indent="0">
              <a:buNone/>
            </a:pPr>
            <a:endParaRPr lang="en-US" sz="1800" b="1" dirty="0"/>
          </a:p>
          <a:p>
            <a:r>
              <a:rPr lang="en-US" sz="1800" b="1" dirty="0" smtClean="0"/>
              <a:t>How </a:t>
            </a:r>
            <a:r>
              <a:rPr lang="en-US" sz="1800" b="1" dirty="0"/>
              <a:t>can a community provide evidence that it ranks in the top third in the nation for their key manufacturing technology or supply chain (KTS)? </a:t>
            </a:r>
          </a:p>
          <a:p>
            <a:r>
              <a:rPr lang="en-US" sz="1800" dirty="0"/>
              <a:t>The purpose of a top-third ranking requirement for a community’s KTS is to ensure that regions are building on existing strengths (rather than starting from scratch). Thus, we encourage applicants to provide as much evidence as possible that points to the importance and growth of their KTS compared to other similar regions and the nation. This enables reviewers to better understand the strength and growth of your community’s KTS and assess whether it is a national leader. Communities may measure their top-third status either by using the absolute scale of activity (such as employment or sales) in their KTS, or by using location quotients (LQs).</a:t>
            </a:r>
          </a:p>
          <a:p>
            <a:r>
              <a:rPr lang="en-US" sz="1800" dirty="0"/>
              <a:t>The following sections offer guidance that may be of use to applicants. While communities may find this material helpful for demonstrating that the community ranks in the top-third nationally in their KTS, it is not required that applicants use the data we offer. However, applicants that choose not to use the guidance below should provide clear details on data and methods used to demonstrate that your community ranks in the top-third in your defined region and KTS.</a:t>
            </a:r>
          </a:p>
          <a:p>
            <a:r>
              <a:rPr lang="en-US" sz="1800" b="1" dirty="0" smtClean="0"/>
              <a:t>Information and guidance on LQs and top-third rankings</a:t>
            </a:r>
          </a:p>
        </p:txBody>
      </p:sp>
      <p:sp>
        <p:nvSpPr>
          <p:cNvPr id="4" name="Slide Number Placeholder 3"/>
          <p:cNvSpPr>
            <a:spLocks noGrp="1"/>
          </p:cNvSpPr>
          <p:nvPr>
            <p:ph type="sldNum" sz="quarter" idx="12"/>
          </p:nvPr>
        </p:nvSpPr>
        <p:spPr/>
        <p:txBody>
          <a:bodyPr/>
          <a:lstStyle/>
          <a:p>
            <a:pPr>
              <a:defRPr/>
            </a:pPr>
            <a:fld id="{EA19DEE0-DE24-4003-9554-8DE1BF153611}" type="slidenum">
              <a:rPr lang="en-US" smtClean="0"/>
              <a:pPr>
                <a:defRPr/>
              </a:pPr>
              <a:t>10</a:t>
            </a:fld>
            <a:endParaRPr lang="en-US" dirty="0"/>
          </a:p>
        </p:txBody>
      </p:sp>
    </p:spTree>
    <p:extLst>
      <p:ext uri="{BB962C8B-B14F-4D97-AF65-F5344CB8AC3E}">
        <p14:creationId xmlns:p14="http://schemas.microsoft.com/office/powerpoint/2010/main" val="4167144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Determining Eligibility</a:t>
            </a:r>
            <a:endParaRPr lang="en-US" dirty="0"/>
          </a:p>
        </p:txBody>
      </p:sp>
      <p:sp>
        <p:nvSpPr>
          <p:cNvPr id="3" name="Content Placeholder 2"/>
          <p:cNvSpPr>
            <a:spLocks noGrp="1"/>
          </p:cNvSpPr>
          <p:nvPr>
            <p:ph idx="1"/>
          </p:nvPr>
        </p:nvSpPr>
        <p:spPr/>
        <p:txBody>
          <a:bodyPr/>
          <a:lstStyle/>
          <a:p>
            <a:r>
              <a:rPr lang="en-US" sz="1800" smtClean="0"/>
              <a:t>Location </a:t>
            </a:r>
            <a:r>
              <a:rPr lang="en-US" sz="1800" dirty="0"/>
              <a:t>quotients (LQ) compare an area's business composition to that of a larger area (i.e., nation or a state). Economic development opportunities may exist for additional growth of the exporting or related industries because of the presence of an existing skilled labor pool or other resources such as suppliers, facilities or transportation hubs in the region. </a:t>
            </a:r>
          </a:p>
          <a:p>
            <a:r>
              <a:rPr lang="en-US" sz="1800" dirty="0" smtClean="0"/>
              <a:t>The LQ is a measure of an industry's level of concentration within a location compared to a larger region, with an LQ greater than 1 (LQ&gt;1) indicating a higher than average concentration in that location. An LQ greater than 1 indicates that an area has proportionately more workers or firms than the larger comparison area in a specific industry sector. </a:t>
            </a:r>
          </a:p>
          <a:p>
            <a:r>
              <a:rPr lang="en-US" sz="1800" dirty="0" smtClean="0"/>
              <a:t>Calculating </a:t>
            </a:r>
            <a:r>
              <a:rPr lang="en-US" sz="1800" dirty="0"/>
              <a:t>a LQ for employment is based on the following formula:</a:t>
            </a:r>
          </a:p>
          <a:p>
            <a:r>
              <a:rPr lang="en-US" sz="1800" dirty="0"/>
              <a:t>For LQs based on firms, use the number of establishments in that particular KTS rather than number of employees. </a:t>
            </a:r>
          </a:p>
          <a:p>
            <a:r>
              <a:rPr lang="en-US" sz="1800" dirty="0"/>
              <a:t>The following is an example of how applicants would calculate an LQ for a 4-county region that had employment in Pharmaceutical and Medicine Manufacturing (NAICS = 3254). Note that this same method can be applied to one or more counties. The example uses hypothetical data for the 4 county region and actual national data for Pharmaceutical and Medicine Manufacturing using the 2011 County Business Patterns data (</a:t>
            </a:r>
            <a:r>
              <a:rPr lang="en-US" sz="1800" dirty="0">
                <a:hlinkClick r:id="rId2"/>
              </a:rPr>
              <a:t>http://www.census.gov/econ/cbp</a:t>
            </a:r>
            <a:r>
              <a:rPr lang="en-US" sz="1800" dirty="0" smtClean="0">
                <a:hlinkClick r:id="rId2"/>
              </a:rPr>
              <a:t>/</a:t>
            </a:r>
            <a:r>
              <a:rPr lang="en-US" sz="1800" dirty="0" smtClean="0"/>
              <a:t>):</a:t>
            </a:r>
            <a:endParaRPr lang="en-US" sz="1800" dirty="0"/>
          </a:p>
        </p:txBody>
      </p:sp>
      <p:sp>
        <p:nvSpPr>
          <p:cNvPr id="4" name="Slide Number Placeholder 3"/>
          <p:cNvSpPr>
            <a:spLocks noGrp="1"/>
          </p:cNvSpPr>
          <p:nvPr>
            <p:ph type="sldNum" sz="quarter" idx="12"/>
          </p:nvPr>
        </p:nvSpPr>
        <p:spPr/>
        <p:txBody>
          <a:bodyPr/>
          <a:lstStyle/>
          <a:p>
            <a:pPr>
              <a:defRPr/>
            </a:pPr>
            <a:fld id="{EA19DEE0-DE24-4003-9554-8DE1BF153611}" type="slidenum">
              <a:rPr lang="en-US" smtClean="0"/>
              <a:pPr>
                <a:defRPr/>
              </a:pPr>
              <a:t>11</a:t>
            </a:fld>
            <a:endParaRPr lang="en-US" dirty="0"/>
          </a:p>
        </p:txBody>
      </p:sp>
    </p:spTree>
    <p:extLst>
      <p:ext uri="{BB962C8B-B14F-4D97-AF65-F5344CB8AC3E}">
        <p14:creationId xmlns:p14="http://schemas.microsoft.com/office/powerpoint/2010/main" val="4167144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Determining Eligibility</a:t>
            </a:r>
            <a:endParaRPr lang="en-US" dirty="0"/>
          </a:p>
        </p:txBody>
      </p:sp>
      <p:sp>
        <p:nvSpPr>
          <p:cNvPr id="3" name="Content Placeholder 2"/>
          <p:cNvSpPr>
            <a:spLocks noGrp="1"/>
          </p:cNvSpPr>
          <p:nvPr>
            <p:ph idx="1"/>
          </p:nvPr>
        </p:nvSpPr>
        <p:spPr/>
        <p:txBody>
          <a:bodyPr/>
          <a:lstStyle/>
          <a:p>
            <a:r>
              <a:rPr lang="en-US" sz="1800" smtClean="0"/>
              <a:t>4 </a:t>
            </a:r>
            <a:r>
              <a:rPr lang="en-US" sz="1800" dirty="0"/>
              <a:t>county Region’s Pharmaceutical and Medicine Manufacturing = 600 employees</a:t>
            </a:r>
          </a:p>
          <a:p>
            <a:r>
              <a:rPr lang="en-US" sz="1800" dirty="0"/>
              <a:t>4 county Region’s Total Employment = 250,000 employees</a:t>
            </a:r>
          </a:p>
          <a:p>
            <a:r>
              <a:rPr lang="en-US" sz="1800" dirty="0"/>
              <a:t>Nation’s Pharmaceutical and Medicine Manufacturing = 227,894 employees</a:t>
            </a:r>
          </a:p>
          <a:p>
            <a:r>
              <a:rPr lang="en-US" sz="1800" dirty="0"/>
              <a:t>Nation’s Total Employment = 113,425,965</a:t>
            </a:r>
          </a:p>
          <a:p>
            <a:r>
              <a:rPr lang="en-US" sz="1800" dirty="0"/>
              <a:t>Then, the LQ based on employment would be:</a:t>
            </a:r>
          </a:p>
          <a:p>
            <a:r>
              <a:rPr lang="en-US" sz="1800" dirty="0"/>
              <a:t>(600/250,000)/( 227,894/113,425,965) = 0.002400/.002009 = </a:t>
            </a:r>
            <a:r>
              <a:rPr lang="en-US" sz="1800" b="1" dirty="0"/>
              <a:t>1.19</a:t>
            </a:r>
            <a:endParaRPr lang="en-US" sz="1800" dirty="0"/>
          </a:p>
          <a:p>
            <a:r>
              <a:rPr lang="en-US" sz="1800" dirty="0"/>
              <a:t>From this example, the applicant’s LQ is 1.19. </a:t>
            </a:r>
          </a:p>
          <a:p>
            <a:r>
              <a:rPr lang="en-US" sz="1800" dirty="0"/>
              <a:t>To determine if their community is ranked in the top-third nationally, use the linked table that provides manufacturing employment and establishment LQ cutoff numbers for states. That is, the numbers in the table provide the LQ for each 4-digit NAICS manufacturing industry for the 17th-ranked state (including the District of Columbia) (Table: </a:t>
            </a:r>
            <a:r>
              <a:rPr lang="en-US" sz="1800" dirty="0">
                <a:hlinkClick r:id="rId2" action="ppaction://hlinkfile"/>
              </a:rPr>
              <a:t>Top-Third Ranked Location Quotients for Establishments and Employment by 4-digit Manufacturing NAICS Codes</a:t>
            </a:r>
            <a:r>
              <a:rPr lang="en-US" sz="1800" dirty="0"/>
              <a:t> (</a:t>
            </a:r>
            <a:r>
              <a:rPr lang="en-US" sz="1800" dirty="0" err="1">
                <a:hlinkClick r:id="rId3" action="ppaction://hlinkfile"/>
              </a:rPr>
              <a:t>xls</a:t>
            </a:r>
            <a:r>
              <a:rPr lang="en-US" sz="1800" dirty="0"/>
              <a:t>)). </a:t>
            </a:r>
          </a:p>
          <a:p>
            <a:r>
              <a:rPr lang="en-US" sz="1800" dirty="0"/>
              <a:t>Following the example given above and referring to the table, the LQ for the top third in employment in Pharmaceutical and Medicine Manufacturing is 1.05. Therefore, this region, with an LQ of 1.19, has demonstrated its eligibility to be considered for IMCP funding based on LQ. Also, for simplicity, even those communities whose regional boundaries do not conform to state borders can compare themselves to the state LQ rankings in the table provided.</a:t>
            </a:r>
          </a:p>
          <a:p>
            <a:endParaRPr lang="en-US" sz="1800" dirty="0"/>
          </a:p>
        </p:txBody>
      </p:sp>
      <p:sp>
        <p:nvSpPr>
          <p:cNvPr id="4" name="Slide Number Placeholder 3"/>
          <p:cNvSpPr>
            <a:spLocks noGrp="1"/>
          </p:cNvSpPr>
          <p:nvPr>
            <p:ph type="sldNum" sz="quarter" idx="12"/>
          </p:nvPr>
        </p:nvSpPr>
        <p:spPr/>
        <p:txBody>
          <a:bodyPr/>
          <a:lstStyle/>
          <a:p>
            <a:pPr>
              <a:defRPr/>
            </a:pPr>
            <a:fld id="{EA19DEE0-DE24-4003-9554-8DE1BF153611}" type="slidenum">
              <a:rPr lang="en-US" smtClean="0"/>
              <a:pPr>
                <a:defRPr/>
              </a:pPr>
              <a:t>12</a:t>
            </a:fld>
            <a:endParaRPr lang="en-US" dirty="0"/>
          </a:p>
        </p:txBody>
      </p:sp>
    </p:spTree>
    <p:extLst>
      <p:ext uri="{BB962C8B-B14F-4D97-AF65-F5344CB8AC3E}">
        <p14:creationId xmlns:p14="http://schemas.microsoft.com/office/powerpoint/2010/main" val="4167144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Preliminary Steps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19200"/>
            <a:ext cx="9121775" cy="4670818"/>
          </a:xfrm>
        </p:spPr>
      </p:pic>
      <p:sp>
        <p:nvSpPr>
          <p:cNvPr id="4" name="Slide Number Placeholder 3"/>
          <p:cNvSpPr>
            <a:spLocks noGrp="1"/>
          </p:cNvSpPr>
          <p:nvPr>
            <p:ph type="sldNum" sz="quarter" idx="12"/>
          </p:nvPr>
        </p:nvSpPr>
        <p:spPr/>
        <p:txBody>
          <a:bodyPr/>
          <a:lstStyle/>
          <a:p>
            <a:pPr>
              <a:defRPr/>
            </a:pPr>
            <a:fld id="{EA19DEE0-DE24-4003-9554-8DE1BF153611}" type="slidenum">
              <a:rPr lang="en-US" smtClean="0"/>
              <a:pPr>
                <a:defRPr/>
              </a:pPr>
              <a:t>13</a:t>
            </a:fld>
            <a:endParaRPr lang="en-US" dirty="0"/>
          </a:p>
        </p:txBody>
      </p:sp>
    </p:spTree>
    <p:extLst>
      <p:ext uri="{BB962C8B-B14F-4D97-AF65-F5344CB8AC3E}">
        <p14:creationId xmlns:p14="http://schemas.microsoft.com/office/powerpoint/2010/main" val="4073354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Preliminary Steps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05101"/>
            <a:ext cx="9121775" cy="4830360"/>
          </a:xfrm>
        </p:spPr>
      </p:pic>
      <p:sp>
        <p:nvSpPr>
          <p:cNvPr id="4" name="Slide Number Placeholder 3"/>
          <p:cNvSpPr>
            <a:spLocks noGrp="1"/>
          </p:cNvSpPr>
          <p:nvPr>
            <p:ph type="sldNum" sz="quarter" idx="12"/>
          </p:nvPr>
        </p:nvSpPr>
        <p:spPr/>
        <p:txBody>
          <a:bodyPr/>
          <a:lstStyle/>
          <a:p>
            <a:pPr>
              <a:defRPr/>
            </a:pPr>
            <a:fld id="{EA19DEE0-DE24-4003-9554-8DE1BF153611}" type="slidenum">
              <a:rPr lang="en-US" smtClean="0"/>
              <a:pPr>
                <a:defRPr/>
              </a:pPr>
              <a:t>14</a:t>
            </a:fld>
            <a:endParaRPr lang="en-US" dirty="0"/>
          </a:p>
        </p:txBody>
      </p:sp>
    </p:spTree>
    <p:extLst>
      <p:ext uri="{BB962C8B-B14F-4D97-AF65-F5344CB8AC3E}">
        <p14:creationId xmlns:p14="http://schemas.microsoft.com/office/powerpoint/2010/main" val="322719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Preliminary Steps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85775"/>
            <a:ext cx="9121775" cy="4669012"/>
          </a:xfrm>
        </p:spPr>
      </p:pic>
      <p:sp>
        <p:nvSpPr>
          <p:cNvPr id="4" name="Slide Number Placeholder 3"/>
          <p:cNvSpPr>
            <a:spLocks noGrp="1"/>
          </p:cNvSpPr>
          <p:nvPr>
            <p:ph type="sldNum" sz="quarter" idx="12"/>
          </p:nvPr>
        </p:nvSpPr>
        <p:spPr/>
        <p:txBody>
          <a:bodyPr/>
          <a:lstStyle/>
          <a:p>
            <a:pPr>
              <a:defRPr/>
            </a:pPr>
            <a:fld id="{EA19DEE0-DE24-4003-9554-8DE1BF153611}" type="slidenum">
              <a:rPr lang="en-US" smtClean="0"/>
              <a:pPr>
                <a:defRPr/>
              </a:pPr>
              <a:t>15</a:t>
            </a:fld>
            <a:endParaRPr lang="en-US" dirty="0"/>
          </a:p>
        </p:txBody>
      </p:sp>
    </p:spTree>
    <p:extLst>
      <p:ext uri="{BB962C8B-B14F-4D97-AF65-F5344CB8AC3E}">
        <p14:creationId xmlns:p14="http://schemas.microsoft.com/office/powerpoint/2010/main" val="782384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Preliminary Steps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29695"/>
            <a:ext cx="9121775" cy="4781172"/>
          </a:xfrm>
        </p:spPr>
      </p:pic>
      <p:sp>
        <p:nvSpPr>
          <p:cNvPr id="4" name="Slide Number Placeholder 3"/>
          <p:cNvSpPr>
            <a:spLocks noGrp="1"/>
          </p:cNvSpPr>
          <p:nvPr>
            <p:ph type="sldNum" sz="quarter" idx="12"/>
          </p:nvPr>
        </p:nvSpPr>
        <p:spPr/>
        <p:txBody>
          <a:bodyPr/>
          <a:lstStyle/>
          <a:p>
            <a:pPr>
              <a:defRPr/>
            </a:pPr>
            <a:fld id="{EA19DEE0-DE24-4003-9554-8DE1BF153611}" type="slidenum">
              <a:rPr lang="en-US" smtClean="0"/>
              <a:pPr>
                <a:defRPr/>
              </a:pPr>
              <a:t>16</a:t>
            </a:fld>
            <a:endParaRPr lang="en-US" dirty="0"/>
          </a:p>
        </p:txBody>
      </p:sp>
    </p:spTree>
    <p:extLst>
      <p:ext uri="{BB962C8B-B14F-4D97-AF65-F5344CB8AC3E}">
        <p14:creationId xmlns:p14="http://schemas.microsoft.com/office/powerpoint/2010/main" val="1614938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Preliminary Steps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02054"/>
            <a:ext cx="9121775" cy="4636455"/>
          </a:xfrm>
        </p:spPr>
      </p:pic>
      <p:sp>
        <p:nvSpPr>
          <p:cNvPr id="4" name="Slide Number Placeholder 3"/>
          <p:cNvSpPr>
            <a:spLocks noGrp="1"/>
          </p:cNvSpPr>
          <p:nvPr>
            <p:ph type="sldNum" sz="quarter" idx="12"/>
          </p:nvPr>
        </p:nvSpPr>
        <p:spPr/>
        <p:txBody>
          <a:bodyPr/>
          <a:lstStyle/>
          <a:p>
            <a:pPr>
              <a:defRPr/>
            </a:pPr>
            <a:fld id="{EA19DEE0-DE24-4003-9554-8DE1BF153611}" type="slidenum">
              <a:rPr lang="en-US" smtClean="0"/>
              <a:pPr>
                <a:defRPr/>
              </a:pPr>
              <a:t>17</a:t>
            </a:fld>
            <a:endParaRPr lang="en-US" dirty="0"/>
          </a:p>
        </p:txBody>
      </p:sp>
    </p:spTree>
    <p:extLst>
      <p:ext uri="{BB962C8B-B14F-4D97-AF65-F5344CB8AC3E}">
        <p14:creationId xmlns:p14="http://schemas.microsoft.com/office/powerpoint/2010/main" val="796128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Preliminary Steps</a:t>
            </a:r>
            <a:endParaRPr lang="en-US" sz="3200" dirty="0"/>
          </a:p>
        </p:txBody>
      </p:sp>
      <p:sp>
        <p:nvSpPr>
          <p:cNvPr id="3" name="Content Placeholder 2"/>
          <p:cNvSpPr>
            <a:spLocks noGrp="1"/>
          </p:cNvSpPr>
          <p:nvPr>
            <p:ph idx="1"/>
          </p:nvPr>
        </p:nvSpPr>
        <p:spPr/>
        <p:txBody>
          <a:bodyPr/>
          <a:lstStyle/>
          <a:p>
            <a:pPr marL="0" indent="0">
              <a:buNone/>
            </a:pPr>
            <a:endParaRPr lang="en-US" sz="2800" dirty="0" smtClean="0"/>
          </a:p>
        </p:txBody>
      </p:sp>
      <p:sp>
        <p:nvSpPr>
          <p:cNvPr id="4" name="Slide Number Placeholder 3"/>
          <p:cNvSpPr>
            <a:spLocks noGrp="1"/>
          </p:cNvSpPr>
          <p:nvPr>
            <p:ph type="sldNum" sz="quarter" idx="12"/>
          </p:nvPr>
        </p:nvSpPr>
        <p:spPr/>
        <p:txBody>
          <a:bodyPr/>
          <a:lstStyle/>
          <a:p>
            <a:pPr>
              <a:defRPr/>
            </a:pPr>
            <a:fld id="{EA19DEE0-DE24-4003-9554-8DE1BF153611}" type="slidenum">
              <a:rPr lang="en-US" smtClean="0"/>
              <a:pPr>
                <a:defRPr/>
              </a:pPr>
              <a:t>18</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198" y="1447800"/>
            <a:ext cx="8137949" cy="3810000"/>
          </a:xfrm>
          <a:prstGeom prst="rect">
            <a:avLst/>
          </a:prstGeom>
        </p:spPr>
      </p:pic>
    </p:spTree>
    <p:extLst>
      <p:ext uri="{BB962C8B-B14F-4D97-AF65-F5344CB8AC3E}">
        <p14:creationId xmlns:p14="http://schemas.microsoft.com/office/powerpoint/2010/main" val="4099698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Preliminary Steps</a:t>
            </a:r>
          </a:p>
        </p:txBody>
      </p:sp>
      <p:sp>
        <p:nvSpPr>
          <p:cNvPr id="3" name="Content Placeholder 2"/>
          <p:cNvSpPr>
            <a:spLocks noGrp="1"/>
          </p:cNvSpPr>
          <p:nvPr>
            <p:ph idx="1"/>
          </p:nvPr>
        </p:nvSpPr>
        <p:spPr/>
        <p:txBody>
          <a:bodyPr/>
          <a:lstStyle/>
          <a:p>
            <a:pPr marL="0" indent="0">
              <a:buNone/>
            </a:pPr>
            <a:endParaRPr lang="en-US" dirty="0"/>
          </a:p>
        </p:txBody>
      </p:sp>
      <p:sp>
        <p:nvSpPr>
          <p:cNvPr id="4" name="Slide Number Placeholder 3"/>
          <p:cNvSpPr>
            <a:spLocks noGrp="1"/>
          </p:cNvSpPr>
          <p:nvPr>
            <p:ph type="sldNum" sz="quarter" idx="12"/>
          </p:nvPr>
        </p:nvSpPr>
        <p:spPr/>
        <p:txBody>
          <a:bodyPr/>
          <a:lstStyle/>
          <a:p>
            <a:pPr>
              <a:defRPr/>
            </a:pPr>
            <a:fld id="{EA19DEE0-DE24-4003-9554-8DE1BF153611}" type="slidenum">
              <a:rPr lang="en-US" smtClean="0"/>
              <a:pPr>
                <a:defRPr/>
              </a:pPr>
              <a:t>19</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752600"/>
            <a:ext cx="8572500" cy="4572000"/>
          </a:xfrm>
          <a:prstGeom prst="rect">
            <a:avLst/>
          </a:prstGeom>
        </p:spPr>
      </p:pic>
    </p:spTree>
    <p:extLst>
      <p:ext uri="{BB962C8B-B14F-4D97-AF65-F5344CB8AC3E}">
        <p14:creationId xmlns:p14="http://schemas.microsoft.com/office/powerpoint/2010/main" val="2498588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IMCP</a:t>
            </a:r>
            <a:r>
              <a:rPr lang="en-US" dirty="0" smtClean="0"/>
              <a:t> Overview</a:t>
            </a:r>
            <a:endParaRPr lang="en-US" dirty="0"/>
          </a:p>
        </p:txBody>
      </p:sp>
      <p:sp>
        <p:nvSpPr>
          <p:cNvPr id="3" name="Content Placeholder 2"/>
          <p:cNvSpPr>
            <a:spLocks noGrp="1"/>
          </p:cNvSpPr>
          <p:nvPr>
            <p:ph idx="1"/>
          </p:nvPr>
        </p:nvSpPr>
        <p:spPr>
          <a:xfrm>
            <a:off x="0" y="914400"/>
            <a:ext cx="9144000" cy="5486400"/>
          </a:xfrm>
        </p:spPr>
        <p:txBody>
          <a:bodyPr/>
          <a:lstStyle/>
          <a:p>
            <a:endParaRPr lang="en-US" sz="2000" dirty="0" smtClean="0"/>
          </a:p>
          <a:p>
            <a:r>
              <a:rPr lang="en-US" sz="2000" dirty="0">
                <a:latin typeface="+mj-lt"/>
              </a:rPr>
              <a:t>The Investing in Manufacturing Communities Partnership (IMCP) </a:t>
            </a:r>
            <a:r>
              <a:rPr lang="en-US" sz="2000" dirty="0" smtClean="0">
                <a:latin typeface="+mj-lt"/>
              </a:rPr>
              <a:t>will </a:t>
            </a:r>
            <a:r>
              <a:rPr lang="en-US" sz="2000" dirty="0">
                <a:latin typeface="+mj-lt"/>
              </a:rPr>
              <a:t>help accelerate the resurgence of manufacturing in regions across the country. The IMCP will reward communities that best highlight their strengths and demonstrate they can combine their efforts around workforce training, infrastructure and research centers to implement an economic development plan that will attract, retain and expand manufacturing investment</a:t>
            </a:r>
            <a:r>
              <a:rPr lang="en-US" sz="2000" dirty="0" smtClean="0">
                <a:latin typeface="+mj-lt"/>
              </a:rPr>
              <a:t>.</a:t>
            </a:r>
          </a:p>
          <a:p>
            <a:pPr marL="0" indent="0">
              <a:buNone/>
            </a:pPr>
            <a:endParaRPr lang="en-US" sz="2000" dirty="0">
              <a:latin typeface="+mj-lt"/>
            </a:endParaRPr>
          </a:p>
          <a:p>
            <a:r>
              <a:rPr lang="en-US" sz="2000" dirty="0">
                <a:latin typeface="+mj-lt"/>
              </a:rPr>
              <a:t>By combining many of the elements companies seek when deciding where to locate their firms, this approach will help communities capitalize on the industrial growth taking place nationwide due to the United States’ competitive advantages in areas like energy, worker productivity, and intellectual property protection</a:t>
            </a:r>
            <a:r>
              <a:rPr lang="en-US" sz="2000" dirty="0" smtClean="0">
                <a:latin typeface="+mj-lt"/>
              </a:rPr>
              <a:t>.</a:t>
            </a:r>
          </a:p>
          <a:p>
            <a:endParaRPr lang="en-US" sz="2000" dirty="0" smtClean="0">
              <a:latin typeface="+mj-lt"/>
            </a:endParaRPr>
          </a:p>
          <a:p>
            <a:r>
              <a:rPr lang="en-US" sz="2000" dirty="0" smtClean="0">
                <a:latin typeface="+mj-lt"/>
              </a:rPr>
              <a:t>Through </a:t>
            </a:r>
            <a:r>
              <a:rPr lang="en-US" sz="2000" dirty="0">
                <a:latin typeface="+mj-lt"/>
              </a:rPr>
              <a:t>IMCP, thirteen agencies are working together to coordinate how the federal government supports manufacturing regions.</a:t>
            </a:r>
          </a:p>
          <a:p>
            <a:pPr marL="0" indent="0">
              <a:buNone/>
            </a:pPr>
            <a:r>
              <a:rPr lang="en-US" sz="2000" dirty="0" smtClean="0"/>
              <a:t> </a:t>
            </a:r>
            <a:endParaRPr lang="en-US" sz="2000" dirty="0"/>
          </a:p>
        </p:txBody>
      </p:sp>
      <p:sp>
        <p:nvSpPr>
          <p:cNvPr id="4" name="Slide Number Placeholder 3"/>
          <p:cNvSpPr>
            <a:spLocks noGrp="1"/>
          </p:cNvSpPr>
          <p:nvPr>
            <p:ph type="sldNum" sz="quarter" idx="12"/>
          </p:nvPr>
        </p:nvSpPr>
        <p:spPr/>
        <p:txBody>
          <a:bodyPr/>
          <a:lstStyle/>
          <a:p>
            <a:pPr>
              <a:defRPr/>
            </a:pPr>
            <a:fld id="{EA19DEE0-DE24-4003-9554-8DE1BF153611}" type="slidenum">
              <a:rPr lang="en-US" smtClean="0"/>
              <a:pPr>
                <a:defRPr/>
              </a:pPr>
              <a:t>2</a:t>
            </a:fld>
            <a:endParaRPr lang="en-US" dirty="0"/>
          </a:p>
        </p:txBody>
      </p:sp>
    </p:spTree>
    <p:extLst>
      <p:ext uri="{BB962C8B-B14F-4D97-AF65-F5344CB8AC3E}">
        <p14:creationId xmlns:p14="http://schemas.microsoft.com/office/powerpoint/2010/main" val="1940190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Preliminary Steps</a:t>
            </a:r>
          </a:p>
        </p:txBody>
      </p:sp>
      <p:sp>
        <p:nvSpPr>
          <p:cNvPr id="3" name="Content Placeholder 2"/>
          <p:cNvSpPr>
            <a:spLocks noGrp="1"/>
          </p:cNvSpPr>
          <p:nvPr>
            <p:ph idx="1"/>
          </p:nvPr>
        </p:nvSpPr>
        <p:spPr/>
        <p:txBody>
          <a:bodyPr/>
          <a:lstStyle/>
          <a:p>
            <a:pPr marL="0" indent="0">
              <a:buNone/>
            </a:pPr>
            <a:endParaRPr lang="en-US" sz="2800" dirty="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EA19DEE0-DE24-4003-9554-8DE1BF153611}" type="slidenum">
              <a:rPr lang="en-US" smtClean="0"/>
              <a:pPr>
                <a:defRPr/>
              </a:pPr>
              <a:t>20</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81200"/>
            <a:ext cx="9144000" cy="4064584"/>
          </a:xfrm>
          <a:prstGeom prst="rect">
            <a:avLst/>
          </a:prstGeom>
        </p:spPr>
      </p:pic>
    </p:spTree>
    <p:extLst>
      <p:ext uri="{BB962C8B-B14F-4D97-AF65-F5344CB8AC3E}">
        <p14:creationId xmlns:p14="http://schemas.microsoft.com/office/powerpoint/2010/main" val="34444741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Validation via Token</a:t>
            </a:r>
            <a:endParaRPr lang="en-US" sz="3200" dirty="0"/>
          </a:p>
        </p:txBody>
      </p:sp>
      <p:sp>
        <p:nvSpPr>
          <p:cNvPr id="3" name="Content Placeholder 2"/>
          <p:cNvSpPr>
            <a:spLocks noGrp="1"/>
          </p:cNvSpPr>
          <p:nvPr>
            <p:ph idx="1"/>
          </p:nvPr>
        </p:nvSpPr>
        <p:spPr/>
        <p:txBody>
          <a:bodyPr/>
          <a:lstStyle/>
          <a:p>
            <a:pPr marL="0" indent="0">
              <a:buNone/>
            </a:pPr>
            <a:endParaRPr lang="en-US" dirty="0"/>
          </a:p>
        </p:txBody>
      </p:sp>
      <p:sp>
        <p:nvSpPr>
          <p:cNvPr id="4" name="Slide Number Placeholder 3"/>
          <p:cNvSpPr>
            <a:spLocks noGrp="1"/>
          </p:cNvSpPr>
          <p:nvPr>
            <p:ph type="sldNum" sz="quarter" idx="12"/>
          </p:nvPr>
        </p:nvSpPr>
        <p:spPr/>
        <p:txBody>
          <a:bodyPr/>
          <a:lstStyle/>
          <a:p>
            <a:pPr>
              <a:defRPr/>
            </a:pPr>
            <a:fld id="{EA19DEE0-DE24-4003-9554-8DE1BF153611}" type="slidenum">
              <a:rPr lang="en-US" smtClean="0"/>
              <a:pPr>
                <a:defRPr/>
              </a:pPr>
              <a:t>21</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524000"/>
            <a:ext cx="8305800" cy="3518093"/>
          </a:xfrm>
          <a:prstGeom prst="rect">
            <a:avLst/>
          </a:prstGeom>
        </p:spPr>
      </p:pic>
    </p:spTree>
    <p:extLst>
      <p:ext uri="{BB962C8B-B14F-4D97-AF65-F5344CB8AC3E}">
        <p14:creationId xmlns:p14="http://schemas.microsoft.com/office/powerpoint/2010/main" val="4154026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Section 1: Point of Contact/Lead </a:t>
            </a:r>
            <a:r>
              <a:rPr lang="en-US" dirty="0" smtClean="0"/>
              <a:t>Applicant (1 of 3)</a:t>
            </a:r>
            <a:endParaRPr lang="en-US" dirty="0"/>
          </a:p>
        </p:txBody>
      </p:sp>
      <p:sp>
        <p:nvSpPr>
          <p:cNvPr id="4" name="Slide Number Placeholder 3"/>
          <p:cNvSpPr>
            <a:spLocks noGrp="1"/>
          </p:cNvSpPr>
          <p:nvPr>
            <p:ph type="sldNum" sz="quarter" idx="12"/>
          </p:nvPr>
        </p:nvSpPr>
        <p:spPr/>
        <p:txBody>
          <a:bodyPr/>
          <a:lstStyle/>
          <a:p>
            <a:pPr>
              <a:defRPr/>
            </a:pPr>
            <a:fld id="{EA19DEE0-DE24-4003-9554-8DE1BF153611}" type="slidenum">
              <a:rPr lang="en-US" smtClean="0"/>
              <a:pPr>
                <a:defRPr/>
              </a:pPr>
              <a:t>22</a:t>
            </a:fld>
            <a:endParaRPr lang="en-US" dirty="0"/>
          </a:p>
        </p:txBody>
      </p:sp>
      <p:sp>
        <p:nvSpPr>
          <p:cNvPr id="6" name="Content Placeholder 5"/>
          <p:cNvSpPr>
            <a:spLocks noGrp="1"/>
          </p:cNvSpPr>
          <p:nvPr>
            <p:ph idx="1"/>
          </p:nvPr>
        </p:nvSpPr>
        <p:spPr/>
        <p:txBody>
          <a:bodyPr/>
          <a:lstStyle/>
          <a:p>
            <a:pPr marL="0" indent="0">
              <a:buNone/>
            </a:pP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676400"/>
            <a:ext cx="7801252" cy="4343400"/>
          </a:xfrm>
          <a:prstGeom prst="rect">
            <a:avLst/>
          </a:prstGeom>
        </p:spPr>
      </p:pic>
    </p:spTree>
    <p:extLst>
      <p:ext uri="{BB962C8B-B14F-4D97-AF65-F5344CB8AC3E}">
        <p14:creationId xmlns:p14="http://schemas.microsoft.com/office/powerpoint/2010/main" val="36498242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Section 1: Point of Contact/Lead Applicant </a:t>
            </a:r>
            <a:r>
              <a:rPr lang="en-US" dirty="0" smtClean="0"/>
              <a:t>(2 </a:t>
            </a:r>
            <a:r>
              <a:rPr lang="en-US" dirty="0"/>
              <a:t>of 3)</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60835"/>
            <a:ext cx="9121775" cy="4718893"/>
          </a:xfrm>
        </p:spPr>
      </p:pic>
      <p:sp>
        <p:nvSpPr>
          <p:cNvPr id="4" name="Slide Number Placeholder 3"/>
          <p:cNvSpPr>
            <a:spLocks noGrp="1"/>
          </p:cNvSpPr>
          <p:nvPr>
            <p:ph type="sldNum" sz="quarter" idx="12"/>
          </p:nvPr>
        </p:nvSpPr>
        <p:spPr/>
        <p:txBody>
          <a:bodyPr/>
          <a:lstStyle/>
          <a:p>
            <a:pPr>
              <a:defRPr/>
            </a:pPr>
            <a:fld id="{EA19DEE0-DE24-4003-9554-8DE1BF153611}" type="slidenum">
              <a:rPr lang="en-US" smtClean="0"/>
              <a:pPr>
                <a:defRPr/>
              </a:pPr>
              <a:t>23</a:t>
            </a:fld>
            <a:endParaRPr lang="en-US" dirty="0"/>
          </a:p>
        </p:txBody>
      </p:sp>
    </p:spTree>
    <p:extLst>
      <p:ext uri="{BB962C8B-B14F-4D97-AF65-F5344CB8AC3E}">
        <p14:creationId xmlns:p14="http://schemas.microsoft.com/office/powerpoint/2010/main" val="2455472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Section 1: Point of Contact/Lead Applicant </a:t>
            </a:r>
            <a:r>
              <a:rPr lang="en-US" dirty="0" smtClean="0"/>
              <a:t>(3 </a:t>
            </a:r>
            <a:r>
              <a:rPr lang="en-US" dirty="0"/>
              <a:t>of 3)</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94990"/>
            <a:ext cx="9121775" cy="4650583"/>
          </a:xfrm>
        </p:spPr>
      </p:pic>
      <p:sp>
        <p:nvSpPr>
          <p:cNvPr id="4" name="Slide Number Placeholder 3"/>
          <p:cNvSpPr>
            <a:spLocks noGrp="1"/>
          </p:cNvSpPr>
          <p:nvPr>
            <p:ph type="sldNum" sz="quarter" idx="12"/>
          </p:nvPr>
        </p:nvSpPr>
        <p:spPr/>
        <p:txBody>
          <a:bodyPr/>
          <a:lstStyle/>
          <a:p>
            <a:pPr>
              <a:defRPr/>
            </a:pPr>
            <a:fld id="{EA19DEE0-DE24-4003-9554-8DE1BF153611}" type="slidenum">
              <a:rPr lang="en-US" smtClean="0"/>
              <a:pPr>
                <a:defRPr/>
              </a:pPr>
              <a:t>24</a:t>
            </a:fld>
            <a:endParaRPr lang="en-US" dirty="0"/>
          </a:p>
        </p:txBody>
      </p:sp>
    </p:spTree>
    <p:extLst>
      <p:ext uri="{BB962C8B-B14F-4D97-AF65-F5344CB8AC3E}">
        <p14:creationId xmlns:p14="http://schemas.microsoft.com/office/powerpoint/2010/main" val="18807825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Section 2: Submitting Official (1 of 1)</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41117"/>
            <a:ext cx="9121775" cy="4758328"/>
          </a:xfrm>
        </p:spPr>
      </p:pic>
      <p:sp>
        <p:nvSpPr>
          <p:cNvPr id="4" name="Slide Number Placeholder 3"/>
          <p:cNvSpPr>
            <a:spLocks noGrp="1"/>
          </p:cNvSpPr>
          <p:nvPr>
            <p:ph type="sldNum" sz="quarter" idx="12"/>
          </p:nvPr>
        </p:nvSpPr>
        <p:spPr/>
        <p:txBody>
          <a:bodyPr/>
          <a:lstStyle/>
          <a:p>
            <a:pPr>
              <a:defRPr/>
            </a:pPr>
            <a:fld id="{EA19DEE0-DE24-4003-9554-8DE1BF153611}" type="slidenum">
              <a:rPr lang="en-US" smtClean="0"/>
              <a:pPr>
                <a:defRPr/>
              </a:pPr>
              <a:t>25</a:t>
            </a:fld>
            <a:endParaRPr lang="en-US" dirty="0"/>
          </a:p>
        </p:txBody>
      </p:sp>
    </p:spTree>
    <p:extLst>
      <p:ext uri="{BB962C8B-B14F-4D97-AF65-F5344CB8AC3E}">
        <p14:creationId xmlns:p14="http://schemas.microsoft.com/office/powerpoint/2010/main" val="695210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Section </a:t>
            </a:r>
            <a:r>
              <a:rPr lang="en-US" dirty="0" smtClean="0"/>
              <a:t>3: Geographic Scope/ Top Third Requirement (1 </a:t>
            </a:r>
            <a:r>
              <a:rPr lang="en-US" dirty="0"/>
              <a:t>of </a:t>
            </a:r>
            <a:r>
              <a:rPr lang="en-US" dirty="0" smtClean="0"/>
              <a:t>3)</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46155"/>
            <a:ext cx="9121775" cy="4748253"/>
          </a:xfrm>
        </p:spPr>
      </p:pic>
      <p:sp>
        <p:nvSpPr>
          <p:cNvPr id="4" name="Slide Number Placeholder 3"/>
          <p:cNvSpPr>
            <a:spLocks noGrp="1"/>
          </p:cNvSpPr>
          <p:nvPr>
            <p:ph type="sldNum" sz="quarter" idx="12"/>
          </p:nvPr>
        </p:nvSpPr>
        <p:spPr/>
        <p:txBody>
          <a:bodyPr/>
          <a:lstStyle/>
          <a:p>
            <a:pPr>
              <a:defRPr/>
            </a:pPr>
            <a:fld id="{EA19DEE0-DE24-4003-9554-8DE1BF153611}" type="slidenum">
              <a:rPr lang="en-US" smtClean="0"/>
              <a:pPr>
                <a:defRPr/>
              </a:pPr>
              <a:t>26</a:t>
            </a:fld>
            <a:endParaRPr lang="en-US" dirty="0"/>
          </a:p>
        </p:txBody>
      </p:sp>
    </p:spTree>
    <p:extLst>
      <p:ext uri="{BB962C8B-B14F-4D97-AF65-F5344CB8AC3E}">
        <p14:creationId xmlns:p14="http://schemas.microsoft.com/office/powerpoint/2010/main" val="31461916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Section 3: Geographic Scope/ Top Third Requirement </a:t>
            </a:r>
            <a:r>
              <a:rPr lang="en-US" dirty="0" smtClean="0"/>
              <a:t>(2 </a:t>
            </a:r>
            <a:r>
              <a:rPr lang="en-US" dirty="0"/>
              <a:t>of </a:t>
            </a:r>
            <a:r>
              <a:rPr lang="en-US" dirty="0" smtClean="0"/>
              <a:t>3)</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49801"/>
            <a:ext cx="9121775" cy="4940961"/>
          </a:xfrm>
        </p:spPr>
      </p:pic>
      <p:sp>
        <p:nvSpPr>
          <p:cNvPr id="4" name="Slide Number Placeholder 3"/>
          <p:cNvSpPr>
            <a:spLocks noGrp="1"/>
          </p:cNvSpPr>
          <p:nvPr>
            <p:ph type="sldNum" sz="quarter" idx="12"/>
          </p:nvPr>
        </p:nvSpPr>
        <p:spPr/>
        <p:txBody>
          <a:bodyPr/>
          <a:lstStyle/>
          <a:p>
            <a:pPr>
              <a:defRPr/>
            </a:pPr>
            <a:fld id="{EA19DEE0-DE24-4003-9554-8DE1BF153611}" type="slidenum">
              <a:rPr lang="en-US" smtClean="0"/>
              <a:pPr>
                <a:defRPr/>
              </a:pPr>
              <a:t>27</a:t>
            </a:fld>
            <a:endParaRPr lang="en-US" dirty="0"/>
          </a:p>
        </p:txBody>
      </p:sp>
    </p:spTree>
    <p:extLst>
      <p:ext uri="{BB962C8B-B14F-4D97-AF65-F5344CB8AC3E}">
        <p14:creationId xmlns:p14="http://schemas.microsoft.com/office/powerpoint/2010/main" val="41266833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Section 3: Geographic Scope/ Top Third Requirement </a:t>
            </a:r>
            <a:r>
              <a:rPr lang="en-US" dirty="0" smtClean="0"/>
              <a:t>(3 </a:t>
            </a:r>
            <a:r>
              <a:rPr lang="en-US" dirty="0"/>
              <a:t>of 3)</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46530"/>
            <a:ext cx="9121775" cy="4747503"/>
          </a:xfrm>
        </p:spPr>
      </p:pic>
      <p:sp>
        <p:nvSpPr>
          <p:cNvPr id="4" name="Slide Number Placeholder 3"/>
          <p:cNvSpPr>
            <a:spLocks noGrp="1"/>
          </p:cNvSpPr>
          <p:nvPr>
            <p:ph type="sldNum" sz="quarter" idx="12"/>
          </p:nvPr>
        </p:nvSpPr>
        <p:spPr/>
        <p:txBody>
          <a:bodyPr/>
          <a:lstStyle/>
          <a:p>
            <a:pPr>
              <a:defRPr/>
            </a:pPr>
            <a:fld id="{EA19DEE0-DE24-4003-9554-8DE1BF153611}" type="slidenum">
              <a:rPr lang="en-US" smtClean="0"/>
              <a:pPr>
                <a:defRPr/>
              </a:pPr>
              <a:t>28</a:t>
            </a:fld>
            <a:endParaRPr lang="en-US" dirty="0"/>
          </a:p>
        </p:txBody>
      </p:sp>
    </p:spTree>
    <p:extLst>
      <p:ext uri="{BB962C8B-B14F-4D97-AF65-F5344CB8AC3E}">
        <p14:creationId xmlns:p14="http://schemas.microsoft.com/office/powerpoint/2010/main" val="2317300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Section </a:t>
            </a:r>
            <a:r>
              <a:rPr lang="en-US" dirty="0" smtClean="0"/>
              <a:t>4: Implementation Strategy Parties / Federal Financial Assistance Experience (1 </a:t>
            </a:r>
            <a:r>
              <a:rPr lang="en-US" dirty="0"/>
              <a:t>of 3)</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17864"/>
            <a:ext cx="9121775" cy="4604835"/>
          </a:xfrm>
        </p:spPr>
      </p:pic>
      <p:sp>
        <p:nvSpPr>
          <p:cNvPr id="4" name="Slide Number Placeholder 3"/>
          <p:cNvSpPr>
            <a:spLocks noGrp="1"/>
          </p:cNvSpPr>
          <p:nvPr>
            <p:ph type="sldNum" sz="quarter" idx="12"/>
          </p:nvPr>
        </p:nvSpPr>
        <p:spPr/>
        <p:txBody>
          <a:bodyPr/>
          <a:lstStyle/>
          <a:p>
            <a:pPr>
              <a:defRPr/>
            </a:pPr>
            <a:fld id="{EA19DEE0-DE24-4003-9554-8DE1BF153611}" type="slidenum">
              <a:rPr lang="en-US" smtClean="0"/>
              <a:pPr>
                <a:defRPr/>
              </a:pPr>
              <a:t>29</a:t>
            </a:fld>
            <a:endParaRPr lang="en-US" dirty="0"/>
          </a:p>
        </p:txBody>
      </p:sp>
    </p:spTree>
    <p:extLst>
      <p:ext uri="{BB962C8B-B14F-4D97-AF65-F5344CB8AC3E}">
        <p14:creationId xmlns:p14="http://schemas.microsoft.com/office/powerpoint/2010/main" val="1017701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IMCP</a:t>
            </a:r>
            <a:r>
              <a:rPr lang="en-US" dirty="0" smtClean="0"/>
              <a:t> Phases</a:t>
            </a:r>
            <a:endParaRPr lang="en-US" dirty="0"/>
          </a:p>
        </p:txBody>
      </p:sp>
      <p:sp>
        <p:nvSpPr>
          <p:cNvPr id="4" name="Slide Number Placeholder 3"/>
          <p:cNvSpPr>
            <a:spLocks noGrp="1"/>
          </p:cNvSpPr>
          <p:nvPr>
            <p:ph type="sldNum" sz="quarter" idx="12"/>
          </p:nvPr>
        </p:nvSpPr>
        <p:spPr>
          <a:xfrm>
            <a:off x="6880225" y="6492875"/>
            <a:ext cx="2241550" cy="365125"/>
          </a:xfrm>
        </p:spPr>
        <p:txBody>
          <a:bodyPr/>
          <a:lstStyle/>
          <a:p>
            <a:pPr>
              <a:defRPr/>
            </a:pPr>
            <a:fld id="{EA19DEE0-DE24-4003-9554-8DE1BF153611}" type="slidenum">
              <a:rPr lang="en-US" smtClean="0"/>
              <a:pPr>
                <a:defRPr/>
              </a:pPr>
              <a:t>3</a:t>
            </a:fld>
            <a:endParaRPr lang="en-US" dirty="0"/>
          </a:p>
        </p:txBody>
      </p:sp>
      <p:sp>
        <p:nvSpPr>
          <p:cNvPr id="5" name="Rectangle 42"/>
          <p:cNvSpPr>
            <a:spLocks noChangeArrowheads="1"/>
          </p:cNvSpPr>
          <p:nvPr/>
        </p:nvSpPr>
        <p:spPr bwMode="auto">
          <a:xfrm>
            <a:off x="4498975" y="1030288"/>
            <a:ext cx="4479925" cy="5538787"/>
          </a:xfrm>
          <a:prstGeom prst="rect">
            <a:avLst/>
          </a:prstGeom>
          <a:noFill/>
          <a:ln w="25400">
            <a:solidFill>
              <a:schemeClr val="bg1">
                <a:lumMod val="65000"/>
              </a:schemeClr>
            </a:solidFill>
            <a:round/>
            <a:headEnd/>
            <a:tailEnd/>
          </a:ln>
          <a:extLst/>
        </p:spPr>
        <p:txBody>
          <a:bodyPr tIns="91440" bIns="91440" anchor="ctr"/>
          <a:lstStyle/>
          <a:p>
            <a:pPr algn="ctr">
              <a:defRPr/>
            </a:pPr>
            <a:endParaRPr lang="en-US" sz="1300">
              <a:latin typeface="Calibri" charset="0"/>
            </a:endParaRPr>
          </a:p>
        </p:txBody>
      </p:sp>
      <p:sp>
        <p:nvSpPr>
          <p:cNvPr id="6" name="Rectangle 5"/>
          <p:cNvSpPr/>
          <p:nvPr/>
        </p:nvSpPr>
        <p:spPr bwMode="auto">
          <a:xfrm>
            <a:off x="4498975" y="1017588"/>
            <a:ext cx="4479925" cy="538162"/>
          </a:xfrm>
          <a:prstGeom prst="rect">
            <a:avLst/>
          </a:prstGeom>
          <a:solidFill>
            <a:schemeClr val="bg1">
              <a:lumMod val="6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smtClean="0">
                <a:solidFill>
                  <a:schemeClr val="bg1"/>
                </a:solidFill>
              </a:rPr>
              <a:t>Phase 3</a:t>
            </a:r>
            <a:endParaRPr lang="en-US" b="1" dirty="0">
              <a:solidFill>
                <a:schemeClr val="bg1"/>
              </a:solidFill>
            </a:endParaRPr>
          </a:p>
        </p:txBody>
      </p:sp>
      <p:sp>
        <p:nvSpPr>
          <p:cNvPr id="7" name="Pentagon 6"/>
          <p:cNvSpPr/>
          <p:nvPr/>
        </p:nvSpPr>
        <p:spPr bwMode="auto">
          <a:xfrm>
            <a:off x="152400" y="1033969"/>
            <a:ext cx="4267200" cy="5545137"/>
          </a:xfrm>
          <a:prstGeom prst="homePlate">
            <a:avLst>
              <a:gd name="adj" fmla="val 9570"/>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9"/>
          <p:cNvSpPr/>
          <p:nvPr/>
        </p:nvSpPr>
        <p:spPr bwMode="auto">
          <a:xfrm>
            <a:off x="152400" y="1017588"/>
            <a:ext cx="3943349" cy="539750"/>
          </a:xfrm>
          <a:custGeom>
            <a:avLst/>
            <a:gdLst>
              <a:gd name="connsiteX0" fmla="*/ 0 w 4370832"/>
              <a:gd name="connsiteY0" fmla="*/ 0 h 457200"/>
              <a:gd name="connsiteX1" fmla="*/ 4370832 w 4370832"/>
              <a:gd name="connsiteY1" fmla="*/ 0 h 457200"/>
              <a:gd name="connsiteX2" fmla="*/ 4370832 w 4370832"/>
              <a:gd name="connsiteY2" fmla="*/ 457200 h 457200"/>
              <a:gd name="connsiteX3" fmla="*/ 0 w 4370832"/>
              <a:gd name="connsiteY3" fmla="*/ 457200 h 457200"/>
              <a:gd name="connsiteX4" fmla="*/ 0 w 4370832"/>
              <a:gd name="connsiteY4" fmla="*/ 0 h 457200"/>
              <a:gd name="connsiteX0" fmla="*/ 0 w 4451299"/>
              <a:gd name="connsiteY0" fmla="*/ 0 h 457200"/>
              <a:gd name="connsiteX1" fmla="*/ 4370832 w 4451299"/>
              <a:gd name="connsiteY1" fmla="*/ 0 h 457200"/>
              <a:gd name="connsiteX2" fmla="*/ 4451299 w 4451299"/>
              <a:gd name="connsiteY2" fmla="*/ 457200 h 457200"/>
              <a:gd name="connsiteX3" fmla="*/ 0 w 4451299"/>
              <a:gd name="connsiteY3" fmla="*/ 457200 h 457200"/>
              <a:gd name="connsiteX4" fmla="*/ 0 w 4451299"/>
              <a:gd name="connsiteY4" fmla="*/ 0 h 457200"/>
              <a:gd name="connsiteX0" fmla="*/ 0 w 4439424"/>
              <a:gd name="connsiteY0" fmla="*/ 0 h 463138"/>
              <a:gd name="connsiteX1" fmla="*/ 4370832 w 4439424"/>
              <a:gd name="connsiteY1" fmla="*/ 0 h 463138"/>
              <a:gd name="connsiteX2" fmla="*/ 4439424 w 4439424"/>
              <a:gd name="connsiteY2" fmla="*/ 463138 h 463138"/>
              <a:gd name="connsiteX3" fmla="*/ 0 w 4439424"/>
              <a:gd name="connsiteY3" fmla="*/ 457200 h 463138"/>
              <a:gd name="connsiteX4" fmla="*/ 0 w 4439424"/>
              <a:gd name="connsiteY4" fmla="*/ 0 h 463138"/>
              <a:gd name="connsiteX0" fmla="*/ 0 w 4473290"/>
              <a:gd name="connsiteY0" fmla="*/ 0 h 463138"/>
              <a:gd name="connsiteX1" fmla="*/ 4370832 w 4473290"/>
              <a:gd name="connsiteY1" fmla="*/ 0 h 463138"/>
              <a:gd name="connsiteX2" fmla="*/ 4473290 w 4473290"/>
              <a:gd name="connsiteY2" fmla="*/ 463138 h 463138"/>
              <a:gd name="connsiteX3" fmla="*/ 0 w 4473290"/>
              <a:gd name="connsiteY3" fmla="*/ 457200 h 463138"/>
              <a:gd name="connsiteX4" fmla="*/ 0 w 4473290"/>
              <a:gd name="connsiteY4" fmla="*/ 0 h 463138"/>
              <a:gd name="connsiteX0" fmla="*/ 0 w 4451901"/>
              <a:gd name="connsiteY0" fmla="*/ 0 h 458554"/>
              <a:gd name="connsiteX1" fmla="*/ 4370832 w 4451901"/>
              <a:gd name="connsiteY1" fmla="*/ 0 h 458554"/>
              <a:gd name="connsiteX2" fmla="*/ 4451901 w 4451901"/>
              <a:gd name="connsiteY2" fmla="*/ 458554 h 458554"/>
              <a:gd name="connsiteX3" fmla="*/ 0 w 4451901"/>
              <a:gd name="connsiteY3" fmla="*/ 457200 h 458554"/>
              <a:gd name="connsiteX4" fmla="*/ 0 w 4451901"/>
              <a:gd name="connsiteY4" fmla="*/ 0 h 45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1901" h="458554">
                <a:moveTo>
                  <a:pt x="0" y="0"/>
                </a:moveTo>
                <a:lnTo>
                  <a:pt x="4370832" y="0"/>
                </a:lnTo>
                <a:lnTo>
                  <a:pt x="4451901" y="458554"/>
                </a:lnTo>
                <a:lnTo>
                  <a:pt x="0" y="457200"/>
                </a:lnTo>
                <a:lnTo>
                  <a:pt x="0" y="0"/>
                </a:lnTo>
                <a:close/>
              </a:path>
            </a:pathLst>
          </a:custGeom>
          <a:solidFill>
            <a:schemeClr val="bg1">
              <a:lumMod val="6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smtClean="0">
                <a:solidFill>
                  <a:schemeClr val="bg1"/>
                </a:solidFill>
              </a:rPr>
              <a:t>Phase 2</a:t>
            </a:r>
            <a:endParaRPr lang="en-US" b="1" dirty="0">
              <a:solidFill>
                <a:schemeClr val="bg1"/>
              </a:solidFill>
            </a:endParaRPr>
          </a:p>
        </p:txBody>
      </p:sp>
      <p:sp>
        <p:nvSpPr>
          <p:cNvPr id="9" name="TextBox 1"/>
          <p:cNvSpPr txBox="1">
            <a:spLocks noChangeArrowheads="1"/>
          </p:cNvSpPr>
          <p:nvPr/>
        </p:nvSpPr>
        <p:spPr bwMode="auto">
          <a:xfrm>
            <a:off x="4876800" y="1671638"/>
            <a:ext cx="3962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p>
        </p:txBody>
      </p:sp>
      <p:sp>
        <p:nvSpPr>
          <p:cNvPr id="11" name="TextBox 10"/>
          <p:cNvSpPr txBox="1"/>
          <p:nvPr/>
        </p:nvSpPr>
        <p:spPr>
          <a:xfrm>
            <a:off x="242889" y="1636713"/>
            <a:ext cx="3948111" cy="5109091"/>
          </a:xfrm>
          <a:prstGeom prst="rect">
            <a:avLst/>
          </a:prstGeom>
          <a:noFill/>
        </p:spPr>
        <p:txBody>
          <a:bodyPr wrap="square">
            <a:spAutoFit/>
          </a:bodyPr>
          <a:lstStyle/>
          <a:p>
            <a:pPr algn="ctr">
              <a:buClr>
                <a:schemeClr val="tx1">
                  <a:lumMod val="50000"/>
                  <a:lumOff val="50000"/>
                </a:schemeClr>
              </a:buClr>
              <a:defRPr/>
            </a:pPr>
            <a:r>
              <a:rPr lang="en-US" sz="1400" b="1" dirty="0" smtClean="0">
                <a:latin typeface="+mj-lt"/>
              </a:rPr>
              <a:t>First 12 Manufacturing Communities </a:t>
            </a:r>
          </a:p>
          <a:p>
            <a:pPr>
              <a:buClr>
                <a:schemeClr val="tx1">
                  <a:lumMod val="50000"/>
                  <a:lumOff val="50000"/>
                </a:schemeClr>
              </a:buClr>
              <a:defRPr/>
            </a:pPr>
            <a:endParaRPr lang="en-US" sz="1200" b="1" dirty="0">
              <a:latin typeface="+mj-lt"/>
            </a:endParaRPr>
          </a:p>
          <a:p>
            <a:pPr>
              <a:buClr>
                <a:schemeClr val="tx1">
                  <a:lumMod val="50000"/>
                  <a:lumOff val="50000"/>
                </a:schemeClr>
              </a:buClr>
              <a:defRPr/>
            </a:pPr>
            <a:r>
              <a:rPr lang="en-US" sz="1200" dirty="0" smtClean="0">
                <a:latin typeface="+mj-lt"/>
              </a:rPr>
              <a:t>The following Communities were announced May 2014:</a:t>
            </a:r>
          </a:p>
          <a:p>
            <a:pPr marL="228600" indent="-228600">
              <a:buClr>
                <a:schemeClr val="tx1">
                  <a:lumMod val="50000"/>
                  <a:lumOff val="50000"/>
                </a:schemeClr>
              </a:buClr>
              <a:buFont typeface="+mj-lt"/>
              <a:buAutoNum type="arabicPeriod"/>
              <a:defRPr/>
            </a:pPr>
            <a:endParaRPr lang="en-US" sz="1200" dirty="0">
              <a:latin typeface="+mj-lt"/>
            </a:endParaRPr>
          </a:p>
          <a:p>
            <a:pPr marL="228600" indent="-228600">
              <a:buClr>
                <a:schemeClr val="tx1">
                  <a:lumMod val="50000"/>
                  <a:lumOff val="50000"/>
                </a:schemeClr>
              </a:buClr>
              <a:buFont typeface="+mj-lt"/>
              <a:buAutoNum type="arabicPeriod"/>
              <a:defRPr/>
            </a:pPr>
            <a:r>
              <a:rPr lang="en-US" sz="1200" dirty="0" smtClean="0">
                <a:latin typeface="+mj-lt"/>
              </a:rPr>
              <a:t>Southwest </a:t>
            </a:r>
            <a:r>
              <a:rPr lang="en-US" sz="1200" dirty="0">
                <a:latin typeface="+mj-lt"/>
              </a:rPr>
              <a:t>Alabama led by the University of South </a:t>
            </a:r>
            <a:r>
              <a:rPr lang="en-US" sz="1200" dirty="0" smtClean="0">
                <a:latin typeface="+mj-lt"/>
              </a:rPr>
              <a:t>Alabama</a:t>
            </a:r>
          </a:p>
          <a:p>
            <a:pPr marL="228600" indent="-228600">
              <a:buClr>
                <a:schemeClr val="tx1">
                  <a:lumMod val="50000"/>
                  <a:lumOff val="50000"/>
                </a:schemeClr>
              </a:buClr>
              <a:buFont typeface="+mj-lt"/>
              <a:buAutoNum type="arabicPeriod"/>
              <a:defRPr/>
            </a:pPr>
            <a:r>
              <a:rPr lang="en-US" sz="1200" dirty="0" smtClean="0">
                <a:latin typeface="+mj-lt"/>
              </a:rPr>
              <a:t>Southern </a:t>
            </a:r>
            <a:r>
              <a:rPr lang="en-US" sz="1200" dirty="0">
                <a:latin typeface="+mj-lt"/>
              </a:rPr>
              <a:t>California led by the University of Southern California Center for Economic Development </a:t>
            </a:r>
          </a:p>
          <a:p>
            <a:pPr marL="228600" indent="-228600">
              <a:buClr>
                <a:schemeClr val="tx1">
                  <a:lumMod val="50000"/>
                  <a:lumOff val="50000"/>
                </a:schemeClr>
              </a:buClr>
              <a:buFont typeface="+mj-lt"/>
              <a:buAutoNum type="arabicPeriod"/>
              <a:defRPr/>
            </a:pPr>
            <a:r>
              <a:rPr lang="en-US" sz="1200" dirty="0" smtClean="0">
                <a:latin typeface="+mj-lt"/>
              </a:rPr>
              <a:t>Northwest </a:t>
            </a:r>
            <a:r>
              <a:rPr lang="en-US" sz="1200" dirty="0">
                <a:latin typeface="+mj-lt"/>
              </a:rPr>
              <a:t>Georgia led by the Northwest Georgia Regional Commission </a:t>
            </a:r>
          </a:p>
          <a:p>
            <a:pPr marL="228600" indent="-228600">
              <a:buClr>
                <a:schemeClr val="tx1">
                  <a:lumMod val="50000"/>
                  <a:lumOff val="50000"/>
                </a:schemeClr>
              </a:buClr>
              <a:buFont typeface="+mj-lt"/>
              <a:buAutoNum type="arabicPeriod"/>
              <a:defRPr/>
            </a:pPr>
            <a:r>
              <a:rPr lang="en-US" sz="1200" dirty="0" smtClean="0">
                <a:latin typeface="+mj-lt"/>
              </a:rPr>
              <a:t>The </a:t>
            </a:r>
            <a:r>
              <a:rPr lang="en-US" sz="1200" dirty="0">
                <a:latin typeface="+mj-lt"/>
              </a:rPr>
              <a:t>Chicago metro region led by the Cook County Bureau of Economic Development </a:t>
            </a:r>
          </a:p>
          <a:p>
            <a:pPr marL="228600" indent="-228600">
              <a:buClr>
                <a:schemeClr val="tx1">
                  <a:lumMod val="50000"/>
                  <a:lumOff val="50000"/>
                </a:schemeClr>
              </a:buClr>
              <a:buFont typeface="+mj-lt"/>
              <a:buAutoNum type="arabicPeriod"/>
              <a:defRPr/>
            </a:pPr>
            <a:r>
              <a:rPr lang="en-US" sz="1200" dirty="0" smtClean="0">
                <a:latin typeface="+mj-lt"/>
              </a:rPr>
              <a:t>South </a:t>
            </a:r>
            <a:r>
              <a:rPr lang="en-US" sz="1200" dirty="0">
                <a:latin typeface="+mj-lt"/>
              </a:rPr>
              <a:t>Kansas led by Wichita State University </a:t>
            </a:r>
          </a:p>
          <a:p>
            <a:pPr marL="228600" indent="-228600">
              <a:buClr>
                <a:schemeClr val="tx1">
                  <a:lumMod val="50000"/>
                  <a:lumOff val="50000"/>
                </a:schemeClr>
              </a:buClr>
              <a:buFont typeface="+mj-lt"/>
              <a:buAutoNum type="arabicPeriod"/>
              <a:defRPr/>
            </a:pPr>
            <a:r>
              <a:rPr lang="en-US" sz="1200" dirty="0" smtClean="0">
                <a:latin typeface="+mj-lt"/>
              </a:rPr>
              <a:t>Greater </a:t>
            </a:r>
            <a:r>
              <a:rPr lang="en-US" sz="1200" dirty="0">
                <a:latin typeface="+mj-lt"/>
              </a:rPr>
              <a:t>Portland region in Maine led by the Greater Portland Council of Governments </a:t>
            </a:r>
          </a:p>
          <a:p>
            <a:pPr marL="228600" indent="-228600">
              <a:buClr>
                <a:schemeClr val="tx1">
                  <a:lumMod val="50000"/>
                  <a:lumOff val="50000"/>
                </a:schemeClr>
              </a:buClr>
              <a:buFont typeface="+mj-lt"/>
              <a:buAutoNum type="arabicPeriod"/>
              <a:defRPr/>
            </a:pPr>
            <a:r>
              <a:rPr lang="en-US" sz="1200" dirty="0" smtClean="0">
                <a:latin typeface="+mj-lt"/>
              </a:rPr>
              <a:t>Southeastern </a:t>
            </a:r>
            <a:r>
              <a:rPr lang="en-US" sz="1200" dirty="0">
                <a:latin typeface="+mj-lt"/>
              </a:rPr>
              <a:t>Michigan led by the Wayne County Economic Development Growth Engine </a:t>
            </a:r>
          </a:p>
          <a:p>
            <a:pPr marL="228600" indent="-228600">
              <a:buClr>
                <a:schemeClr val="tx1">
                  <a:lumMod val="50000"/>
                  <a:lumOff val="50000"/>
                </a:schemeClr>
              </a:buClr>
              <a:buFont typeface="+mj-lt"/>
              <a:buAutoNum type="arabicPeriod"/>
              <a:defRPr/>
            </a:pPr>
            <a:r>
              <a:rPr lang="en-US" sz="1200" dirty="0" smtClean="0">
                <a:latin typeface="+mj-lt"/>
              </a:rPr>
              <a:t>The </a:t>
            </a:r>
            <a:r>
              <a:rPr lang="en-US" sz="1200" dirty="0">
                <a:latin typeface="+mj-lt"/>
              </a:rPr>
              <a:t>New York Finger Lakes region led by the City of Rochester </a:t>
            </a:r>
          </a:p>
          <a:p>
            <a:pPr marL="228600" indent="-228600">
              <a:buClr>
                <a:schemeClr val="tx1">
                  <a:lumMod val="50000"/>
                  <a:lumOff val="50000"/>
                </a:schemeClr>
              </a:buClr>
              <a:buFont typeface="+mj-lt"/>
              <a:buAutoNum type="arabicPeriod"/>
              <a:defRPr/>
            </a:pPr>
            <a:r>
              <a:rPr lang="en-US" sz="1200" dirty="0" smtClean="0">
                <a:latin typeface="+mj-lt"/>
              </a:rPr>
              <a:t>Southwestern Ohio </a:t>
            </a:r>
            <a:r>
              <a:rPr lang="en-US" sz="1200" dirty="0">
                <a:latin typeface="+mj-lt"/>
              </a:rPr>
              <a:t>Aerospace Region led by the City of Cincinnati </a:t>
            </a:r>
          </a:p>
          <a:p>
            <a:pPr marL="228600" indent="-228600">
              <a:buClr>
                <a:schemeClr val="tx1">
                  <a:lumMod val="50000"/>
                  <a:lumOff val="50000"/>
                </a:schemeClr>
              </a:buClr>
              <a:buFont typeface="+mj-lt"/>
              <a:buAutoNum type="arabicPeriod"/>
              <a:defRPr/>
            </a:pPr>
            <a:r>
              <a:rPr lang="en-US" sz="1200" dirty="0" smtClean="0">
                <a:latin typeface="+mj-lt"/>
              </a:rPr>
              <a:t>The </a:t>
            </a:r>
            <a:r>
              <a:rPr lang="en-US" sz="1200" dirty="0">
                <a:latin typeface="+mj-lt"/>
              </a:rPr>
              <a:t>Tennessee Valley led by the University of Tennessee </a:t>
            </a:r>
          </a:p>
          <a:p>
            <a:pPr marL="228600" indent="-228600">
              <a:buClr>
                <a:schemeClr val="tx1">
                  <a:lumMod val="50000"/>
                  <a:lumOff val="50000"/>
                </a:schemeClr>
              </a:buClr>
              <a:buFont typeface="+mj-lt"/>
              <a:buAutoNum type="arabicPeriod"/>
              <a:defRPr/>
            </a:pPr>
            <a:r>
              <a:rPr lang="en-US" sz="1200" dirty="0" smtClean="0">
                <a:latin typeface="+mj-lt"/>
              </a:rPr>
              <a:t>The </a:t>
            </a:r>
            <a:r>
              <a:rPr lang="en-US" sz="1200" dirty="0">
                <a:latin typeface="+mj-lt"/>
              </a:rPr>
              <a:t>Washington Puget Sound region led by the Puget Sound Regional Council </a:t>
            </a:r>
          </a:p>
          <a:p>
            <a:pPr marL="228600" indent="-228600">
              <a:buClr>
                <a:schemeClr val="tx1">
                  <a:lumMod val="50000"/>
                  <a:lumOff val="50000"/>
                </a:schemeClr>
              </a:buClr>
              <a:buFont typeface="+mj-lt"/>
              <a:buAutoNum type="arabicPeriod"/>
              <a:defRPr/>
            </a:pPr>
            <a:r>
              <a:rPr lang="en-US" sz="1200" dirty="0" smtClean="0">
                <a:latin typeface="+mj-lt"/>
              </a:rPr>
              <a:t>The </a:t>
            </a:r>
            <a:r>
              <a:rPr lang="en-US" sz="1200" dirty="0">
                <a:latin typeface="+mj-lt"/>
              </a:rPr>
              <a:t>Milwaukee 7 Region led by the Redevelopment Authority of the City of Milwaukee </a:t>
            </a:r>
          </a:p>
        </p:txBody>
      </p:sp>
      <p:sp>
        <p:nvSpPr>
          <p:cNvPr id="10" name="TextBox 9"/>
          <p:cNvSpPr txBox="1"/>
          <p:nvPr/>
        </p:nvSpPr>
        <p:spPr>
          <a:xfrm>
            <a:off x="4460081" y="1644651"/>
            <a:ext cx="4557711" cy="4339650"/>
          </a:xfrm>
          <a:prstGeom prst="rect">
            <a:avLst/>
          </a:prstGeom>
          <a:noFill/>
        </p:spPr>
        <p:txBody>
          <a:bodyPr wrap="square">
            <a:spAutoFit/>
          </a:bodyPr>
          <a:lstStyle/>
          <a:p>
            <a:pPr algn="ctr">
              <a:buClr>
                <a:schemeClr val="tx1">
                  <a:lumMod val="50000"/>
                  <a:lumOff val="50000"/>
                </a:schemeClr>
              </a:buClr>
              <a:defRPr/>
            </a:pPr>
            <a:r>
              <a:rPr lang="en-US" sz="1200" b="1" dirty="0" smtClean="0"/>
              <a:t> 2015 </a:t>
            </a:r>
            <a:r>
              <a:rPr lang="en-US" sz="1200" b="1" dirty="0"/>
              <a:t>Manufacturing Communities’ Competition</a:t>
            </a:r>
          </a:p>
          <a:p>
            <a:pPr marL="173038" indent="-173038">
              <a:buClr>
                <a:schemeClr val="tx1">
                  <a:lumMod val="50000"/>
                  <a:lumOff val="50000"/>
                </a:schemeClr>
              </a:buClr>
              <a:buFont typeface="Wingdings" pitchFamily="2" charset="2"/>
              <a:buChar char="§"/>
              <a:defRPr/>
            </a:pPr>
            <a:endParaRPr lang="en-US" sz="1200" dirty="0" smtClean="0"/>
          </a:p>
          <a:p>
            <a:pPr marL="173038" indent="-173038">
              <a:buClr>
                <a:schemeClr val="tx1">
                  <a:lumMod val="50000"/>
                  <a:lumOff val="50000"/>
                </a:schemeClr>
              </a:buClr>
              <a:buFont typeface="Wingdings" pitchFamily="2" charset="2"/>
              <a:buChar char="§"/>
              <a:defRPr/>
            </a:pPr>
            <a:endParaRPr lang="en-US" sz="1200" dirty="0">
              <a:latin typeface="+mj-lt"/>
            </a:endParaRPr>
          </a:p>
          <a:p>
            <a:pPr marL="173038" indent="-173038">
              <a:buClr>
                <a:schemeClr val="tx1">
                  <a:lumMod val="50000"/>
                  <a:lumOff val="50000"/>
                </a:schemeClr>
              </a:buClr>
              <a:buFont typeface="Wingdings" pitchFamily="2" charset="2"/>
              <a:buChar char="§"/>
              <a:defRPr/>
            </a:pPr>
            <a:r>
              <a:rPr lang="en-US" sz="1200" dirty="0" smtClean="0">
                <a:latin typeface="+mj-lt"/>
              </a:rPr>
              <a:t>Goals</a:t>
            </a:r>
            <a:r>
              <a:rPr lang="en-US" sz="1200" dirty="0">
                <a:latin typeface="+mj-lt"/>
              </a:rPr>
              <a:t>:</a:t>
            </a:r>
          </a:p>
          <a:p>
            <a:pPr marL="630238" lvl="1" indent="-173038">
              <a:buClr>
                <a:schemeClr val="tx1">
                  <a:lumMod val="50000"/>
                  <a:lumOff val="50000"/>
                </a:schemeClr>
              </a:buClr>
              <a:buFont typeface="Wingdings" pitchFamily="2" charset="2"/>
              <a:buChar char="§"/>
              <a:defRPr/>
            </a:pPr>
            <a:r>
              <a:rPr lang="en-US" sz="1200" dirty="0">
                <a:latin typeface="+mj-lt"/>
              </a:rPr>
              <a:t>Reward communities that demonstrate best practices in attracting and expanding manufacturing.</a:t>
            </a:r>
          </a:p>
          <a:p>
            <a:pPr marL="630238" lvl="1" indent="-173038">
              <a:buClr>
                <a:schemeClr val="tx1">
                  <a:lumMod val="50000"/>
                  <a:lumOff val="50000"/>
                </a:schemeClr>
              </a:buClr>
              <a:buFont typeface="Wingdings" pitchFamily="2" charset="2"/>
              <a:buChar char="§"/>
              <a:defRPr/>
            </a:pPr>
            <a:r>
              <a:rPr lang="en-US" sz="1200" dirty="0">
                <a:latin typeface="+mj-lt"/>
              </a:rPr>
              <a:t>Synchronize federal economic development dollars, maximizing taxpayer returns on investment.</a:t>
            </a:r>
          </a:p>
          <a:p>
            <a:pPr marL="630238" lvl="1" indent="-173038">
              <a:buClr>
                <a:schemeClr val="tx1">
                  <a:lumMod val="50000"/>
                  <a:lumOff val="50000"/>
                </a:schemeClr>
              </a:buClr>
              <a:buFont typeface="Wingdings" pitchFamily="2" charset="2"/>
              <a:buChar char="§"/>
              <a:defRPr/>
            </a:pPr>
            <a:r>
              <a:rPr lang="en-US" sz="1200" dirty="0">
                <a:latin typeface="+mj-lt"/>
              </a:rPr>
              <a:t>Build strong and durable industrial ecosystems, aligning industry needs for worker training, research, supply chains, capital access, infrastructure, and trade</a:t>
            </a:r>
            <a:r>
              <a:rPr lang="en-US" sz="1200" dirty="0" smtClean="0">
                <a:latin typeface="+mj-lt"/>
              </a:rPr>
              <a:t>.</a:t>
            </a:r>
          </a:p>
          <a:p>
            <a:pPr lvl="1">
              <a:buClr>
                <a:schemeClr val="tx1">
                  <a:lumMod val="50000"/>
                  <a:lumOff val="50000"/>
                </a:schemeClr>
              </a:buClr>
              <a:defRPr/>
            </a:pPr>
            <a:endParaRPr lang="en-US" sz="1200" dirty="0">
              <a:latin typeface="+mj-lt"/>
            </a:endParaRPr>
          </a:p>
          <a:p>
            <a:pPr marL="171450" lvl="1" indent="-171450">
              <a:buClr>
                <a:prstClr val="black">
                  <a:lumMod val="50000"/>
                  <a:lumOff val="50000"/>
                </a:prstClr>
              </a:buClr>
              <a:buFont typeface="Wingdings" pitchFamily="2" charset="2"/>
              <a:buChar char="§"/>
              <a:defRPr/>
            </a:pPr>
            <a:r>
              <a:rPr lang="en-US" sz="1200" dirty="0">
                <a:solidFill>
                  <a:prstClr val="black"/>
                </a:solidFill>
                <a:latin typeface="Calibri"/>
              </a:rPr>
              <a:t>Up to 12 Communities will be designated as Manufacturing Communities and receive:</a:t>
            </a:r>
          </a:p>
          <a:p>
            <a:pPr marL="685800" lvl="2" indent="-228600">
              <a:buClr>
                <a:prstClr val="black">
                  <a:lumMod val="50000"/>
                  <a:lumOff val="50000"/>
                </a:prstClr>
              </a:buClr>
              <a:buFont typeface="+mj-lt"/>
              <a:buAutoNum type="arabicPeriod"/>
              <a:defRPr/>
            </a:pPr>
            <a:r>
              <a:rPr lang="en-US" sz="1200" dirty="0">
                <a:solidFill>
                  <a:prstClr val="black"/>
                </a:solidFill>
                <a:latin typeface="Calibri"/>
              </a:rPr>
              <a:t>Preferential consideration for </a:t>
            </a:r>
            <a:r>
              <a:rPr lang="en-US" sz="1200" dirty="0" smtClean="0">
                <a:solidFill>
                  <a:prstClr val="black"/>
                </a:solidFill>
                <a:latin typeface="Calibri"/>
              </a:rPr>
              <a:t>funding streams identified by the IMCP Participating Agencies.</a:t>
            </a:r>
            <a:endParaRPr lang="en-US" sz="1200" dirty="0">
              <a:solidFill>
                <a:prstClr val="black"/>
              </a:solidFill>
              <a:latin typeface="Calibri"/>
            </a:endParaRPr>
          </a:p>
          <a:p>
            <a:pPr marL="685800" lvl="2" indent="-228600">
              <a:buClr>
                <a:prstClr val="black">
                  <a:lumMod val="50000"/>
                  <a:lumOff val="50000"/>
                </a:prstClr>
              </a:buClr>
              <a:buFont typeface="+mj-lt"/>
              <a:buAutoNum type="arabicPeriod"/>
              <a:defRPr/>
            </a:pPr>
            <a:r>
              <a:rPr lang="en-US" sz="1200" dirty="0">
                <a:solidFill>
                  <a:prstClr val="black"/>
                </a:solidFill>
                <a:latin typeface="Calibri"/>
              </a:rPr>
              <a:t>A federal point of contact to help access Federal economic development </a:t>
            </a:r>
            <a:r>
              <a:rPr lang="en-US" sz="1200" dirty="0" smtClean="0">
                <a:solidFill>
                  <a:prstClr val="black"/>
                </a:solidFill>
                <a:latin typeface="Calibri"/>
              </a:rPr>
              <a:t>resources.</a:t>
            </a:r>
            <a:endParaRPr lang="en-US" sz="1200" dirty="0">
              <a:solidFill>
                <a:prstClr val="black"/>
              </a:solidFill>
              <a:latin typeface="Calibri"/>
            </a:endParaRPr>
          </a:p>
          <a:p>
            <a:pPr marL="685800" lvl="2" indent="-228600">
              <a:buClr>
                <a:prstClr val="black">
                  <a:lumMod val="50000"/>
                  <a:lumOff val="50000"/>
                </a:prstClr>
              </a:buClr>
              <a:buFont typeface="+mj-lt"/>
              <a:buAutoNum type="arabicPeriod"/>
              <a:defRPr/>
            </a:pPr>
            <a:r>
              <a:rPr lang="en-US" sz="1200" dirty="0">
                <a:solidFill>
                  <a:prstClr val="black"/>
                </a:solidFill>
                <a:latin typeface="Calibri"/>
              </a:rPr>
              <a:t>Branding and promotion as a Manufacturing </a:t>
            </a:r>
            <a:r>
              <a:rPr lang="en-US" sz="1200" dirty="0" smtClean="0">
                <a:solidFill>
                  <a:prstClr val="black"/>
                </a:solidFill>
                <a:latin typeface="Calibri"/>
              </a:rPr>
              <a:t>Community.</a:t>
            </a:r>
            <a:endParaRPr lang="en-US" sz="1200" dirty="0">
              <a:solidFill>
                <a:prstClr val="black"/>
              </a:solidFill>
              <a:latin typeface="Calibri"/>
            </a:endParaRPr>
          </a:p>
          <a:p>
            <a:pPr marL="685800" lvl="2" indent="-228600">
              <a:buClr>
                <a:prstClr val="black">
                  <a:lumMod val="50000"/>
                  <a:lumOff val="50000"/>
                </a:prstClr>
              </a:buClr>
              <a:buFont typeface="+mj-lt"/>
              <a:buAutoNum type="arabicPeriod"/>
              <a:defRPr/>
            </a:pPr>
            <a:r>
              <a:rPr lang="en-US" sz="1200" dirty="0">
                <a:solidFill>
                  <a:prstClr val="black"/>
                </a:solidFill>
                <a:latin typeface="Calibri"/>
              </a:rPr>
              <a:t>Potential consideration for federal financial assistance through challenge grant awards, subject to the availability of </a:t>
            </a:r>
            <a:r>
              <a:rPr lang="en-US" sz="1200" dirty="0" smtClean="0">
                <a:solidFill>
                  <a:prstClr val="black"/>
                </a:solidFill>
                <a:latin typeface="Calibri"/>
              </a:rPr>
              <a:t>funds.</a:t>
            </a:r>
            <a:endParaRPr lang="en-US" sz="1200" dirty="0">
              <a:solidFill>
                <a:prstClr val="black"/>
              </a:solidFill>
              <a:latin typeface="Calibri"/>
            </a:endParaRPr>
          </a:p>
          <a:p>
            <a:pPr marL="0" lvl="1">
              <a:buClr>
                <a:schemeClr val="tx1">
                  <a:lumMod val="50000"/>
                  <a:lumOff val="50000"/>
                </a:schemeClr>
              </a:buClr>
              <a:defRPr/>
            </a:pPr>
            <a:endParaRPr lang="en-US" sz="1200" b="1" dirty="0">
              <a:latin typeface="+mj-lt"/>
            </a:endParaRPr>
          </a:p>
        </p:txBody>
      </p:sp>
    </p:spTree>
    <p:extLst>
      <p:ext uri="{BB962C8B-B14F-4D97-AF65-F5344CB8AC3E}">
        <p14:creationId xmlns:p14="http://schemas.microsoft.com/office/powerpoint/2010/main" val="25697501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Section 4: Implementation Strategy Parties / Federal Financial Assistance Experience </a:t>
            </a:r>
            <a:r>
              <a:rPr lang="en-US" dirty="0" smtClean="0"/>
              <a:t>(2 </a:t>
            </a:r>
            <a:r>
              <a:rPr lang="en-US" dirty="0"/>
              <a:t>of 3)</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26529"/>
            <a:ext cx="9121775" cy="4787504"/>
          </a:xfrm>
        </p:spPr>
      </p:pic>
      <p:sp>
        <p:nvSpPr>
          <p:cNvPr id="4" name="Slide Number Placeholder 3"/>
          <p:cNvSpPr>
            <a:spLocks noGrp="1"/>
          </p:cNvSpPr>
          <p:nvPr>
            <p:ph type="sldNum" sz="quarter" idx="12"/>
          </p:nvPr>
        </p:nvSpPr>
        <p:spPr/>
        <p:txBody>
          <a:bodyPr/>
          <a:lstStyle/>
          <a:p>
            <a:pPr>
              <a:defRPr/>
            </a:pPr>
            <a:fld id="{EA19DEE0-DE24-4003-9554-8DE1BF153611}" type="slidenum">
              <a:rPr lang="en-US" smtClean="0"/>
              <a:pPr>
                <a:defRPr/>
              </a:pPr>
              <a:t>30</a:t>
            </a:fld>
            <a:endParaRPr lang="en-US" dirty="0"/>
          </a:p>
        </p:txBody>
      </p:sp>
    </p:spTree>
    <p:extLst>
      <p:ext uri="{BB962C8B-B14F-4D97-AF65-F5344CB8AC3E}">
        <p14:creationId xmlns:p14="http://schemas.microsoft.com/office/powerpoint/2010/main" val="23074457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Section 4: Implementation Strategy Parties / Federal Financial Assistance Experience </a:t>
            </a:r>
            <a:r>
              <a:rPr lang="en-US" dirty="0" smtClean="0"/>
              <a:t>(3 </a:t>
            </a:r>
            <a:r>
              <a:rPr lang="en-US" dirty="0"/>
              <a:t>of 3)</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99526"/>
            <a:ext cx="9121775" cy="4841510"/>
          </a:xfrm>
        </p:spPr>
      </p:pic>
      <p:sp>
        <p:nvSpPr>
          <p:cNvPr id="4" name="Slide Number Placeholder 3"/>
          <p:cNvSpPr>
            <a:spLocks noGrp="1"/>
          </p:cNvSpPr>
          <p:nvPr>
            <p:ph type="sldNum" sz="quarter" idx="12"/>
          </p:nvPr>
        </p:nvSpPr>
        <p:spPr/>
        <p:txBody>
          <a:bodyPr/>
          <a:lstStyle/>
          <a:p>
            <a:pPr>
              <a:defRPr/>
            </a:pPr>
            <a:fld id="{EA19DEE0-DE24-4003-9554-8DE1BF153611}" type="slidenum">
              <a:rPr lang="en-US" smtClean="0"/>
              <a:pPr>
                <a:defRPr/>
              </a:pPr>
              <a:t>31</a:t>
            </a:fld>
            <a:endParaRPr lang="en-US" dirty="0"/>
          </a:p>
        </p:txBody>
      </p:sp>
    </p:spTree>
    <p:extLst>
      <p:ext uri="{BB962C8B-B14F-4D97-AF65-F5344CB8AC3E}">
        <p14:creationId xmlns:p14="http://schemas.microsoft.com/office/powerpoint/2010/main" val="2080266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Section </a:t>
            </a:r>
            <a:r>
              <a:rPr lang="en-US" dirty="0" smtClean="0"/>
              <a:t>5: Description of Local Industrial Ecosystem and Implementation Strategy Description (1 </a:t>
            </a:r>
            <a:r>
              <a:rPr lang="en-US" dirty="0"/>
              <a:t>of </a:t>
            </a:r>
            <a:r>
              <a:rPr lang="en-US" dirty="0" smtClean="0"/>
              <a:t>2)</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90074"/>
            <a:ext cx="9121775" cy="4660415"/>
          </a:xfrm>
        </p:spPr>
      </p:pic>
      <p:sp>
        <p:nvSpPr>
          <p:cNvPr id="4" name="Slide Number Placeholder 3"/>
          <p:cNvSpPr>
            <a:spLocks noGrp="1"/>
          </p:cNvSpPr>
          <p:nvPr>
            <p:ph type="sldNum" sz="quarter" idx="12"/>
          </p:nvPr>
        </p:nvSpPr>
        <p:spPr/>
        <p:txBody>
          <a:bodyPr/>
          <a:lstStyle/>
          <a:p>
            <a:pPr>
              <a:defRPr/>
            </a:pPr>
            <a:fld id="{EA19DEE0-DE24-4003-9554-8DE1BF153611}" type="slidenum">
              <a:rPr lang="en-US" smtClean="0"/>
              <a:pPr>
                <a:defRPr/>
              </a:pPr>
              <a:t>32</a:t>
            </a:fld>
            <a:endParaRPr lang="en-US" dirty="0"/>
          </a:p>
        </p:txBody>
      </p:sp>
    </p:spTree>
    <p:extLst>
      <p:ext uri="{BB962C8B-B14F-4D97-AF65-F5344CB8AC3E}">
        <p14:creationId xmlns:p14="http://schemas.microsoft.com/office/powerpoint/2010/main" val="18723507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Section 5: Description of Local Industrial Ecosystem and Implementation Strategy Description </a:t>
            </a:r>
            <a:r>
              <a:rPr lang="en-US" dirty="0" smtClean="0"/>
              <a:t>(2 </a:t>
            </a:r>
            <a:r>
              <a:rPr lang="en-US" dirty="0"/>
              <a:t>of 2)</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30848"/>
            <a:ext cx="9121775" cy="4778867"/>
          </a:xfrm>
        </p:spPr>
      </p:pic>
      <p:sp>
        <p:nvSpPr>
          <p:cNvPr id="4" name="Slide Number Placeholder 3"/>
          <p:cNvSpPr>
            <a:spLocks noGrp="1"/>
          </p:cNvSpPr>
          <p:nvPr>
            <p:ph type="sldNum" sz="quarter" idx="12"/>
          </p:nvPr>
        </p:nvSpPr>
        <p:spPr/>
        <p:txBody>
          <a:bodyPr/>
          <a:lstStyle/>
          <a:p>
            <a:pPr>
              <a:defRPr/>
            </a:pPr>
            <a:fld id="{EA19DEE0-DE24-4003-9554-8DE1BF153611}" type="slidenum">
              <a:rPr lang="en-US" smtClean="0"/>
              <a:pPr>
                <a:defRPr/>
              </a:pPr>
              <a:t>33</a:t>
            </a:fld>
            <a:endParaRPr lang="en-US" dirty="0"/>
          </a:p>
        </p:txBody>
      </p:sp>
    </p:spTree>
    <p:extLst>
      <p:ext uri="{BB962C8B-B14F-4D97-AF65-F5344CB8AC3E}">
        <p14:creationId xmlns:p14="http://schemas.microsoft.com/office/powerpoint/2010/main" val="3238862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Section </a:t>
            </a:r>
            <a:r>
              <a:rPr lang="en-US" dirty="0" smtClean="0"/>
              <a:t>6: Performance Measurement/ Impact Evaluation (1 </a:t>
            </a:r>
            <a:r>
              <a:rPr lang="en-US" dirty="0"/>
              <a:t>of 2)</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85608"/>
            <a:ext cx="9121775" cy="4669346"/>
          </a:xfrm>
        </p:spPr>
      </p:pic>
      <p:sp>
        <p:nvSpPr>
          <p:cNvPr id="4" name="Slide Number Placeholder 3"/>
          <p:cNvSpPr>
            <a:spLocks noGrp="1"/>
          </p:cNvSpPr>
          <p:nvPr>
            <p:ph type="sldNum" sz="quarter" idx="12"/>
          </p:nvPr>
        </p:nvSpPr>
        <p:spPr/>
        <p:txBody>
          <a:bodyPr/>
          <a:lstStyle/>
          <a:p>
            <a:pPr>
              <a:defRPr/>
            </a:pPr>
            <a:fld id="{EA19DEE0-DE24-4003-9554-8DE1BF153611}" type="slidenum">
              <a:rPr lang="en-US" smtClean="0"/>
              <a:pPr>
                <a:defRPr/>
              </a:pPr>
              <a:t>34</a:t>
            </a:fld>
            <a:endParaRPr lang="en-US" dirty="0"/>
          </a:p>
        </p:txBody>
      </p:sp>
    </p:spTree>
    <p:extLst>
      <p:ext uri="{BB962C8B-B14F-4D97-AF65-F5344CB8AC3E}">
        <p14:creationId xmlns:p14="http://schemas.microsoft.com/office/powerpoint/2010/main" val="7701959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Section 6: Performance Measurement/ Impact Evaluation </a:t>
            </a:r>
            <a:r>
              <a:rPr lang="en-US" dirty="0" smtClean="0"/>
              <a:t>(2 </a:t>
            </a:r>
            <a:r>
              <a:rPr lang="en-US" dirty="0"/>
              <a:t>of 2)</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47337"/>
            <a:ext cx="9121775" cy="4745888"/>
          </a:xfrm>
        </p:spPr>
      </p:pic>
      <p:sp>
        <p:nvSpPr>
          <p:cNvPr id="4" name="Slide Number Placeholder 3"/>
          <p:cNvSpPr>
            <a:spLocks noGrp="1"/>
          </p:cNvSpPr>
          <p:nvPr>
            <p:ph type="sldNum" sz="quarter" idx="12"/>
          </p:nvPr>
        </p:nvSpPr>
        <p:spPr/>
        <p:txBody>
          <a:bodyPr/>
          <a:lstStyle/>
          <a:p>
            <a:pPr>
              <a:defRPr/>
            </a:pPr>
            <a:fld id="{EA19DEE0-DE24-4003-9554-8DE1BF153611}" type="slidenum">
              <a:rPr lang="en-US" smtClean="0"/>
              <a:pPr>
                <a:defRPr/>
              </a:pPr>
              <a:t>35</a:t>
            </a:fld>
            <a:endParaRPr lang="en-US" dirty="0"/>
          </a:p>
        </p:txBody>
      </p:sp>
    </p:spTree>
    <p:extLst>
      <p:ext uri="{BB962C8B-B14F-4D97-AF65-F5344CB8AC3E}">
        <p14:creationId xmlns:p14="http://schemas.microsoft.com/office/powerpoint/2010/main" val="1422046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Section </a:t>
            </a:r>
            <a:r>
              <a:rPr lang="en-US" dirty="0" smtClean="0"/>
              <a:t>7: Optional Files (1 </a:t>
            </a:r>
            <a:r>
              <a:rPr lang="en-US" dirty="0"/>
              <a:t>of </a:t>
            </a:r>
            <a:r>
              <a:rPr lang="en-US" dirty="0" smtClean="0"/>
              <a:t>1)</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42956"/>
            <a:ext cx="9121775" cy="4754650"/>
          </a:xfrm>
        </p:spPr>
      </p:pic>
      <p:sp>
        <p:nvSpPr>
          <p:cNvPr id="4" name="Slide Number Placeholder 3"/>
          <p:cNvSpPr>
            <a:spLocks noGrp="1"/>
          </p:cNvSpPr>
          <p:nvPr>
            <p:ph type="sldNum" sz="quarter" idx="12"/>
          </p:nvPr>
        </p:nvSpPr>
        <p:spPr/>
        <p:txBody>
          <a:bodyPr/>
          <a:lstStyle/>
          <a:p>
            <a:pPr>
              <a:defRPr/>
            </a:pPr>
            <a:fld id="{EA19DEE0-DE24-4003-9554-8DE1BF153611}" type="slidenum">
              <a:rPr lang="en-US" smtClean="0"/>
              <a:pPr>
                <a:defRPr/>
              </a:pPr>
              <a:t>36</a:t>
            </a:fld>
            <a:endParaRPr lang="en-US" dirty="0"/>
          </a:p>
        </p:txBody>
      </p:sp>
    </p:spTree>
    <p:extLst>
      <p:ext uri="{BB962C8B-B14F-4D97-AF65-F5344CB8AC3E}">
        <p14:creationId xmlns:p14="http://schemas.microsoft.com/office/powerpoint/2010/main" val="21377383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Section </a:t>
            </a:r>
            <a:r>
              <a:rPr lang="en-US" dirty="0" smtClean="0"/>
              <a:t>8: Legal Certification </a:t>
            </a:r>
            <a:r>
              <a:rPr lang="en-US" dirty="0"/>
              <a:t>(1 of 1)</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341096"/>
            <a:ext cx="9121775" cy="4358370"/>
          </a:xfrm>
        </p:spPr>
      </p:pic>
      <p:sp>
        <p:nvSpPr>
          <p:cNvPr id="4" name="Slide Number Placeholder 3"/>
          <p:cNvSpPr>
            <a:spLocks noGrp="1"/>
          </p:cNvSpPr>
          <p:nvPr>
            <p:ph type="sldNum" sz="quarter" idx="12"/>
          </p:nvPr>
        </p:nvSpPr>
        <p:spPr/>
        <p:txBody>
          <a:bodyPr/>
          <a:lstStyle/>
          <a:p>
            <a:pPr>
              <a:defRPr/>
            </a:pPr>
            <a:fld id="{EA19DEE0-DE24-4003-9554-8DE1BF153611}" type="slidenum">
              <a:rPr lang="en-US" smtClean="0"/>
              <a:pPr>
                <a:defRPr/>
              </a:pPr>
              <a:t>37</a:t>
            </a:fld>
            <a:endParaRPr lang="en-US" dirty="0"/>
          </a:p>
        </p:txBody>
      </p:sp>
    </p:spTree>
    <p:extLst>
      <p:ext uri="{BB962C8B-B14F-4D97-AF65-F5344CB8AC3E}">
        <p14:creationId xmlns:p14="http://schemas.microsoft.com/office/powerpoint/2010/main" val="2602303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Preferential </a:t>
            </a:r>
            <a:r>
              <a:rPr lang="en-US" dirty="0" smtClean="0"/>
              <a:t>Consideration: Inventory </a:t>
            </a:r>
            <a:r>
              <a:rPr lang="en-US" dirty="0"/>
              <a:t>of </a:t>
            </a:r>
            <a:r>
              <a:rPr lang="en-US" dirty="0" smtClean="0"/>
              <a:t>Programs </a:t>
            </a:r>
            <a:endParaRPr lang="en-US" dirty="0"/>
          </a:p>
        </p:txBody>
      </p:sp>
      <p:sp>
        <p:nvSpPr>
          <p:cNvPr id="4" name="Slide Number Placeholder 3"/>
          <p:cNvSpPr>
            <a:spLocks noGrp="1"/>
          </p:cNvSpPr>
          <p:nvPr>
            <p:ph type="sldNum" sz="quarter" idx="12"/>
          </p:nvPr>
        </p:nvSpPr>
        <p:spPr/>
        <p:txBody>
          <a:bodyPr/>
          <a:lstStyle/>
          <a:p>
            <a:pPr>
              <a:defRPr/>
            </a:pPr>
            <a:fld id="{EA19DEE0-DE24-4003-9554-8DE1BF153611}" type="slidenum">
              <a:rPr lang="en-US" smtClean="0"/>
              <a:pPr>
                <a:defRPr/>
              </a:pPr>
              <a:t>4</a:t>
            </a:fld>
            <a:endParaRPr lang="en-US" dirty="0"/>
          </a:p>
        </p:txBody>
      </p:sp>
      <p:sp>
        <p:nvSpPr>
          <p:cNvPr id="84" name="Rectangle 83"/>
          <p:cNvSpPr/>
          <p:nvPr/>
        </p:nvSpPr>
        <p:spPr>
          <a:xfrm>
            <a:off x="406312" y="1261408"/>
            <a:ext cx="7848599" cy="1938992"/>
          </a:xfrm>
          <a:prstGeom prst="rect">
            <a:avLst/>
          </a:prstGeom>
        </p:spPr>
        <p:txBody>
          <a:bodyPr wrap="square">
            <a:spAutoFit/>
          </a:bodyPr>
          <a:lstStyle/>
          <a:p>
            <a:r>
              <a:rPr lang="en-US" sz="2400" i="1" dirty="0" smtClean="0">
                <a:solidFill>
                  <a:prstClr val="black"/>
                </a:solidFill>
                <a:latin typeface="+mj-lt"/>
              </a:rPr>
              <a:t>Winning IMCP Communities will receive preferential </a:t>
            </a:r>
            <a:r>
              <a:rPr lang="en-US" sz="2400" i="1" dirty="0">
                <a:solidFill>
                  <a:prstClr val="black"/>
                </a:solidFill>
                <a:latin typeface="+mj-lt"/>
              </a:rPr>
              <a:t>consideration in federal </a:t>
            </a:r>
            <a:r>
              <a:rPr lang="en-US" sz="2400" i="1" dirty="0" smtClean="0">
                <a:solidFill>
                  <a:prstClr val="black"/>
                </a:solidFill>
                <a:latin typeface="+mj-lt"/>
              </a:rPr>
              <a:t>competitions </a:t>
            </a:r>
            <a:r>
              <a:rPr lang="en-US" sz="2400" i="1" dirty="0">
                <a:latin typeface="+mj-lt"/>
              </a:rPr>
              <a:t>and assistance across 10 </a:t>
            </a:r>
            <a:r>
              <a:rPr lang="en-US" sz="2400" i="1" dirty="0" smtClean="0">
                <a:latin typeface="+mj-lt"/>
              </a:rPr>
              <a:t>agencies to funds up to </a:t>
            </a:r>
            <a:r>
              <a:rPr lang="en-US" sz="2400" i="1" dirty="0">
                <a:latin typeface="+mj-lt"/>
              </a:rPr>
              <a:t>$1.3 </a:t>
            </a:r>
            <a:r>
              <a:rPr lang="en-US" sz="2400" i="1" dirty="0" smtClean="0">
                <a:latin typeface="+mj-lt"/>
              </a:rPr>
              <a:t>billion</a:t>
            </a:r>
          </a:p>
          <a:p>
            <a:endParaRPr lang="en-US" sz="2400" i="1" dirty="0"/>
          </a:p>
          <a:p>
            <a:endParaRPr lang="en-US" sz="2400" i="1" dirty="0"/>
          </a:p>
        </p:txBody>
      </p:sp>
      <p:sp>
        <p:nvSpPr>
          <p:cNvPr id="96" name="TextBox 95"/>
          <p:cNvSpPr txBox="1"/>
          <p:nvPr/>
        </p:nvSpPr>
        <p:spPr>
          <a:xfrm>
            <a:off x="406312" y="2901077"/>
            <a:ext cx="8204288" cy="3785652"/>
          </a:xfrm>
          <a:prstGeom prst="rect">
            <a:avLst/>
          </a:prstGeom>
          <a:noFill/>
        </p:spPr>
        <p:txBody>
          <a:bodyPr wrap="square" rtlCol="0">
            <a:spAutoFit/>
          </a:bodyPr>
          <a:lstStyle/>
          <a:p>
            <a:r>
              <a:rPr lang="en-US" sz="2400" dirty="0">
                <a:latin typeface="+mj-lt"/>
              </a:rPr>
              <a:t>Preferential consideration (or supplemental awards for existing grantees) will be available for funding streams identified by the IMCP Participating Agencies as </a:t>
            </a:r>
            <a:r>
              <a:rPr lang="en-US" sz="2400" dirty="0" smtClean="0">
                <a:latin typeface="+mj-lt"/>
              </a:rPr>
              <a:t>assisting </a:t>
            </a:r>
            <a:r>
              <a:rPr lang="en-US" sz="2400" dirty="0">
                <a:latin typeface="+mj-lt"/>
              </a:rPr>
              <a:t>Manufacturing Communities in bolstering their economic development plans. </a:t>
            </a:r>
            <a:r>
              <a:rPr lang="en-US" sz="2400" dirty="0" smtClean="0">
                <a:latin typeface="+mj-lt"/>
              </a:rPr>
              <a:t>Manufacturing </a:t>
            </a:r>
            <a:r>
              <a:rPr lang="en-US" sz="2400" dirty="0">
                <a:latin typeface="+mj-lt"/>
              </a:rPr>
              <a:t>Communities will </a:t>
            </a:r>
            <a:r>
              <a:rPr lang="en-US" sz="2400" dirty="0" smtClean="0">
                <a:latin typeface="+mj-lt"/>
              </a:rPr>
              <a:t>receive </a:t>
            </a:r>
            <a:r>
              <a:rPr lang="en-US" sz="2400" dirty="0">
                <a:latin typeface="+mj-lt"/>
              </a:rPr>
              <a:t>preference when applying for grants and projects consistent with the community’s economic development strategy.</a:t>
            </a:r>
          </a:p>
          <a:p>
            <a:endParaRPr lang="en-US" sz="2400" dirty="0" smtClean="0"/>
          </a:p>
          <a:p>
            <a:endParaRPr lang="en-US" sz="2400" dirty="0"/>
          </a:p>
          <a:p>
            <a:endParaRPr lang="en-US" sz="2400" dirty="0"/>
          </a:p>
        </p:txBody>
      </p:sp>
    </p:spTree>
    <p:extLst>
      <p:ext uri="{BB962C8B-B14F-4D97-AF65-F5344CB8AC3E}">
        <p14:creationId xmlns:p14="http://schemas.microsoft.com/office/powerpoint/2010/main" val="1200408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Preferential </a:t>
            </a:r>
            <a:r>
              <a:rPr lang="en-US" dirty="0" smtClean="0"/>
              <a:t>Consideration: Inventory </a:t>
            </a:r>
            <a:r>
              <a:rPr lang="en-US" dirty="0"/>
              <a:t>of </a:t>
            </a:r>
            <a:r>
              <a:rPr lang="en-US" dirty="0" smtClean="0"/>
              <a:t>Programs</a:t>
            </a:r>
            <a:endParaRPr lang="en-US" dirty="0"/>
          </a:p>
        </p:txBody>
      </p:sp>
      <p:sp>
        <p:nvSpPr>
          <p:cNvPr id="4" name="Slide Number Placeholder 3"/>
          <p:cNvSpPr>
            <a:spLocks noGrp="1"/>
          </p:cNvSpPr>
          <p:nvPr>
            <p:ph type="sldNum" sz="quarter" idx="12"/>
          </p:nvPr>
        </p:nvSpPr>
        <p:spPr/>
        <p:txBody>
          <a:bodyPr/>
          <a:lstStyle/>
          <a:p>
            <a:pPr>
              <a:defRPr/>
            </a:pPr>
            <a:fld id="{EA19DEE0-DE24-4003-9554-8DE1BF153611}" type="slidenum">
              <a:rPr lang="en-US" smtClean="0"/>
              <a:pPr>
                <a:defRPr/>
              </a:pPr>
              <a:t>5</a:t>
            </a:fld>
            <a:endParaRPr lang="en-US" dirty="0"/>
          </a:p>
        </p:txBody>
      </p:sp>
      <p:grpSp>
        <p:nvGrpSpPr>
          <p:cNvPr id="3" name="Group 2"/>
          <p:cNvGrpSpPr/>
          <p:nvPr/>
        </p:nvGrpSpPr>
        <p:grpSpPr>
          <a:xfrm>
            <a:off x="381000" y="5075374"/>
            <a:ext cx="8381999" cy="1630226"/>
            <a:chOff x="381000" y="6096000"/>
            <a:chExt cx="8381999" cy="1630226"/>
          </a:xfrm>
        </p:grpSpPr>
        <p:grpSp>
          <p:nvGrpSpPr>
            <p:cNvPr id="5" name="Group 4"/>
            <p:cNvGrpSpPr/>
            <p:nvPr/>
          </p:nvGrpSpPr>
          <p:grpSpPr>
            <a:xfrm>
              <a:off x="3398519" y="6135198"/>
              <a:ext cx="5364480" cy="313580"/>
              <a:chOff x="3017519" y="452336"/>
              <a:chExt cx="5364480" cy="313580"/>
            </a:xfrm>
          </p:grpSpPr>
          <p:sp>
            <p:nvSpPr>
              <p:cNvPr id="28" name="Round Same Side Corner Rectangle 27"/>
              <p:cNvSpPr/>
              <p:nvPr/>
            </p:nvSpPr>
            <p:spPr>
              <a:xfrm rot="5400000">
                <a:off x="5542969" y="-2073114"/>
                <a:ext cx="313580" cy="5364480"/>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9" name="Round Same Side Corner Rectangle 4"/>
              <p:cNvSpPr/>
              <p:nvPr/>
            </p:nvSpPr>
            <p:spPr>
              <a:xfrm>
                <a:off x="3017519" y="467644"/>
                <a:ext cx="5349172" cy="28296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14300" lvl="1" indent="-114300" algn="l" defTabSz="533400" rtl="0">
                  <a:lnSpc>
                    <a:spcPct val="90000"/>
                  </a:lnSpc>
                  <a:spcBef>
                    <a:spcPct val="0"/>
                  </a:spcBef>
                  <a:spcAft>
                    <a:spcPct val="15000"/>
                  </a:spcAft>
                  <a:buChar char="••"/>
                </a:pPr>
                <a:r>
                  <a:rPr lang="en-US" sz="1200" kern="1200" dirty="0" smtClean="0"/>
                  <a:t> Award </a:t>
                </a:r>
                <a:r>
                  <a:rPr lang="en-US" sz="1200" dirty="0" smtClean="0"/>
                  <a:t>Competitions for Hollings </a:t>
                </a:r>
                <a:r>
                  <a:rPr lang="en-US" sz="1200" kern="1200" dirty="0" smtClean="0"/>
                  <a:t>MEP Centers, NIST </a:t>
                </a:r>
                <a:r>
                  <a:rPr lang="en-US" sz="1200" kern="1200" dirty="0" err="1" smtClean="0"/>
                  <a:t>AMTech</a:t>
                </a:r>
                <a:r>
                  <a:rPr lang="en-US" sz="1200" kern="1200" dirty="0" smtClean="0"/>
                  <a:t> Consortia,  MEP Network Special Competitions</a:t>
                </a:r>
                <a:endParaRPr lang="en-US" sz="1200" kern="1200" dirty="0"/>
              </a:p>
            </p:txBody>
          </p:sp>
        </p:grpSp>
        <p:grpSp>
          <p:nvGrpSpPr>
            <p:cNvPr id="6" name="Group 5"/>
            <p:cNvGrpSpPr/>
            <p:nvPr/>
          </p:nvGrpSpPr>
          <p:grpSpPr>
            <a:xfrm>
              <a:off x="381000" y="6096000"/>
              <a:ext cx="3017520" cy="391976"/>
              <a:chOff x="0" y="413137"/>
              <a:chExt cx="3017520" cy="391976"/>
            </a:xfrm>
          </p:grpSpPr>
          <p:sp>
            <p:nvSpPr>
              <p:cNvPr id="26" name="Rounded Rectangle 25"/>
              <p:cNvSpPr/>
              <p:nvPr/>
            </p:nvSpPr>
            <p:spPr>
              <a:xfrm>
                <a:off x="0" y="413137"/>
                <a:ext cx="3017520" cy="39197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Rounded Rectangle 6"/>
              <p:cNvSpPr/>
              <p:nvPr/>
            </p:nvSpPr>
            <p:spPr>
              <a:xfrm>
                <a:off x="19135" y="432272"/>
                <a:ext cx="2979250" cy="3537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22860" rIns="45720" bIns="22860" numCol="1" spcCol="1270" anchor="ctr" anchorCtr="0">
                <a:noAutofit/>
              </a:bodyPr>
              <a:lstStyle/>
              <a:p>
                <a:pPr lvl="0" algn="ctr" defTabSz="533400" rtl="0">
                  <a:lnSpc>
                    <a:spcPct val="90000"/>
                  </a:lnSpc>
                  <a:spcBef>
                    <a:spcPct val="0"/>
                  </a:spcBef>
                  <a:spcAft>
                    <a:spcPct val="35000"/>
                  </a:spcAft>
                </a:pPr>
                <a:r>
                  <a:rPr lang="en-US" sz="1200" kern="1200" dirty="0" smtClean="0"/>
                  <a:t>Department Of Commerce</a:t>
                </a:r>
                <a:endParaRPr lang="en-US" sz="1200" kern="1200" dirty="0"/>
              </a:p>
            </p:txBody>
          </p:sp>
        </p:grpSp>
        <p:grpSp>
          <p:nvGrpSpPr>
            <p:cNvPr id="8" name="Group 7"/>
            <p:cNvGrpSpPr/>
            <p:nvPr/>
          </p:nvGrpSpPr>
          <p:grpSpPr>
            <a:xfrm>
              <a:off x="3398519" y="6550299"/>
              <a:ext cx="5364480" cy="313580"/>
              <a:chOff x="3017519" y="863911"/>
              <a:chExt cx="5364480" cy="313580"/>
            </a:xfrm>
          </p:grpSpPr>
          <p:sp>
            <p:nvSpPr>
              <p:cNvPr id="24" name="Round Same Side Corner Rectangle 23"/>
              <p:cNvSpPr/>
              <p:nvPr/>
            </p:nvSpPr>
            <p:spPr>
              <a:xfrm rot="5400000">
                <a:off x="5542969" y="-1661539"/>
                <a:ext cx="313580" cy="5364480"/>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5" name="Round Same Side Corner Rectangle 8"/>
              <p:cNvSpPr/>
              <p:nvPr/>
            </p:nvSpPr>
            <p:spPr>
              <a:xfrm>
                <a:off x="3017519" y="879219"/>
                <a:ext cx="5349172" cy="28296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14300" lvl="1" indent="-114300" algn="l" defTabSz="533400" rtl="0">
                  <a:lnSpc>
                    <a:spcPct val="90000"/>
                  </a:lnSpc>
                  <a:spcBef>
                    <a:spcPct val="0"/>
                  </a:spcBef>
                  <a:spcAft>
                    <a:spcPct val="15000"/>
                  </a:spcAft>
                  <a:buChar char="••"/>
                </a:pPr>
                <a:r>
                  <a:rPr lang="en-US" sz="1200" kern="1200" dirty="0" smtClean="0"/>
                  <a:t>Community Economic Adjustment </a:t>
                </a:r>
                <a:r>
                  <a:rPr lang="en-US" sz="1200" kern="1200" dirty="0" err="1" smtClean="0"/>
                  <a:t>t.a</a:t>
                </a:r>
                <a:r>
                  <a:rPr lang="en-US" sz="1200" kern="1200" dirty="0" smtClean="0"/>
                  <a:t>. </a:t>
                </a:r>
                <a:endParaRPr lang="en-US" sz="1200" kern="1200" dirty="0"/>
              </a:p>
            </p:txBody>
          </p:sp>
        </p:grpSp>
        <p:grpSp>
          <p:nvGrpSpPr>
            <p:cNvPr id="9" name="Group 8"/>
            <p:cNvGrpSpPr/>
            <p:nvPr/>
          </p:nvGrpSpPr>
          <p:grpSpPr>
            <a:xfrm>
              <a:off x="381000" y="6508750"/>
              <a:ext cx="3017520" cy="391976"/>
              <a:chOff x="0" y="824712"/>
              <a:chExt cx="3017520" cy="391976"/>
            </a:xfrm>
          </p:grpSpPr>
          <p:sp>
            <p:nvSpPr>
              <p:cNvPr id="22" name="Rounded Rectangle 21"/>
              <p:cNvSpPr/>
              <p:nvPr/>
            </p:nvSpPr>
            <p:spPr>
              <a:xfrm>
                <a:off x="0" y="824712"/>
                <a:ext cx="3017520" cy="39197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Rounded Rectangle 10"/>
              <p:cNvSpPr/>
              <p:nvPr/>
            </p:nvSpPr>
            <p:spPr>
              <a:xfrm>
                <a:off x="19135" y="843847"/>
                <a:ext cx="2979250" cy="3537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22860" rIns="45720" bIns="22860" numCol="1" spcCol="1270" anchor="ctr" anchorCtr="0">
                <a:noAutofit/>
              </a:bodyPr>
              <a:lstStyle/>
              <a:p>
                <a:pPr lvl="0" algn="ctr" defTabSz="533400" rtl="0">
                  <a:lnSpc>
                    <a:spcPct val="90000"/>
                  </a:lnSpc>
                  <a:spcBef>
                    <a:spcPct val="0"/>
                  </a:spcBef>
                  <a:spcAft>
                    <a:spcPct val="35000"/>
                  </a:spcAft>
                </a:pPr>
                <a:r>
                  <a:rPr lang="en-US" sz="1200" kern="1200" dirty="0" smtClean="0"/>
                  <a:t>Department Of Defense</a:t>
                </a:r>
                <a:endParaRPr lang="en-US" sz="1200" kern="1200" dirty="0"/>
              </a:p>
            </p:txBody>
          </p:sp>
        </p:grpSp>
        <p:grpSp>
          <p:nvGrpSpPr>
            <p:cNvPr id="10" name="Group 9"/>
            <p:cNvGrpSpPr/>
            <p:nvPr/>
          </p:nvGrpSpPr>
          <p:grpSpPr>
            <a:xfrm>
              <a:off x="3398519" y="6961874"/>
              <a:ext cx="5364480" cy="313580"/>
              <a:chOff x="3017519" y="1275486"/>
              <a:chExt cx="5364480" cy="313580"/>
            </a:xfrm>
          </p:grpSpPr>
          <p:sp>
            <p:nvSpPr>
              <p:cNvPr id="20" name="Round Same Side Corner Rectangle 19"/>
              <p:cNvSpPr/>
              <p:nvPr/>
            </p:nvSpPr>
            <p:spPr>
              <a:xfrm rot="5400000">
                <a:off x="5542969" y="-1249964"/>
                <a:ext cx="313580" cy="5364480"/>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1" name="Round Same Side Corner Rectangle 12"/>
              <p:cNvSpPr/>
              <p:nvPr/>
            </p:nvSpPr>
            <p:spPr>
              <a:xfrm>
                <a:off x="3017519" y="1290794"/>
                <a:ext cx="5349172" cy="28296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14300" lvl="1" indent="-114300" algn="l" defTabSz="533400" rtl="0">
                  <a:lnSpc>
                    <a:spcPct val="90000"/>
                  </a:lnSpc>
                  <a:spcBef>
                    <a:spcPct val="0"/>
                  </a:spcBef>
                  <a:spcAft>
                    <a:spcPct val="15000"/>
                  </a:spcAft>
                  <a:buChar char="••"/>
                </a:pPr>
                <a:r>
                  <a:rPr lang="en-US" sz="1200" kern="1200" dirty="0" smtClean="0"/>
                  <a:t>Technical Education </a:t>
                </a:r>
                <a:r>
                  <a:rPr lang="en-US" sz="1200" kern="1200" dirty="0" err="1" smtClean="0"/>
                  <a:t>t.a</a:t>
                </a:r>
                <a:r>
                  <a:rPr lang="en-US" sz="1200" kern="1200" dirty="0" smtClean="0"/>
                  <a:t>. </a:t>
                </a:r>
                <a:endParaRPr lang="en-US" sz="1200" kern="1200" dirty="0"/>
              </a:p>
            </p:txBody>
          </p:sp>
        </p:grpSp>
        <p:grpSp>
          <p:nvGrpSpPr>
            <p:cNvPr id="11" name="Group 10"/>
            <p:cNvGrpSpPr/>
            <p:nvPr/>
          </p:nvGrpSpPr>
          <p:grpSpPr>
            <a:xfrm>
              <a:off x="381000" y="6921500"/>
              <a:ext cx="3017520" cy="391976"/>
              <a:chOff x="0" y="1236287"/>
              <a:chExt cx="3017520" cy="391976"/>
            </a:xfrm>
          </p:grpSpPr>
          <p:sp>
            <p:nvSpPr>
              <p:cNvPr id="18" name="Rounded Rectangle 17"/>
              <p:cNvSpPr/>
              <p:nvPr/>
            </p:nvSpPr>
            <p:spPr>
              <a:xfrm>
                <a:off x="0" y="1236287"/>
                <a:ext cx="3017520" cy="39197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Rounded Rectangle 14"/>
              <p:cNvSpPr/>
              <p:nvPr/>
            </p:nvSpPr>
            <p:spPr>
              <a:xfrm>
                <a:off x="19135" y="1255422"/>
                <a:ext cx="2979250" cy="3537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22860" rIns="45720" bIns="22860" numCol="1" spcCol="1270" anchor="ctr" anchorCtr="0">
                <a:noAutofit/>
              </a:bodyPr>
              <a:lstStyle/>
              <a:p>
                <a:pPr lvl="0" algn="ctr" defTabSz="533400" rtl="0">
                  <a:lnSpc>
                    <a:spcPct val="90000"/>
                  </a:lnSpc>
                  <a:spcBef>
                    <a:spcPct val="0"/>
                  </a:spcBef>
                  <a:spcAft>
                    <a:spcPct val="35000"/>
                  </a:spcAft>
                </a:pPr>
                <a:r>
                  <a:rPr lang="en-US" sz="1200" kern="1200" dirty="0" smtClean="0"/>
                  <a:t>Department Of Education</a:t>
                </a:r>
                <a:endParaRPr lang="en-US" sz="1200" kern="1200" dirty="0"/>
              </a:p>
            </p:txBody>
          </p:sp>
        </p:grpSp>
        <p:grpSp>
          <p:nvGrpSpPr>
            <p:cNvPr id="12" name="Group 11"/>
            <p:cNvGrpSpPr/>
            <p:nvPr/>
          </p:nvGrpSpPr>
          <p:grpSpPr>
            <a:xfrm>
              <a:off x="3398519" y="7373449"/>
              <a:ext cx="5364480" cy="313580"/>
              <a:chOff x="3017519" y="1687061"/>
              <a:chExt cx="5364480" cy="313580"/>
            </a:xfrm>
          </p:grpSpPr>
          <p:sp>
            <p:nvSpPr>
              <p:cNvPr id="16" name="Round Same Side Corner Rectangle 15"/>
              <p:cNvSpPr/>
              <p:nvPr/>
            </p:nvSpPr>
            <p:spPr>
              <a:xfrm rot="5400000">
                <a:off x="5542969" y="-838389"/>
                <a:ext cx="313580" cy="5364480"/>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7" name="Round Same Side Corner Rectangle 16"/>
              <p:cNvSpPr/>
              <p:nvPr/>
            </p:nvSpPr>
            <p:spPr>
              <a:xfrm>
                <a:off x="3017519" y="1702369"/>
                <a:ext cx="5349172" cy="28296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14300" lvl="1" indent="-114300" algn="l" defTabSz="533400" rtl="0">
                  <a:lnSpc>
                    <a:spcPct val="90000"/>
                  </a:lnSpc>
                  <a:spcBef>
                    <a:spcPct val="0"/>
                  </a:spcBef>
                  <a:spcAft>
                    <a:spcPct val="15000"/>
                  </a:spcAft>
                  <a:buChar char="••"/>
                </a:pPr>
                <a:r>
                  <a:rPr lang="en-US" sz="1200" kern="1200" dirty="0" smtClean="0"/>
                  <a:t>Clean Energy Company Incubation; CHP </a:t>
                </a:r>
                <a:r>
                  <a:rPr lang="en-US" sz="1200" kern="1200" dirty="0" err="1" smtClean="0"/>
                  <a:t>t.a</a:t>
                </a:r>
                <a:r>
                  <a:rPr lang="en-US" sz="1200" kern="1200" dirty="0" smtClean="0"/>
                  <a:t>.; Industrial Assessment Centers; National Lab Resources</a:t>
                </a:r>
                <a:endParaRPr lang="en-US" sz="1200" kern="1200" dirty="0"/>
              </a:p>
            </p:txBody>
          </p:sp>
        </p:grpSp>
        <p:grpSp>
          <p:nvGrpSpPr>
            <p:cNvPr id="13" name="Group 12"/>
            <p:cNvGrpSpPr/>
            <p:nvPr/>
          </p:nvGrpSpPr>
          <p:grpSpPr>
            <a:xfrm>
              <a:off x="381000" y="7334250"/>
              <a:ext cx="3017520" cy="391976"/>
              <a:chOff x="0" y="1647862"/>
              <a:chExt cx="3017520" cy="391976"/>
            </a:xfrm>
          </p:grpSpPr>
          <p:sp>
            <p:nvSpPr>
              <p:cNvPr id="14" name="Rounded Rectangle 13"/>
              <p:cNvSpPr/>
              <p:nvPr/>
            </p:nvSpPr>
            <p:spPr>
              <a:xfrm>
                <a:off x="0" y="1647862"/>
                <a:ext cx="3017520" cy="39197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Rounded Rectangle 18"/>
              <p:cNvSpPr/>
              <p:nvPr/>
            </p:nvSpPr>
            <p:spPr>
              <a:xfrm>
                <a:off x="19135" y="1666997"/>
                <a:ext cx="2979250" cy="3537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22860" rIns="45720" bIns="22860" numCol="1" spcCol="1270" anchor="ctr" anchorCtr="0">
                <a:noAutofit/>
              </a:bodyPr>
              <a:lstStyle/>
              <a:p>
                <a:pPr lvl="0" algn="ctr" defTabSz="533400" rtl="0">
                  <a:lnSpc>
                    <a:spcPct val="90000"/>
                  </a:lnSpc>
                  <a:spcBef>
                    <a:spcPct val="0"/>
                  </a:spcBef>
                  <a:spcAft>
                    <a:spcPct val="35000"/>
                  </a:spcAft>
                </a:pPr>
                <a:r>
                  <a:rPr lang="en-US" sz="1200" kern="1200" dirty="0" smtClean="0"/>
                  <a:t>Department Of Energy</a:t>
                </a:r>
                <a:endParaRPr lang="en-US" sz="1200" kern="1200" dirty="0"/>
              </a:p>
            </p:txBody>
          </p:sp>
        </p:grpSp>
      </p:grpSp>
      <p:grpSp>
        <p:nvGrpSpPr>
          <p:cNvPr id="94" name="Group 93"/>
          <p:cNvGrpSpPr/>
          <p:nvPr/>
        </p:nvGrpSpPr>
        <p:grpSpPr>
          <a:xfrm>
            <a:off x="381000" y="1144369"/>
            <a:ext cx="8366691" cy="3580031"/>
            <a:chOff x="381000" y="991969"/>
            <a:chExt cx="8366691" cy="3580031"/>
          </a:xfrm>
        </p:grpSpPr>
        <p:grpSp>
          <p:nvGrpSpPr>
            <p:cNvPr id="92" name="Group 91"/>
            <p:cNvGrpSpPr/>
            <p:nvPr/>
          </p:nvGrpSpPr>
          <p:grpSpPr>
            <a:xfrm>
              <a:off x="381000" y="991969"/>
              <a:ext cx="8366691" cy="393192"/>
              <a:chOff x="381000" y="991969"/>
              <a:chExt cx="8366691" cy="393192"/>
            </a:xfrm>
          </p:grpSpPr>
          <p:grpSp>
            <p:nvGrpSpPr>
              <p:cNvPr id="30" name="Group 29"/>
              <p:cNvGrpSpPr>
                <a:grpSpLocks noChangeAspect="1"/>
              </p:cNvGrpSpPr>
              <p:nvPr/>
            </p:nvGrpSpPr>
            <p:grpSpPr>
              <a:xfrm>
                <a:off x="3398521" y="1046833"/>
                <a:ext cx="5349170" cy="283464"/>
                <a:chOff x="3017520" y="53221"/>
                <a:chExt cx="5364480" cy="414813"/>
              </a:xfrm>
            </p:grpSpPr>
            <p:sp>
              <p:nvSpPr>
                <p:cNvPr id="82" name="Round Same Side Corner Rectangle 81"/>
                <p:cNvSpPr/>
                <p:nvPr/>
              </p:nvSpPr>
              <p:spPr>
                <a:xfrm rot="5400000">
                  <a:off x="5492353" y="-2421612"/>
                  <a:ext cx="414813" cy="5364480"/>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83" name="Round Same Side Corner Rectangle 4"/>
                <p:cNvSpPr/>
                <p:nvPr/>
              </p:nvSpPr>
              <p:spPr>
                <a:xfrm>
                  <a:off x="3017520" y="73471"/>
                  <a:ext cx="5344230" cy="37431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14300" lvl="1" indent="-114300" algn="l" defTabSz="533400" rtl="0">
                    <a:lnSpc>
                      <a:spcPct val="90000"/>
                    </a:lnSpc>
                    <a:spcBef>
                      <a:spcPct val="0"/>
                    </a:spcBef>
                    <a:spcAft>
                      <a:spcPct val="15000"/>
                    </a:spcAft>
                    <a:buChar char="••"/>
                  </a:pPr>
                  <a:r>
                    <a:rPr lang="en-US" sz="1200" kern="1200" dirty="0" err="1" smtClean="0"/>
                    <a:t>RBEG</a:t>
                  </a:r>
                  <a:r>
                    <a:rPr lang="en-US" sz="1200" kern="1200" dirty="0" smtClean="0"/>
                    <a:t>; </a:t>
                  </a:r>
                  <a:r>
                    <a:rPr lang="en-US" sz="1200" kern="1200" dirty="0" err="1" smtClean="0"/>
                    <a:t>REDLG</a:t>
                  </a:r>
                  <a:r>
                    <a:rPr lang="en-US" sz="1200" kern="1200" dirty="0" smtClean="0"/>
                    <a:t>; Intermediary Re-lending; Rural Development Loans; Business &amp; Industry Loan Guarantees</a:t>
                  </a:r>
                  <a:endParaRPr lang="en-US" sz="1200" kern="1200" dirty="0"/>
                </a:p>
              </p:txBody>
            </p:sp>
          </p:grpSp>
          <p:grpSp>
            <p:nvGrpSpPr>
              <p:cNvPr id="31" name="Group 30"/>
              <p:cNvGrpSpPr>
                <a:grpSpLocks noChangeAspect="1"/>
              </p:cNvGrpSpPr>
              <p:nvPr/>
            </p:nvGrpSpPr>
            <p:grpSpPr>
              <a:xfrm>
                <a:off x="381000" y="991969"/>
                <a:ext cx="3017520" cy="393192"/>
                <a:chOff x="0" y="1369"/>
                <a:chExt cx="3017520" cy="518517"/>
              </a:xfrm>
            </p:grpSpPr>
            <p:sp>
              <p:nvSpPr>
                <p:cNvPr id="80" name="Rounded Rectangle 79"/>
                <p:cNvSpPr/>
                <p:nvPr/>
              </p:nvSpPr>
              <p:spPr>
                <a:xfrm>
                  <a:off x="0" y="1369"/>
                  <a:ext cx="3017520" cy="51851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1" name="Rounded Rectangle 6"/>
                <p:cNvSpPr/>
                <p:nvPr/>
              </p:nvSpPr>
              <p:spPr>
                <a:xfrm>
                  <a:off x="25312" y="26681"/>
                  <a:ext cx="2966896" cy="4678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22860" rIns="45720" bIns="22860" numCol="1" spcCol="1270" anchor="ctr" anchorCtr="0">
                  <a:noAutofit/>
                </a:bodyPr>
                <a:lstStyle/>
                <a:p>
                  <a:pPr lvl="0" algn="ctr" defTabSz="533400" rtl="0">
                    <a:lnSpc>
                      <a:spcPct val="90000"/>
                    </a:lnSpc>
                    <a:spcBef>
                      <a:spcPct val="0"/>
                    </a:spcBef>
                    <a:spcAft>
                      <a:spcPct val="35000"/>
                    </a:spcAft>
                  </a:pPr>
                  <a:r>
                    <a:rPr lang="en-US" sz="1200" kern="1200" dirty="0" smtClean="0"/>
                    <a:t>Department Of Agriculture</a:t>
                  </a:r>
                  <a:endParaRPr lang="en-US" sz="1200" kern="1200" dirty="0"/>
                </a:p>
              </p:txBody>
            </p:sp>
          </p:grpSp>
        </p:grpSp>
        <p:grpSp>
          <p:nvGrpSpPr>
            <p:cNvPr id="91" name="Group 90"/>
            <p:cNvGrpSpPr/>
            <p:nvPr/>
          </p:nvGrpSpPr>
          <p:grpSpPr>
            <a:xfrm>
              <a:off x="381000" y="1390324"/>
              <a:ext cx="8366691" cy="393192"/>
              <a:chOff x="381000" y="1536412"/>
              <a:chExt cx="8366691" cy="393192"/>
            </a:xfrm>
          </p:grpSpPr>
          <p:grpSp>
            <p:nvGrpSpPr>
              <p:cNvPr id="32" name="Group 31"/>
              <p:cNvGrpSpPr>
                <a:grpSpLocks noChangeAspect="1"/>
              </p:cNvGrpSpPr>
              <p:nvPr/>
            </p:nvGrpSpPr>
            <p:grpSpPr>
              <a:xfrm>
                <a:off x="3398521" y="1591276"/>
                <a:ext cx="5349170" cy="283464"/>
                <a:chOff x="3017520" y="597664"/>
                <a:chExt cx="5364480" cy="414813"/>
              </a:xfrm>
            </p:grpSpPr>
            <p:sp>
              <p:nvSpPr>
                <p:cNvPr id="78" name="Round Same Side Corner Rectangle 77"/>
                <p:cNvSpPr/>
                <p:nvPr/>
              </p:nvSpPr>
              <p:spPr>
                <a:xfrm rot="5400000">
                  <a:off x="5492353" y="-1877169"/>
                  <a:ext cx="414813" cy="5364480"/>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79" name="Round Same Side Corner Rectangle 8"/>
                <p:cNvSpPr/>
                <p:nvPr/>
              </p:nvSpPr>
              <p:spPr>
                <a:xfrm>
                  <a:off x="3017520" y="617914"/>
                  <a:ext cx="5344230" cy="37431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14300" lvl="1" indent="-114300" algn="l" defTabSz="533400" rtl="0">
                    <a:lnSpc>
                      <a:spcPct val="90000"/>
                    </a:lnSpc>
                    <a:spcBef>
                      <a:spcPct val="0"/>
                    </a:spcBef>
                    <a:spcAft>
                      <a:spcPct val="15000"/>
                    </a:spcAft>
                    <a:buChar char="••"/>
                  </a:pPr>
                  <a:r>
                    <a:rPr lang="en-US" sz="1200" kern="1200" dirty="0" smtClean="0"/>
                    <a:t>CDBG Section 108</a:t>
                  </a:r>
                  <a:endParaRPr lang="en-US" sz="1200" kern="1200" dirty="0"/>
                </a:p>
              </p:txBody>
            </p:sp>
          </p:grpSp>
          <p:grpSp>
            <p:nvGrpSpPr>
              <p:cNvPr id="33" name="Group 32"/>
              <p:cNvGrpSpPr>
                <a:grpSpLocks noChangeAspect="1"/>
              </p:cNvGrpSpPr>
              <p:nvPr/>
            </p:nvGrpSpPr>
            <p:grpSpPr>
              <a:xfrm>
                <a:off x="381000" y="1536412"/>
                <a:ext cx="3017520" cy="393192"/>
                <a:chOff x="0" y="545812"/>
                <a:chExt cx="3017520" cy="518517"/>
              </a:xfrm>
            </p:grpSpPr>
            <p:sp>
              <p:nvSpPr>
                <p:cNvPr id="76" name="Rounded Rectangle 75"/>
                <p:cNvSpPr/>
                <p:nvPr/>
              </p:nvSpPr>
              <p:spPr>
                <a:xfrm>
                  <a:off x="0" y="545812"/>
                  <a:ext cx="3017520" cy="51851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7" name="Rounded Rectangle 10"/>
                <p:cNvSpPr/>
                <p:nvPr/>
              </p:nvSpPr>
              <p:spPr>
                <a:xfrm>
                  <a:off x="25312" y="571124"/>
                  <a:ext cx="2966896" cy="4678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22860" rIns="45720" bIns="22860" numCol="1" spcCol="1270" anchor="ctr" anchorCtr="0">
                  <a:noAutofit/>
                </a:bodyPr>
                <a:lstStyle/>
                <a:p>
                  <a:pPr lvl="0" algn="ctr" defTabSz="533400" rtl="0">
                    <a:lnSpc>
                      <a:spcPct val="90000"/>
                    </a:lnSpc>
                    <a:spcBef>
                      <a:spcPct val="0"/>
                    </a:spcBef>
                    <a:spcAft>
                      <a:spcPct val="35000"/>
                    </a:spcAft>
                  </a:pPr>
                  <a:r>
                    <a:rPr lang="en-US" sz="1200" kern="1200" dirty="0" smtClean="0"/>
                    <a:t>Department Of Housing And Urban Development </a:t>
                  </a:r>
                  <a:endParaRPr lang="en-US" sz="1200" kern="1200" dirty="0"/>
                </a:p>
              </p:txBody>
            </p:sp>
          </p:grpSp>
        </p:grpSp>
        <p:grpSp>
          <p:nvGrpSpPr>
            <p:cNvPr id="90" name="Group 89"/>
            <p:cNvGrpSpPr/>
            <p:nvPr/>
          </p:nvGrpSpPr>
          <p:grpSpPr>
            <a:xfrm>
              <a:off x="381000" y="1788679"/>
              <a:ext cx="8366691" cy="393192"/>
              <a:chOff x="381000" y="2080855"/>
              <a:chExt cx="8366691" cy="393192"/>
            </a:xfrm>
          </p:grpSpPr>
          <p:grpSp>
            <p:nvGrpSpPr>
              <p:cNvPr id="34" name="Group 33"/>
              <p:cNvGrpSpPr>
                <a:grpSpLocks noChangeAspect="1"/>
              </p:cNvGrpSpPr>
              <p:nvPr/>
            </p:nvGrpSpPr>
            <p:grpSpPr>
              <a:xfrm>
                <a:off x="3398521" y="2135719"/>
                <a:ext cx="5349170" cy="283464"/>
                <a:chOff x="3017520" y="1142107"/>
                <a:chExt cx="5364480" cy="414813"/>
              </a:xfrm>
            </p:grpSpPr>
            <p:sp>
              <p:nvSpPr>
                <p:cNvPr id="74" name="Round Same Side Corner Rectangle 73"/>
                <p:cNvSpPr/>
                <p:nvPr/>
              </p:nvSpPr>
              <p:spPr>
                <a:xfrm rot="5400000">
                  <a:off x="5492353" y="-1332726"/>
                  <a:ext cx="414813" cy="5364480"/>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75" name="Round Same Side Corner Rectangle 12"/>
                <p:cNvSpPr/>
                <p:nvPr/>
              </p:nvSpPr>
              <p:spPr>
                <a:xfrm>
                  <a:off x="3017520" y="1162357"/>
                  <a:ext cx="5344230" cy="37431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14300" lvl="1" indent="-114300" algn="l" defTabSz="533400" rtl="0">
                    <a:lnSpc>
                      <a:spcPct val="90000"/>
                    </a:lnSpc>
                    <a:spcBef>
                      <a:spcPct val="0"/>
                    </a:spcBef>
                    <a:spcAft>
                      <a:spcPct val="15000"/>
                    </a:spcAft>
                    <a:buChar char="••"/>
                  </a:pPr>
                  <a:r>
                    <a:rPr lang="en-US" sz="1200" kern="1200" dirty="0" smtClean="0"/>
                    <a:t>Grant and Funding Opportunities for Communities will be publicized to IMCP Designated Communities</a:t>
                  </a:r>
                  <a:endParaRPr lang="en-US" sz="1200" kern="1200" dirty="0"/>
                </a:p>
              </p:txBody>
            </p:sp>
          </p:grpSp>
          <p:grpSp>
            <p:nvGrpSpPr>
              <p:cNvPr id="35" name="Group 34"/>
              <p:cNvGrpSpPr>
                <a:grpSpLocks noChangeAspect="1"/>
              </p:cNvGrpSpPr>
              <p:nvPr/>
            </p:nvGrpSpPr>
            <p:grpSpPr>
              <a:xfrm>
                <a:off x="381000" y="2080855"/>
                <a:ext cx="3017520" cy="393192"/>
                <a:chOff x="0" y="1090255"/>
                <a:chExt cx="3017520" cy="518517"/>
              </a:xfrm>
            </p:grpSpPr>
            <p:sp>
              <p:nvSpPr>
                <p:cNvPr id="72" name="Rounded Rectangle 71"/>
                <p:cNvSpPr/>
                <p:nvPr/>
              </p:nvSpPr>
              <p:spPr>
                <a:xfrm>
                  <a:off x="0" y="1090255"/>
                  <a:ext cx="3017520" cy="51851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3" name="Rounded Rectangle 14"/>
                <p:cNvSpPr/>
                <p:nvPr/>
              </p:nvSpPr>
              <p:spPr>
                <a:xfrm>
                  <a:off x="25312" y="1115567"/>
                  <a:ext cx="2966896" cy="4678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22860" rIns="45720" bIns="22860" numCol="1" spcCol="1270" anchor="ctr" anchorCtr="0">
                  <a:noAutofit/>
                </a:bodyPr>
                <a:lstStyle/>
                <a:p>
                  <a:pPr lvl="0" algn="ctr" defTabSz="533400" rtl="0">
                    <a:lnSpc>
                      <a:spcPct val="90000"/>
                    </a:lnSpc>
                    <a:spcBef>
                      <a:spcPct val="0"/>
                    </a:spcBef>
                    <a:spcAft>
                      <a:spcPct val="35000"/>
                    </a:spcAft>
                  </a:pPr>
                  <a:r>
                    <a:rPr lang="en-US" sz="1200" kern="1200" dirty="0" smtClean="0"/>
                    <a:t>Department Of Labor</a:t>
                  </a:r>
                  <a:endParaRPr lang="en-US" sz="1200" kern="1200" dirty="0"/>
                </a:p>
              </p:txBody>
            </p:sp>
          </p:grpSp>
        </p:grpSp>
        <p:grpSp>
          <p:nvGrpSpPr>
            <p:cNvPr id="89" name="Group 88"/>
            <p:cNvGrpSpPr/>
            <p:nvPr/>
          </p:nvGrpSpPr>
          <p:grpSpPr>
            <a:xfrm>
              <a:off x="381000" y="2187034"/>
              <a:ext cx="8366691" cy="393192"/>
              <a:chOff x="381000" y="2625298"/>
              <a:chExt cx="8366691" cy="393192"/>
            </a:xfrm>
          </p:grpSpPr>
          <p:grpSp>
            <p:nvGrpSpPr>
              <p:cNvPr id="36" name="Group 35"/>
              <p:cNvGrpSpPr>
                <a:grpSpLocks noChangeAspect="1"/>
              </p:cNvGrpSpPr>
              <p:nvPr/>
            </p:nvGrpSpPr>
            <p:grpSpPr>
              <a:xfrm>
                <a:off x="3398521" y="2680162"/>
                <a:ext cx="5349170" cy="283464"/>
                <a:chOff x="3017520" y="1686550"/>
                <a:chExt cx="5364480" cy="414813"/>
              </a:xfrm>
            </p:grpSpPr>
            <p:sp>
              <p:nvSpPr>
                <p:cNvPr id="70" name="Round Same Side Corner Rectangle 69"/>
                <p:cNvSpPr/>
                <p:nvPr/>
              </p:nvSpPr>
              <p:spPr>
                <a:xfrm rot="5400000">
                  <a:off x="5492353" y="-788283"/>
                  <a:ext cx="414813" cy="5364480"/>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71" name="Round Same Side Corner Rectangle 16"/>
                <p:cNvSpPr/>
                <p:nvPr/>
              </p:nvSpPr>
              <p:spPr>
                <a:xfrm>
                  <a:off x="3017520" y="1706800"/>
                  <a:ext cx="5344230" cy="37431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14300" lvl="1" indent="-114300" algn="l" defTabSz="533400" rtl="0">
                    <a:lnSpc>
                      <a:spcPct val="90000"/>
                    </a:lnSpc>
                    <a:spcBef>
                      <a:spcPct val="0"/>
                    </a:spcBef>
                    <a:spcAft>
                      <a:spcPct val="15000"/>
                    </a:spcAft>
                    <a:buChar char="••"/>
                  </a:pPr>
                  <a:r>
                    <a:rPr lang="en-US" sz="1200" kern="1200" dirty="0" smtClean="0"/>
                    <a:t>Transportation Investment Generating Economic Recovery (TIGER)</a:t>
                  </a:r>
                  <a:endParaRPr lang="en-US" sz="1200" kern="1200" dirty="0"/>
                </a:p>
              </p:txBody>
            </p:sp>
          </p:grpSp>
          <p:grpSp>
            <p:nvGrpSpPr>
              <p:cNvPr id="37" name="Group 36"/>
              <p:cNvGrpSpPr>
                <a:grpSpLocks noChangeAspect="1"/>
              </p:cNvGrpSpPr>
              <p:nvPr/>
            </p:nvGrpSpPr>
            <p:grpSpPr>
              <a:xfrm>
                <a:off x="381000" y="2625298"/>
                <a:ext cx="3017520" cy="393192"/>
                <a:chOff x="0" y="1634698"/>
                <a:chExt cx="3017520" cy="518517"/>
              </a:xfrm>
            </p:grpSpPr>
            <p:sp>
              <p:nvSpPr>
                <p:cNvPr id="68" name="Rounded Rectangle 67"/>
                <p:cNvSpPr/>
                <p:nvPr/>
              </p:nvSpPr>
              <p:spPr>
                <a:xfrm>
                  <a:off x="0" y="1634698"/>
                  <a:ext cx="3017520" cy="51851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9" name="Rounded Rectangle 18"/>
                <p:cNvSpPr/>
                <p:nvPr/>
              </p:nvSpPr>
              <p:spPr>
                <a:xfrm>
                  <a:off x="25312" y="1660010"/>
                  <a:ext cx="2966896" cy="4678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22860" rIns="45720" bIns="22860" numCol="1" spcCol="1270" anchor="ctr" anchorCtr="0">
                  <a:noAutofit/>
                </a:bodyPr>
                <a:lstStyle/>
                <a:p>
                  <a:pPr lvl="0" algn="ctr" defTabSz="533400" rtl="0">
                    <a:lnSpc>
                      <a:spcPct val="90000"/>
                    </a:lnSpc>
                    <a:spcBef>
                      <a:spcPct val="0"/>
                    </a:spcBef>
                    <a:spcAft>
                      <a:spcPct val="35000"/>
                    </a:spcAft>
                  </a:pPr>
                  <a:r>
                    <a:rPr lang="en-US" sz="1200" kern="1200" dirty="0" smtClean="0"/>
                    <a:t>Department Of Transportation</a:t>
                  </a:r>
                  <a:endParaRPr lang="en-US" sz="1200" kern="1200" dirty="0"/>
                </a:p>
              </p:txBody>
            </p:sp>
          </p:grpSp>
        </p:grpSp>
        <p:grpSp>
          <p:nvGrpSpPr>
            <p:cNvPr id="88" name="Group 87"/>
            <p:cNvGrpSpPr/>
            <p:nvPr/>
          </p:nvGrpSpPr>
          <p:grpSpPr>
            <a:xfrm>
              <a:off x="381000" y="2585389"/>
              <a:ext cx="8366691" cy="393192"/>
              <a:chOff x="381000" y="3169741"/>
              <a:chExt cx="8366691" cy="393192"/>
            </a:xfrm>
          </p:grpSpPr>
          <p:grpSp>
            <p:nvGrpSpPr>
              <p:cNvPr id="38" name="Group 37"/>
              <p:cNvGrpSpPr>
                <a:grpSpLocks noChangeAspect="1"/>
              </p:cNvGrpSpPr>
              <p:nvPr/>
            </p:nvGrpSpPr>
            <p:grpSpPr>
              <a:xfrm>
                <a:off x="3398521" y="3224605"/>
                <a:ext cx="5349170" cy="283464"/>
                <a:chOff x="3017520" y="2230993"/>
                <a:chExt cx="5364480" cy="414813"/>
              </a:xfrm>
            </p:grpSpPr>
            <p:sp>
              <p:nvSpPr>
                <p:cNvPr id="66" name="Round Same Side Corner Rectangle 65"/>
                <p:cNvSpPr/>
                <p:nvPr/>
              </p:nvSpPr>
              <p:spPr>
                <a:xfrm rot="5400000">
                  <a:off x="5492353" y="-243840"/>
                  <a:ext cx="414813" cy="5364480"/>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67" name="Round Same Side Corner Rectangle 20"/>
                <p:cNvSpPr/>
                <p:nvPr/>
              </p:nvSpPr>
              <p:spPr>
                <a:xfrm>
                  <a:off x="3017520" y="2251243"/>
                  <a:ext cx="5344230" cy="37431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14300" lvl="1" indent="-114300" algn="l" defTabSz="533400" rtl="0">
                    <a:lnSpc>
                      <a:spcPct val="90000"/>
                    </a:lnSpc>
                    <a:spcBef>
                      <a:spcPct val="0"/>
                    </a:spcBef>
                    <a:spcAft>
                      <a:spcPct val="15000"/>
                    </a:spcAft>
                    <a:buChar char="••"/>
                  </a:pPr>
                  <a:r>
                    <a:rPr lang="en-US" sz="1200" kern="1200" dirty="0" smtClean="0"/>
                    <a:t>Local Access Road Program; Area Development Program</a:t>
                  </a:r>
                  <a:endParaRPr lang="en-US" sz="1200" kern="1200" dirty="0"/>
                </a:p>
              </p:txBody>
            </p:sp>
          </p:grpSp>
          <p:grpSp>
            <p:nvGrpSpPr>
              <p:cNvPr id="39" name="Group 38"/>
              <p:cNvGrpSpPr>
                <a:grpSpLocks noChangeAspect="1"/>
              </p:cNvGrpSpPr>
              <p:nvPr/>
            </p:nvGrpSpPr>
            <p:grpSpPr>
              <a:xfrm>
                <a:off x="381000" y="3169741"/>
                <a:ext cx="3017520" cy="393192"/>
                <a:chOff x="0" y="2179141"/>
                <a:chExt cx="3017520" cy="518517"/>
              </a:xfrm>
            </p:grpSpPr>
            <p:sp>
              <p:nvSpPr>
                <p:cNvPr id="64" name="Rounded Rectangle 63"/>
                <p:cNvSpPr/>
                <p:nvPr/>
              </p:nvSpPr>
              <p:spPr>
                <a:xfrm>
                  <a:off x="0" y="2179141"/>
                  <a:ext cx="3017520" cy="51851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5" name="Rounded Rectangle 22"/>
                <p:cNvSpPr/>
                <p:nvPr/>
              </p:nvSpPr>
              <p:spPr>
                <a:xfrm>
                  <a:off x="25312" y="2204453"/>
                  <a:ext cx="2966896" cy="4678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22860" rIns="45720" bIns="22860" numCol="1" spcCol="1270" anchor="ctr" anchorCtr="0">
                  <a:noAutofit/>
                </a:bodyPr>
                <a:lstStyle/>
                <a:p>
                  <a:pPr lvl="0" algn="ctr" defTabSz="533400" rtl="0">
                    <a:lnSpc>
                      <a:spcPct val="90000"/>
                    </a:lnSpc>
                    <a:spcBef>
                      <a:spcPct val="0"/>
                    </a:spcBef>
                    <a:spcAft>
                      <a:spcPct val="35000"/>
                    </a:spcAft>
                  </a:pPr>
                  <a:r>
                    <a:rPr lang="en-US" sz="1200" kern="1200" dirty="0" smtClean="0"/>
                    <a:t>Appalachian Regional Commission </a:t>
                  </a:r>
                  <a:endParaRPr lang="en-US" sz="1200" kern="1200" dirty="0"/>
                </a:p>
              </p:txBody>
            </p:sp>
          </p:grpSp>
        </p:grpSp>
        <p:grpSp>
          <p:nvGrpSpPr>
            <p:cNvPr id="87" name="Group 86"/>
            <p:cNvGrpSpPr/>
            <p:nvPr/>
          </p:nvGrpSpPr>
          <p:grpSpPr>
            <a:xfrm>
              <a:off x="381000" y="2983744"/>
              <a:ext cx="8366691" cy="393192"/>
              <a:chOff x="381000" y="3714184"/>
              <a:chExt cx="8366691" cy="393192"/>
            </a:xfrm>
          </p:grpSpPr>
          <p:grpSp>
            <p:nvGrpSpPr>
              <p:cNvPr id="40" name="Group 39"/>
              <p:cNvGrpSpPr>
                <a:grpSpLocks noChangeAspect="1"/>
              </p:cNvGrpSpPr>
              <p:nvPr/>
            </p:nvGrpSpPr>
            <p:grpSpPr>
              <a:xfrm>
                <a:off x="3398521" y="3769048"/>
                <a:ext cx="5349170" cy="283464"/>
                <a:chOff x="3017520" y="2775436"/>
                <a:chExt cx="5364480" cy="414813"/>
              </a:xfrm>
            </p:grpSpPr>
            <p:sp>
              <p:nvSpPr>
                <p:cNvPr id="62" name="Round Same Side Corner Rectangle 61"/>
                <p:cNvSpPr/>
                <p:nvPr/>
              </p:nvSpPr>
              <p:spPr>
                <a:xfrm rot="5400000">
                  <a:off x="5492353" y="300603"/>
                  <a:ext cx="414813" cy="5364480"/>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63" name="Round Same Side Corner Rectangle 24"/>
                <p:cNvSpPr/>
                <p:nvPr/>
              </p:nvSpPr>
              <p:spPr>
                <a:xfrm>
                  <a:off x="3017520" y="2795686"/>
                  <a:ext cx="5344230" cy="37431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14300" lvl="1" indent="-114300" algn="l" defTabSz="533400" rtl="0">
                    <a:lnSpc>
                      <a:spcPct val="90000"/>
                    </a:lnSpc>
                    <a:spcBef>
                      <a:spcPct val="0"/>
                    </a:spcBef>
                    <a:spcAft>
                      <a:spcPct val="15000"/>
                    </a:spcAft>
                    <a:buChar char="••"/>
                  </a:pPr>
                  <a:r>
                    <a:rPr lang="en-US" sz="1200" kern="1200" dirty="0" smtClean="0"/>
                    <a:t>States’ Economic Development Assistance (</a:t>
                  </a:r>
                  <a:r>
                    <a:rPr lang="en-US" sz="1200" kern="1200" dirty="0" err="1" smtClean="0"/>
                    <a:t>SEDAP</a:t>
                  </a:r>
                  <a:r>
                    <a:rPr lang="en-US" sz="1200" kern="1200" dirty="0" smtClean="0"/>
                    <a:t>)</a:t>
                  </a:r>
                  <a:endParaRPr lang="en-US" sz="1200" kern="1200" dirty="0"/>
                </a:p>
              </p:txBody>
            </p:sp>
          </p:grpSp>
          <p:grpSp>
            <p:nvGrpSpPr>
              <p:cNvPr id="41" name="Group 40"/>
              <p:cNvGrpSpPr>
                <a:grpSpLocks noChangeAspect="1"/>
              </p:cNvGrpSpPr>
              <p:nvPr/>
            </p:nvGrpSpPr>
            <p:grpSpPr>
              <a:xfrm>
                <a:off x="381000" y="3714184"/>
                <a:ext cx="3017520" cy="393192"/>
                <a:chOff x="0" y="2723584"/>
                <a:chExt cx="3017520" cy="518517"/>
              </a:xfrm>
            </p:grpSpPr>
            <p:sp>
              <p:nvSpPr>
                <p:cNvPr id="60" name="Rounded Rectangle 59"/>
                <p:cNvSpPr/>
                <p:nvPr/>
              </p:nvSpPr>
              <p:spPr>
                <a:xfrm>
                  <a:off x="0" y="2723584"/>
                  <a:ext cx="3017520" cy="51851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1" name="Rounded Rectangle 26"/>
                <p:cNvSpPr/>
                <p:nvPr/>
              </p:nvSpPr>
              <p:spPr>
                <a:xfrm>
                  <a:off x="25312" y="2748896"/>
                  <a:ext cx="2966896" cy="4678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22860" rIns="45720" bIns="22860" numCol="1" spcCol="1270" anchor="ctr" anchorCtr="0">
                  <a:noAutofit/>
                </a:bodyPr>
                <a:lstStyle/>
                <a:p>
                  <a:pPr lvl="0" algn="ctr" defTabSz="533400" rtl="0">
                    <a:lnSpc>
                      <a:spcPct val="90000"/>
                    </a:lnSpc>
                    <a:spcBef>
                      <a:spcPct val="0"/>
                    </a:spcBef>
                    <a:spcAft>
                      <a:spcPct val="35000"/>
                    </a:spcAft>
                  </a:pPr>
                  <a:r>
                    <a:rPr lang="en-US" sz="1200" kern="1200" dirty="0" smtClean="0"/>
                    <a:t>Delta Regional Authority </a:t>
                  </a:r>
                  <a:endParaRPr lang="en-US" sz="1200" kern="1200" dirty="0"/>
                </a:p>
              </p:txBody>
            </p:sp>
          </p:grpSp>
        </p:grpSp>
        <p:grpSp>
          <p:nvGrpSpPr>
            <p:cNvPr id="86" name="Group 85"/>
            <p:cNvGrpSpPr/>
            <p:nvPr/>
          </p:nvGrpSpPr>
          <p:grpSpPr>
            <a:xfrm>
              <a:off x="381000" y="3382099"/>
              <a:ext cx="8366691" cy="393192"/>
              <a:chOff x="381000" y="4258627"/>
              <a:chExt cx="8366691" cy="393192"/>
            </a:xfrm>
          </p:grpSpPr>
          <p:grpSp>
            <p:nvGrpSpPr>
              <p:cNvPr id="42" name="Group 41"/>
              <p:cNvGrpSpPr>
                <a:grpSpLocks noChangeAspect="1"/>
              </p:cNvGrpSpPr>
              <p:nvPr/>
            </p:nvGrpSpPr>
            <p:grpSpPr>
              <a:xfrm>
                <a:off x="3398521" y="4313491"/>
                <a:ext cx="5349170" cy="283464"/>
                <a:chOff x="3017520" y="3319879"/>
                <a:chExt cx="5364480" cy="414813"/>
              </a:xfrm>
            </p:grpSpPr>
            <p:sp>
              <p:nvSpPr>
                <p:cNvPr id="58" name="Round Same Side Corner Rectangle 57"/>
                <p:cNvSpPr/>
                <p:nvPr/>
              </p:nvSpPr>
              <p:spPr>
                <a:xfrm rot="5400000">
                  <a:off x="5492353" y="845046"/>
                  <a:ext cx="414813" cy="5364480"/>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59" name="Round Same Side Corner Rectangle 28"/>
                <p:cNvSpPr/>
                <p:nvPr/>
              </p:nvSpPr>
              <p:spPr>
                <a:xfrm>
                  <a:off x="3017520" y="3340129"/>
                  <a:ext cx="5344230" cy="37431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14300" lvl="1" indent="-114300" algn="l" defTabSz="533400" rtl="0">
                    <a:lnSpc>
                      <a:spcPct val="90000"/>
                    </a:lnSpc>
                    <a:spcBef>
                      <a:spcPct val="0"/>
                    </a:spcBef>
                    <a:spcAft>
                      <a:spcPct val="15000"/>
                    </a:spcAft>
                    <a:buChar char="••"/>
                  </a:pPr>
                  <a:r>
                    <a:rPr lang="en-US" sz="1200" kern="1200" dirty="0" smtClean="0"/>
                    <a:t>Targeted Brownfield Assessments (</a:t>
                  </a:r>
                  <a:r>
                    <a:rPr lang="en-US" sz="1200" kern="1200" dirty="0" err="1" smtClean="0"/>
                    <a:t>TBA</a:t>
                  </a:r>
                  <a:r>
                    <a:rPr lang="en-US" sz="1200" kern="1200" dirty="0" smtClean="0"/>
                    <a:t>); Brownfield Site Assessment/cleanup/</a:t>
                  </a:r>
                  <a:r>
                    <a:rPr lang="en-US" sz="1200" kern="1200" dirty="0" err="1" smtClean="0"/>
                    <a:t>RLF</a:t>
                  </a:r>
                  <a:r>
                    <a:rPr lang="en-US" sz="1200" kern="1200" dirty="0" smtClean="0"/>
                    <a:t> (</a:t>
                  </a:r>
                  <a:r>
                    <a:rPr lang="en-US" sz="1200" kern="1200" dirty="0" err="1" smtClean="0"/>
                    <a:t>RLF</a:t>
                  </a:r>
                  <a:r>
                    <a:rPr lang="en-US" sz="1200" kern="1200" dirty="0" smtClean="0"/>
                    <a:t>)</a:t>
                  </a:r>
                  <a:endParaRPr lang="en-US" sz="1200" kern="1200" dirty="0"/>
                </a:p>
              </p:txBody>
            </p:sp>
          </p:grpSp>
          <p:grpSp>
            <p:nvGrpSpPr>
              <p:cNvPr id="43" name="Group 42"/>
              <p:cNvGrpSpPr>
                <a:grpSpLocks noChangeAspect="1"/>
              </p:cNvGrpSpPr>
              <p:nvPr/>
            </p:nvGrpSpPr>
            <p:grpSpPr>
              <a:xfrm>
                <a:off x="381000" y="4258627"/>
                <a:ext cx="3017520" cy="393192"/>
                <a:chOff x="0" y="3268027"/>
                <a:chExt cx="3017520" cy="518517"/>
              </a:xfrm>
            </p:grpSpPr>
            <p:sp>
              <p:nvSpPr>
                <p:cNvPr id="56" name="Rounded Rectangle 55"/>
                <p:cNvSpPr/>
                <p:nvPr/>
              </p:nvSpPr>
              <p:spPr>
                <a:xfrm>
                  <a:off x="0" y="3268027"/>
                  <a:ext cx="3017520" cy="51851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7" name="Rounded Rectangle 30"/>
                <p:cNvSpPr/>
                <p:nvPr/>
              </p:nvSpPr>
              <p:spPr>
                <a:xfrm>
                  <a:off x="25312" y="3293339"/>
                  <a:ext cx="2966896" cy="4678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22860" rIns="45720" bIns="22860" numCol="1" spcCol="1270" anchor="ctr" anchorCtr="0">
                  <a:noAutofit/>
                </a:bodyPr>
                <a:lstStyle/>
                <a:p>
                  <a:pPr lvl="0" algn="ctr" defTabSz="533400" rtl="0">
                    <a:lnSpc>
                      <a:spcPct val="90000"/>
                    </a:lnSpc>
                    <a:spcBef>
                      <a:spcPct val="0"/>
                    </a:spcBef>
                    <a:spcAft>
                      <a:spcPct val="35000"/>
                    </a:spcAft>
                  </a:pPr>
                  <a:r>
                    <a:rPr lang="en-US" sz="1200" kern="1200" dirty="0" smtClean="0"/>
                    <a:t>Environmental Protection Agency</a:t>
                  </a:r>
                  <a:endParaRPr lang="en-US" sz="1200" kern="1200" dirty="0"/>
                </a:p>
              </p:txBody>
            </p:sp>
          </p:grpSp>
        </p:grpSp>
        <p:grpSp>
          <p:nvGrpSpPr>
            <p:cNvPr id="85" name="Group 84"/>
            <p:cNvGrpSpPr/>
            <p:nvPr/>
          </p:nvGrpSpPr>
          <p:grpSpPr>
            <a:xfrm>
              <a:off x="381000" y="3780454"/>
              <a:ext cx="8366691" cy="393192"/>
              <a:chOff x="381000" y="4859765"/>
              <a:chExt cx="8366691" cy="393192"/>
            </a:xfrm>
          </p:grpSpPr>
          <p:grpSp>
            <p:nvGrpSpPr>
              <p:cNvPr id="44" name="Group 43"/>
              <p:cNvGrpSpPr>
                <a:grpSpLocks noChangeAspect="1"/>
              </p:cNvGrpSpPr>
              <p:nvPr/>
            </p:nvGrpSpPr>
            <p:grpSpPr>
              <a:xfrm>
                <a:off x="3398521" y="4914629"/>
                <a:ext cx="5349170" cy="283464"/>
                <a:chOff x="3017520" y="3864322"/>
                <a:chExt cx="5364480" cy="414813"/>
              </a:xfrm>
            </p:grpSpPr>
            <p:sp>
              <p:nvSpPr>
                <p:cNvPr id="54" name="Round Same Side Corner Rectangle 53"/>
                <p:cNvSpPr/>
                <p:nvPr/>
              </p:nvSpPr>
              <p:spPr>
                <a:xfrm rot="5400000">
                  <a:off x="5492353" y="1389489"/>
                  <a:ext cx="414813" cy="5364480"/>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55" name="Round Same Side Corner Rectangle 32"/>
                <p:cNvSpPr/>
                <p:nvPr/>
              </p:nvSpPr>
              <p:spPr>
                <a:xfrm>
                  <a:off x="3017520" y="3884572"/>
                  <a:ext cx="5344230" cy="37431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14300" lvl="1" indent="-114300" algn="l" defTabSz="533400" rtl="0">
                    <a:lnSpc>
                      <a:spcPct val="90000"/>
                    </a:lnSpc>
                    <a:spcBef>
                      <a:spcPct val="0"/>
                    </a:spcBef>
                    <a:spcAft>
                      <a:spcPct val="15000"/>
                    </a:spcAft>
                    <a:buChar char="••"/>
                  </a:pPr>
                  <a:r>
                    <a:rPr lang="en-US" sz="1200" kern="1200" dirty="0" smtClean="0"/>
                    <a:t>Advanced Technology Education (ATE); I/</a:t>
                  </a:r>
                  <a:r>
                    <a:rPr lang="en-US" sz="1200" kern="1200" dirty="0" err="1" smtClean="0"/>
                    <a:t>UCRC</a:t>
                  </a:r>
                  <a:r>
                    <a:rPr lang="en-US" sz="1200" kern="1200" dirty="0" smtClean="0"/>
                    <a:t> (supplemental awards)</a:t>
                  </a:r>
                  <a:endParaRPr lang="en-US" sz="1200" kern="1200" dirty="0"/>
                </a:p>
              </p:txBody>
            </p:sp>
          </p:grpSp>
          <p:grpSp>
            <p:nvGrpSpPr>
              <p:cNvPr id="45" name="Group 44"/>
              <p:cNvGrpSpPr>
                <a:grpSpLocks noChangeAspect="1"/>
              </p:cNvGrpSpPr>
              <p:nvPr/>
            </p:nvGrpSpPr>
            <p:grpSpPr>
              <a:xfrm>
                <a:off x="381000" y="4859765"/>
                <a:ext cx="3017520" cy="393192"/>
                <a:chOff x="0" y="3812470"/>
                <a:chExt cx="3017520" cy="518517"/>
              </a:xfrm>
            </p:grpSpPr>
            <p:sp>
              <p:nvSpPr>
                <p:cNvPr id="52" name="Rounded Rectangle 51"/>
                <p:cNvSpPr/>
                <p:nvPr/>
              </p:nvSpPr>
              <p:spPr>
                <a:xfrm>
                  <a:off x="0" y="3812470"/>
                  <a:ext cx="3017520" cy="51851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3" name="Rounded Rectangle 34"/>
                <p:cNvSpPr/>
                <p:nvPr/>
              </p:nvSpPr>
              <p:spPr>
                <a:xfrm>
                  <a:off x="25312" y="3837782"/>
                  <a:ext cx="2966896" cy="4678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22860" rIns="45720" bIns="22860" numCol="1" spcCol="1270" anchor="ctr" anchorCtr="0">
                  <a:noAutofit/>
                </a:bodyPr>
                <a:lstStyle/>
                <a:p>
                  <a:pPr lvl="0" algn="ctr" defTabSz="533400" rtl="0">
                    <a:lnSpc>
                      <a:spcPct val="90000"/>
                    </a:lnSpc>
                    <a:spcBef>
                      <a:spcPct val="0"/>
                    </a:spcBef>
                    <a:spcAft>
                      <a:spcPct val="35000"/>
                    </a:spcAft>
                  </a:pPr>
                  <a:r>
                    <a:rPr lang="en-US" sz="1200" kern="1200" dirty="0" smtClean="0"/>
                    <a:t>National Science Foundation </a:t>
                  </a:r>
                  <a:endParaRPr lang="en-US" sz="1200" kern="1200" dirty="0"/>
                </a:p>
              </p:txBody>
            </p:sp>
          </p:grpSp>
        </p:grpSp>
        <p:grpSp>
          <p:nvGrpSpPr>
            <p:cNvPr id="93" name="Group 92"/>
            <p:cNvGrpSpPr/>
            <p:nvPr/>
          </p:nvGrpSpPr>
          <p:grpSpPr>
            <a:xfrm>
              <a:off x="381000" y="4178808"/>
              <a:ext cx="8366691" cy="393192"/>
              <a:chOff x="381000" y="4178808"/>
              <a:chExt cx="8366691" cy="393192"/>
            </a:xfrm>
          </p:grpSpPr>
          <p:grpSp>
            <p:nvGrpSpPr>
              <p:cNvPr id="46" name="Group 45"/>
              <p:cNvGrpSpPr>
                <a:grpSpLocks noChangeAspect="1"/>
              </p:cNvGrpSpPr>
              <p:nvPr/>
            </p:nvGrpSpPr>
            <p:grpSpPr>
              <a:xfrm>
                <a:off x="3398521" y="4233672"/>
                <a:ext cx="5349170" cy="283464"/>
                <a:chOff x="3017520" y="4408765"/>
                <a:chExt cx="5364480" cy="414813"/>
              </a:xfrm>
            </p:grpSpPr>
            <p:sp>
              <p:nvSpPr>
                <p:cNvPr id="50" name="Round Same Side Corner Rectangle 49"/>
                <p:cNvSpPr/>
                <p:nvPr/>
              </p:nvSpPr>
              <p:spPr>
                <a:xfrm rot="5400000">
                  <a:off x="5492353" y="1933932"/>
                  <a:ext cx="414813" cy="5364480"/>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51" name="Round Same Side Corner Rectangle 36"/>
                <p:cNvSpPr/>
                <p:nvPr/>
              </p:nvSpPr>
              <p:spPr>
                <a:xfrm>
                  <a:off x="3017520" y="4429015"/>
                  <a:ext cx="5344230" cy="37431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14300" lvl="1" indent="-114300" algn="l" defTabSz="533400" rtl="0">
                    <a:lnSpc>
                      <a:spcPct val="90000"/>
                    </a:lnSpc>
                    <a:spcBef>
                      <a:spcPct val="0"/>
                    </a:spcBef>
                    <a:spcAft>
                      <a:spcPct val="15000"/>
                    </a:spcAft>
                    <a:buChar char="••"/>
                  </a:pPr>
                  <a:r>
                    <a:rPr lang="en-US" sz="1200" kern="1200" dirty="0" smtClean="0"/>
                    <a:t>Accelerator Program; Regional Innovation Clusters Program</a:t>
                  </a:r>
                  <a:endParaRPr lang="en-US" sz="1200" kern="1200" dirty="0"/>
                </a:p>
              </p:txBody>
            </p:sp>
          </p:grpSp>
          <p:grpSp>
            <p:nvGrpSpPr>
              <p:cNvPr id="47" name="Group 46"/>
              <p:cNvGrpSpPr>
                <a:grpSpLocks noChangeAspect="1"/>
              </p:cNvGrpSpPr>
              <p:nvPr/>
            </p:nvGrpSpPr>
            <p:grpSpPr>
              <a:xfrm>
                <a:off x="381000" y="4178808"/>
                <a:ext cx="3017520" cy="393192"/>
                <a:chOff x="0" y="4356913"/>
                <a:chExt cx="3017520" cy="518517"/>
              </a:xfrm>
            </p:grpSpPr>
            <p:sp>
              <p:nvSpPr>
                <p:cNvPr id="48" name="Rounded Rectangle 47"/>
                <p:cNvSpPr/>
                <p:nvPr/>
              </p:nvSpPr>
              <p:spPr>
                <a:xfrm>
                  <a:off x="0" y="4356913"/>
                  <a:ext cx="3017520" cy="51851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Rounded Rectangle 38"/>
                <p:cNvSpPr/>
                <p:nvPr/>
              </p:nvSpPr>
              <p:spPr>
                <a:xfrm>
                  <a:off x="25312" y="4382225"/>
                  <a:ext cx="2966896" cy="4678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22860" rIns="45720" bIns="22860" numCol="1" spcCol="1270" anchor="ctr" anchorCtr="0">
                  <a:noAutofit/>
                </a:bodyPr>
                <a:lstStyle/>
                <a:p>
                  <a:pPr lvl="0" algn="ctr" defTabSz="533400" rtl="0">
                    <a:lnSpc>
                      <a:spcPct val="90000"/>
                    </a:lnSpc>
                    <a:spcBef>
                      <a:spcPct val="0"/>
                    </a:spcBef>
                    <a:spcAft>
                      <a:spcPct val="35000"/>
                    </a:spcAft>
                  </a:pPr>
                  <a:r>
                    <a:rPr lang="en-US" sz="1200" kern="1200" dirty="0" smtClean="0"/>
                    <a:t>Small Business Administration</a:t>
                  </a:r>
                  <a:endParaRPr lang="en-US" sz="1200" kern="1200" dirty="0"/>
                </a:p>
              </p:txBody>
            </p:sp>
          </p:grpSp>
        </p:grpSp>
      </p:grpSp>
      <p:sp>
        <p:nvSpPr>
          <p:cNvPr id="95" name="TextBox 94"/>
          <p:cNvSpPr txBox="1"/>
          <p:nvPr/>
        </p:nvSpPr>
        <p:spPr>
          <a:xfrm>
            <a:off x="330241" y="4828401"/>
            <a:ext cx="5918159" cy="276999"/>
          </a:xfrm>
          <a:prstGeom prst="rect">
            <a:avLst/>
          </a:prstGeom>
          <a:noFill/>
        </p:spPr>
        <p:txBody>
          <a:bodyPr wrap="none" rtlCol="0">
            <a:spAutoFit/>
          </a:bodyPr>
          <a:lstStyle/>
          <a:p>
            <a:r>
              <a:rPr lang="en-US" sz="1200" dirty="0" smtClean="0">
                <a:latin typeface="+mn-lt"/>
              </a:rPr>
              <a:t>(Additional Technical Assistance (</a:t>
            </a:r>
            <a:r>
              <a:rPr lang="en-US" sz="1200" dirty="0" err="1" smtClean="0">
                <a:latin typeface="+mn-lt"/>
              </a:rPr>
              <a:t>t.a</a:t>
            </a:r>
            <a:r>
              <a:rPr lang="en-US" sz="1200" dirty="0" smtClean="0">
                <a:latin typeface="+mn-lt"/>
              </a:rPr>
              <a:t>.) available and programs that support </a:t>
            </a:r>
            <a:r>
              <a:rPr lang="en-US" sz="1200" dirty="0" err="1" smtClean="0">
                <a:latin typeface="+mn-lt"/>
              </a:rPr>
              <a:t>IMCP</a:t>
            </a:r>
            <a:r>
              <a:rPr lang="en-US" sz="1200" dirty="0" smtClean="0">
                <a:latin typeface="+mn-lt"/>
              </a:rPr>
              <a:t> objectives. )</a:t>
            </a:r>
            <a:endParaRPr lang="en-US" sz="1200" dirty="0">
              <a:latin typeface="+mn-lt"/>
            </a:endParaRPr>
          </a:p>
        </p:txBody>
      </p:sp>
    </p:spTree>
    <p:extLst>
      <p:ext uri="{BB962C8B-B14F-4D97-AF65-F5344CB8AC3E}">
        <p14:creationId xmlns:p14="http://schemas.microsoft.com/office/powerpoint/2010/main" val="2862314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type="title"/>
          </p:nvPr>
        </p:nvSpPr>
        <p:spPr>
          <a:xfrm>
            <a:off x="3124200" y="228600"/>
            <a:ext cx="5715000" cy="1676400"/>
          </a:xfrm>
        </p:spPr>
        <p:txBody>
          <a:bodyPr/>
          <a:lstStyle/>
          <a:p>
            <a:pPr algn="r" eaLnBrk="1" hangingPunct="1"/>
            <a:r>
              <a:rPr lang="en-US" sz="4000" b="1" i="1" dirty="0" smtClean="0">
                <a:solidFill>
                  <a:srgbClr val="663300"/>
                </a:solidFill>
                <a:latin typeface="Arial Unicode MS" pitchFamily="34" charset="-128"/>
              </a:rPr>
              <a:t/>
            </a:r>
            <a:br>
              <a:rPr lang="en-US" sz="4000" b="1" i="1" dirty="0" smtClean="0">
                <a:solidFill>
                  <a:srgbClr val="663300"/>
                </a:solidFill>
                <a:latin typeface="Arial Unicode MS" pitchFamily="34" charset="-128"/>
              </a:rPr>
            </a:br>
            <a:endParaRPr lang="en-US" sz="4000" b="1" i="1" dirty="0" smtClean="0">
              <a:solidFill>
                <a:srgbClr val="663300"/>
              </a:solidFill>
              <a:latin typeface="Arial Unicode MS" pitchFamily="34" charset="-128"/>
            </a:endParaRPr>
          </a:p>
        </p:txBody>
      </p:sp>
      <p:sp>
        <p:nvSpPr>
          <p:cNvPr id="52226" name="Rectangle 2"/>
          <p:cNvSpPr>
            <a:spLocks noGrp="1" noChangeArrowheads="1"/>
          </p:cNvSpPr>
          <p:nvPr>
            <p:ph idx="1"/>
          </p:nvPr>
        </p:nvSpPr>
        <p:spPr>
          <a:xfrm>
            <a:off x="0" y="914400"/>
            <a:ext cx="8458200" cy="5486400"/>
          </a:xfrm>
          <a:noFill/>
          <a:ln w="9525">
            <a:noFill/>
            <a:miter lim="800000"/>
            <a:headEnd/>
            <a:tailEnd/>
          </a:ln>
        </p:spPr>
        <p:txBody>
          <a:bodyPr vert="horz" wrap="square" lIns="91440" tIns="45720" rIns="91440" bIns="45720" numCol="1" anchor="t" anchorCtr="0" compatLnSpc="1">
            <a:prstTxWarp prst="textNoShape">
              <a:avLst/>
            </a:prstTxWarp>
          </a:bodyPr>
          <a:lstStyle/>
          <a:p>
            <a:pPr>
              <a:spcBef>
                <a:spcPts val="2000"/>
              </a:spcBef>
            </a:pPr>
            <a:r>
              <a:rPr lang="en-US" sz="2400" dirty="0">
                <a:latin typeface="+mj-lt"/>
              </a:rPr>
              <a:t>IMCP designation competition </a:t>
            </a:r>
            <a:r>
              <a:rPr lang="en-US" sz="2400" dirty="0" smtClean="0">
                <a:latin typeface="+mj-lt"/>
              </a:rPr>
              <a:t>announcement - TBD</a:t>
            </a:r>
          </a:p>
          <a:p>
            <a:pPr>
              <a:spcBef>
                <a:spcPts val="2000"/>
              </a:spcBef>
            </a:pPr>
            <a:r>
              <a:rPr lang="en-US" sz="2400" dirty="0" smtClean="0">
                <a:latin typeface="+mj-lt"/>
              </a:rPr>
              <a:t>Applications </a:t>
            </a:r>
            <a:r>
              <a:rPr lang="en-US" sz="2400" dirty="0">
                <a:latin typeface="+mj-lt"/>
              </a:rPr>
              <a:t>due March </a:t>
            </a:r>
            <a:r>
              <a:rPr lang="en-US" sz="2400" dirty="0" smtClean="0">
                <a:latin typeface="+mj-lt"/>
              </a:rPr>
              <a:t>2015</a:t>
            </a:r>
          </a:p>
          <a:p>
            <a:pPr>
              <a:spcBef>
                <a:spcPts val="2000"/>
              </a:spcBef>
            </a:pPr>
            <a:r>
              <a:rPr lang="en-US" sz="2400" dirty="0" smtClean="0">
                <a:latin typeface="+mj-lt"/>
              </a:rPr>
              <a:t>Applicants </a:t>
            </a:r>
            <a:r>
              <a:rPr lang="en-US" sz="2400" dirty="0">
                <a:latin typeface="+mj-lt"/>
              </a:rPr>
              <a:t>define their own regional boundaries, identify their own partners, for designation, which: </a:t>
            </a:r>
          </a:p>
          <a:p>
            <a:pPr lvl="1">
              <a:spcBef>
                <a:spcPts val="500"/>
              </a:spcBef>
              <a:buFont typeface="Courier New" panose="02070309020205020404" pitchFamily="49" charset="0"/>
              <a:buChar char="o"/>
            </a:pPr>
            <a:r>
              <a:rPr lang="en-US" sz="2000" dirty="0">
                <a:latin typeface="+mj-lt"/>
              </a:rPr>
              <a:t>Have a strong existing manufacturing base</a:t>
            </a:r>
          </a:p>
          <a:p>
            <a:pPr lvl="1">
              <a:spcBef>
                <a:spcPts val="500"/>
              </a:spcBef>
              <a:buFont typeface="Courier New" panose="02070309020205020404" pitchFamily="49" charset="0"/>
              <a:buChar char="o"/>
            </a:pPr>
            <a:r>
              <a:rPr lang="en-US" sz="2000" dirty="0">
                <a:latin typeface="+mj-lt"/>
              </a:rPr>
              <a:t>Is large enough to contain critical elements of key technologies or supply chains (KTS) prioritized by applicant – as evidenced by either jobs or firms </a:t>
            </a:r>
          </a:p>
          <a:p>
            <a:pPr lvl="1">
              <a:spcBef>
                <a:spcPts val="500"/>
              </a:spcBef>
              <a:buFont typeface="Courier New" panose="02070309020205020404" pitchFamily="49" charset="0"/>
              <a:buChar char="o"/>
            </a:pPr>
            <a:r>
              <a:rPr lang="en-US" sz="2000" dirty="0">
                <a:latin typeface="+mj-lt"/>
              </a:rPr>
              <a:t>Small enough to enable close collaboration by identified partners </a:t>
            </a:r>
            <a:endParaRPr lang="en-US" sz="2400" dirty="0">
              <a:latin typeface="+mj-lt"/>
            </a:endParaRPr>
          </a:p>
          <a:p>
            <a:r>
              <a:rPr lang="en-US" sz="2400" dirty="0" smtClean="0">
                <a:latin typeface="+mj-lt"/>
              </a:rPr>
              <a:t>Applicants </a:t>
            </a:r>
            <a:r>
              <a:rPr lang="en-US" sz="2400" dirty="0">
                <a:latin typeface="+mj-lt"/>
              </a:rPr>
              <a:t>must demonstrate that the IMCP designation will result in measurable </a:t>
            </a:r>
            <a:r>
              <a:rPr lang="en-US" sz="2400" dirty="0" smtClean="0">
                <a:latin typeface="+mj-lt"/>
              </a:rPr>
              <a:t>improvement </a:t>
            </a:r>
            <a:r>
              <a:rPr lang="en-US" sz="2400" dirty="0">
                <a:latin typeface="+mj-lt"/>
              </a:rPr>
              <a:t>in key areas of their manufacturing </a:t>
            </a:r>
            <a:r>
              <a:rPr lang="en-US" sz="2400" dirty="0" smtClean="0">
                <a:latin typeface="+mj-lt"/>
              </a:rPr>
              <a:t>ecosystem.</a:t>
            </a:r>
            <a:endParaRPr lang="en-US" sz="2400" dirty="0">
              <a:latin typeface="+mj-lt"/>
            </a:endParaRPr>
          </a:p>
        </p:txBody>
      </p:sp>
      <p:sp>
        <p:nvSpPr>
          <p:cNvPr id="4" name="Rectangle 3"/>
          <p:cNvSpPr/>
          <p:nvPr/>
        </p:nvSpPr>
        <p:spPr>
          <a:xfrm>
            <a:off x="0" y="0"/>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0" hangingPunct="0"/>
            <a:r>
              <a:rPr lang="en-US" sz="2400" dirty="0" err="1">
                <a:solidFill>
                  <a:schemeClr val="bg1"/>
                </a:solidFill>
                <a:latin typeface="+mn-lt"/>
                <a:ea typeface="+mj-ea"/>
                <a:cs typeface="+mj-cs"/>
              </a:rPr>
              <a:t>IMCP</a:t>
            </a:r>
            <a:r>
              <a:rPr lang="en-US" sz="2400" dirty="0">
                <a:solidFill>
                  <a:schemeClr val="bg1"/>
                </a:solidFill>
                <a:latin typeface="+mn-lt"/>
                <a:ea typeface="+mj-ea"/>
                <a:cs typeface="+mj-cs"/>
              </a:rPr>
              <a:t> Federal Register Notice: Key Points</a:t>
            </a:r>
          </a:p>
        </p:txBody>
      </p:sp>
      <p:sp>
        <p:nvSpPr>
          <p:cNvPr id="2" name="Slide Number Placeholder 1"/>
          <p:cNvSpPr>
            <a:spLocks noGrp="1"/>
          </p:cNvSpPr>
          <p:nvPr>
            <p:ph type="sldNum" sz="quarter" idx="12"/>
          </p:nvPr>
        </p:nvSpPr>
        <p:spPr/>
        <p:txBody>
          <a:bodyPr/>
          <a:lstStyle/>
          <a:p>
            <a:pPr>
              <a:defRPr/>
            </a:pPr>
            <a:fld id="{EA19DEE0-DE24-4003-9554-8DE1BF153611}" type="slidenum">
              <a:rPr lang="en-US" smtClean="0"/>
              <a:pPr>
                <a:defRPr/>
              </a:pPr>
              <a:t>6</a:t>
            </a:fld>
            <a:endParaRPr lang="en-US" dirty="0"/>
          </a:p>
        </p:txBody>
      </p:sp>
    </p:spTree>
    <p:extLst>
      <p:ext uri="{BB962C8B-B14F-4D97-AF65-F5344CB8AC3E}">
        <p14:creationId xmlns:p14="http://schemas.microsoft.com/office/powerpoint/2010/main" val="16564820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2"/>
          <p:cNvSpPr txBox="1">
            <a:spLocks/>
          </p:cNvSpPr>
          <p:nvPr/>
        </p:nvSpPr>
        <p:spPr bwMode="auto">
          <a:xfrm>
            <a:off x="0" y="0"/>
            <a:ext cx="9144000" cy="914400"/>
          </a:xfrm>
          <a:prstGeom prst="rect">
            <a:avLst/>
          </a:prstGeom>
          <a:noFill/>
          <a:ln w="9525">
            <a:noFill/>
            <a:miter lim="800000"/>
            <a:headEnd/>
            <a:tailEnd/>
          </a:ln>
          <a:extLst/>
        </p:spPr>
        <p:txBody>
          <a:bodyPr vert="horz" wrap="square" lIns="91440" tIns="45720" rIns="91440" bIns="45720" numCol="1" anchor="ctr" anchorCtr="0" compatLnSpc="1">
            <a:prstTxWarp prst="textNoShape">
              <a:avLst/>
            </a:prstTxWarp>
          </a:bodyPr>
          <a:lstStyle>
            <a:defPPr>
              <a:defRPr lang="en-US"/>
            </a:defPPr>
            <a:lvl1pPr eaLnBrk="0" hangingPunct="0">
              <a:defRPr sz="2400">
                <a:solidFill>
                  <a:schemeClr val="bg1"/>
                </a:solidFill>
                <a:latin typeface="+mn-lt"/>
                <a:ea typeface="+mj-ea"/>
                <a:cs typeface="+mj-cs"/>
              </a:defRPr>
            </a:lvl1pPr>
          </a:lstStyle>
          <a:p>
            <a:pPr algn="ctr"/>
            <a:r>
              <a:rPr lang="en-US" dirty="0" smtClean="0"/>
              <a:t>Proposal Narrative Requirements and Selection Criteria </a:t>
            </a:r>
            <a:endParaRPr lang="en-US" dirty="0"/>
          </a:p>
        </p:txBody>
      </p:sp>
      <p:sp>
        <p:nvSpPr>
          <p:cNvPr id="13" name="TextBox 12"/>
          <p:cNvSpPr txBox="1"/>
          <p:nvPr/>
        </p:nvSpPr>
        <p:spPr>
          <a:xfrm>
            <a:off x="762000" y="2362200"/>
            <a:ext cx="6821490" cy="4054956"/>
          </a:xfrm>
          <a:prstGeom prst="rect">
            <a:avLst/>
          </a:prstGeom>
          <a:noFill/>
        </p:spPr>
        <p:txBody>
          <a:bodyPr wrap="square">
            <a:spAutoFit/>
          </a:bodyPr>
          <a:lstStyle/>
          <a:p>
            <a:pPr marL="174625" indent="-174625">
              <a:spcAft>
                <a:spcPts val="300"/>
              </a:spcAft>
              <a:buClr>
                <a:schemeClr val="tx1">
                  <a:lumMod val="65000"/>
                  <a:lumOff val="35000"/>
                </a:schemeClr>
              </a:buClr>
              <a:buFont typeface="Wingdings" pitchFamily="2" charset="2"/>
              <a:buChar char="§"/>
              <a:defRPr/>
            </a:pPr>
            <a:r>
              <a:rPr lang="en-US" sz="2000" dirty="0" smtClean="0">
                <a:latin typeface="+mn-lt"/>
              </a:rPr>
              <a:t>Applicants </a:t>
            </a:r>
            <a:r>
              <a:rPr lang="en-US" sz="2000" dirty="0">
                <a:latin typeface="+mn-lt"/>
              </a:rPr>
              <a:t>should provide a </a:t>
            </a:r>
            <a:r>
              <a:rPr lang="en-US" sz="2000" b="1" dirty="0">
                <a:solidFill>
                  <a:srgbClr val="1F497D"/>
                </a:solidFill>
                <a:latin typeface="+mn-lt"/>
              </a:rPr>
              <a:t>detailed data-driven assessment of the local industrial ecosystem as it exists today</a:t>
            </a:r>
            <a:r>
              <a:rPr lang="en-US" sz="2000" dirty="0">
                <a:latin typeface="+mn-lt"/>
              </a:rPr>
              <a:t>, </a:t>
            </a:r>
            <a:r>
              <a:rPr lang="en-US" sz="2000" b="1" dirty="0">
                <a:solidFill>
                  <a:srgbClr val="1F497D"/>
                </a:solidFill>
                <a:latin typeface="+mn-lt"/>
              </a:rPr>
              <a:t>what is missing</a:t>
            </a:r>
            <a:r>
              <a:rPr lang="en-US" sz="2000" dirty="0">
                <a:latin typeface="+mn-lt"/>
              </a:rPr>
              <a:t>, and an </a:t>
            </a:r>
            <a:r>
              <a:rPr lang="en-US" sz="2000" b="1" dirty="0">
                <a:solidFill>
                  <a:srgbClr val="1F497D"/>
                </a:solidFill>
                <a:latin typeface="+mn-lt"/>
              </a:rPr>
              <a:t>evidence-based path to development </a:t>
            </a:r>
            <a:r>
              <a:rPr lang="en-US" sz="2000" dirty="0">
                <a:latin typeface="+mn-lt"/>
              </a:rPr>
              <a:t>that could make a region uniquely competitive</a:t>
            </a:r>
            <a:r>
              <a:rPr lang="en-US" sz="2000" dirty="0" smtClean="0">
                <a:latin typeface="+mn-lt"/>
              </a:rPr>
              <a:t>.</a:t>
            </a:r>
          </a:p>
          <a:p>
            <a:pPr marL="174625" indent="-174625">
              <a:spcAft>
                <a:spcPts val="300"/>
              </a:spcAft>
              <a:buClr>
                <a:schemeClr val="tx1">
                  <a:lumMod val="65000"/>
                  <a:lumOff val="35000"/>
                </a:schemeClr>
              </a:buClr>
              <a:buFont typeface="Wingdings" pitchFamily="2" charset="2"/>
              <a:buChar char="§"/>
              <a:defRPr/>
            </a:pPr>
            <a:r>
              <a:rPr lang="en-US" sz="2000" dirty="0">
                <a:latin typeface="+mn-lt"/>
              </a:rPr>
              <a:t>The proposed development should involve strong coordination across </a:t>
            </a:r>
            <a:r>
              <a:rPr lang="en-US" sz="2000" dirty="0" smtClean="0">
                <a:latin typeface="+mn-lt"/>
              </a:rPr>
              <a:t>all elements of the industrial ecosystem:</a:t>
            </a:r>
            <a:endParaRPr lang="en-US" sz="2000" dirty="0">
              <a:latin typeface="+mn-lt"/>
            </a:endParaRPr>
          </a:p>
          <a:p>
            <a:pPr marL="685800" lvl="1" indent="-228600">
              <a:spcAft>
                <a:spcPts val="300"/>
              </a:spcAft>
              <a:buClr>
                <a:schemeClr val="tx1">
                  <a:lumMod val="65000"/>
                  <a:lumOff val="35000"/>
                </a:schemeClr>
              </a:buClr>
              <a:buFont typeface="+mj-lt"/>
              <a:buAutoNum type="arabicPeriod"/>
              <a:defRPr/>
            </a:pPr>
            <a:r>
              <a:rPr lang="en-US" sz="2000" dirty="0">
                <a:latin typeface="+mn-lt"/>
              </a:rPr>
              <a:t>Workforce and Training</a:t>
            </a:r>
          </a:p>
          <a:p>
            <a:pPr marL="685800" lvl="1" indent="-228600">
              <a:spcAft>
                <a:spcPts val="300"/>
              </a:spcAft>
              <a:buClr>
                <a:schemeClr val="tx1">
                  <a:lumMod val="65000"/>
                  <a:lumOff val="35000"/>
                </a:schemeClr>
              </a:buClr>
              <a:buFont typeface="+mj-lt"/>
              <a:buAutoNum type="arabicPeriod"/>
              <a:defRPr/>
            </a:pPr>
            <a:r>
              <a:rPr lang="en-US" sz="2000" dirty="0">
                <a:latin typeface="+mn-lt"/>
              </a:rPr>
              <a:t>Supplier Network</a:t>
            </a:r>
          </a:p>
          <a:p>
            <a:pPr marL="685800" lvl="1" indent="-228600">
              <a:spcAft>
                <a:spcPts val="300"/>
              </a:spcAft>
              <a:buClr>
                <a:schemeClr val="tx1">
                  <a:lumMod val="65000"/>
                  <a:lumOff val="35000"/>
                </a:schemeClr>
              </a:buClr>
              <a:buFont typeface="+mj-lt"/>
              <a:buAutoNum type="arabicPeriod"/>
              <a:defRPr/>
            </a:pPr>
            <a:r>
              <a:rPr lang="en-US" sz="2000" dirty="0">
                <a:latin typeface="+mn-lt"/>
              </a:rPr>
              <a:t>Research and Innovation</a:t>
            </a:r>
          </a:p>
          <a:p>
            <a:pPr marL="685800" lvl="1" indent="-228600">
              <a:spcAft>
                <a:spcPts val="300"/>
              </a:spcAft>
              <a:buClr>
                <a:schemeClr val="tx1">
                  <a:lumMod val="65000"/>
                  <a:lumOff val="35000"/>
                </a:schemeClr>
              </a:buClr>
              <a:buFont typeface="+mj-lt"/>
              <a:buAutoNum type="arabicPeriod"/>
              <a:defRPr/>
            </a:pPr>
            <a:r>
              <a:rPr lang="en-US" sz="2000" dirty="0">
                <a:latin typeface="+mn-lt"/>
              </a:rPr>
              <a:t>Infrastructure and Site Development</a:t>
            </a:r>
          </a:p>
          <a:p>
            <a:pPr marL="685800" lvl="1" indent="-228600">
              <a:spcAft>
                <a:spcPts val="300"/>
              </a:spcAft>
              <a:buClr>
                <a:schemeClr val="tx1">
                  <a:lumMod val="65000"/>
                  <a:lumOff val="35000"/>
                </a:schemeClr>
              </a:buClr>
              <a:buFont typeface="+mj-lt"/>
              <a:buAutoNum type="arabicPeriod"/>
              <a:defRPr/>
            </a:pPr>
            <a:r>
              <a:rPr lang="en-US" sz="2000" dirty="0">
                <a:latin typeface="+mn-lt"/>
              </a:rPr>
              <a:t>Trade and International Investment</a:t>
            </a:r>
          </a:p>
          <a:p>
            <a:pPr marL="685800" lvl="1" indent="-228600">
              <a:spcAft>
                <a:spcPts val="300"/>
              </a:spcAft>
              <a:buClr>
                <a:schemeClr val="tx1">
                  <a:lumMod val="65000"/>
                  <a:lumOff val="35000"/>
                </a:schemeClr>
              </a:buClr>
              <a:buFont typeface="+mj-lt"/>
              <a:buAutoNum type="arabicPeriod"/>
              <a:defRPr/>
            </a:pPr>
            <a:r>
              <a:rPr lang="en-US" sz="2000" dirty="0">
                <a:latin typeface="+mn-lt"/>
              </a:rPr>
              <a:t>Operational Improvement and Capital </a:t>
            </a:r>
            <a:r>
              <a:rPr lang="en-US" sz="2000" dirty="0" smtClean="0">
                <a:latin typeface="+mn-lt"/>
              </a:rPr>
              <a:t>Access</a:t>
            </a:r>
            <a:endParaRPr lang="en-US" sz="2000" dirty="0">
              <a:latin typeface="+mn-lt"/>
            </a:endParaRPr>
          </a:p>
        </p:txBody>
      </p:sp>
      <p:sp>
        <p:nvSpPr>
          <p:cNvPr id="17" name="Rounded Rectangle 16"/>
          <p:cNvSpPr/>
          <p:nvPr/>
        </p:nvSpPr>
        <p:spPr>
          <a:xfrm>
            <a:off x="1752600" y="1066800"/>
            <a:ext cx="5715000" cy="990600"/>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t>Quality of implementation strategy</a:t>
            </a:r>
          </a:p>
          <a:p>
            <a:pPr algn="ctr">
              <a:defRPr/>
            </a:pPr>
            <a:r>
              <a:rPr lang="en-US" sz="2000" b="1" i="1" dirty="0" smtClean="0"/>
              <a:t>50 Points</a:t>
            </a:r>
            <a:endParaRPr lang="en-US" sz="2000" b="1" i="1" dirty="0"/>
          </a:p>
        </p:txBody>
      </p:sp>
      <p:sp>
        <p:nvSpPr>
          <p:cNvPr id="14" name="Rectangle 2"/>
          <p:cNvSpPr txBox="1">
            <a:spLocks noChangeArrowheads="1"/>
          </p:cNvSpPr>
          <p:nvPr/>
        </p:nvSpPr>
        <p:spPr bwMode="auto">
          <a:xfrm>
            <a:off x="5638799" y="4572000"/>
            <a:ext cx="3200399" cy="1219200"/>
          </a:xfrm>
          <a:prstGeom prst="rect">
            <a:avLst/>
          </a:prstGeom>
          <a:solidFill>
            <a:schemeClr val="bg1"/>
          </a:solidFill>
          <a:ln w="9525">
            <a:solidFill>
              <a:srgbClr val="1F497D"/>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en-US" sz="1200" b="1" u="sng" dirty="0" smtClean="0"/>
              <a:t>Methodology:</a:t>
            </a:r>
          </a:p>
          <a:p>
            <a:pPr marL="228600" indent="-228600">
              <a:buFont typeface="+mj-lt"/>
              <a:buAutoNum type="alphaLcPeriod"/>
            </a:pPr>
            <a:r>
              <a:rPr lang="en-US" sz="1200" dirty="0" smtClean="0"/>
              <a:t>Current Capability?</a:t>
            </a:r>
          </a:p>
          <a:p>
            <a:pPr marL="228600" indent="-228600">
              <a:buFont typeface="+mj-lt"/>
              <a:buAutoNum type="alphaLcPeriod"/>
            </a:pPr>
            <a:r>
              <a:rPr lang="en-US" sz="1200" dirty="0" smtClean="0"/>
              <a:t>Current Institutions for improving capability?</a:t>
            </a:r>
          </a:p>
          <a:p>
            <a:pPr marL="228600" indent="-228600">
              <a:buFont typeface="+mj-lt"/>
              <a:buAutoNum type="alphaLcPeriod"/>
            </a:pPr>
            <a:r>
              <a:rPr lang="en-US" sz="1200" dirty="0" smtClean="0"/>
              <a:t>Gaps?</a:t>
            </a:r>
          </a:p>
          <a:p>
            <a:pPr marL="228600" indent="-228600">
              <a:buFont typeface="+mj-lt"/>
              <a:buAutoNum type="alphaLcPeriod"/>
            </a:pPr>
            <a:r>
              <a:rPr lang="en-US" sz="1200" dirty="0" smtClean="0"/>
              <a:t>Plan?</a:t>
            </a:r>
            <a:endParaRPr lang="en-US" sz="1200" dirty="0"/>
          </a:p>
        </p:txBody>
      </p:sp>
      <p:sp>
        <p:nvSpPr>
          <p:cNvPr id="2" name="Slide Number Placeholder 1"/>
          <p:cNvSpPr>
            <a:spLocks noGrp="1"/>
          </p:cNvSpPr>
          <p:nvPr>
            <p:ph type="sldNum" sz="quarter" idx="12"/>
          </p:nvPr>
        </p:nvSpPr>
        <p:spPr/>
        <p:txBody>
          <a:bodyPr/>
          <a:lstStyle/>
          <a:p>
            <a:pPr>
              <a:defRPr/>
            </a:pPr>
            <a:fld id="{EA19DEE0-DE24-4003-9554-8DE1BF153611}" type="slidenum">
              <a:rPr lang="en-US" smtClean="0"/>
              <a:pPr>
                <a:defRPr/>
              </a:pPr>
              <a:t>7</a:t>
            </a:fld>
            <a:endParaRPr lang="en-US" dirty="0"/>
          </a:p>
        </p:txBody>
      </p:sp>
    </p:spTree>
    <p:extLst>
      <p:ext uri="{BB962C8B-B14F-4D97-AF65-F5344CB8AC3E}">
        <p14:creationId xmlns:p14="http://schemas.microsoft.com/office/powerpoint/2010/main" val="16958546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2"/>
          <p:cNvSpPr txBox="1">
            <a:spLocks/>
          </p:cNvSpPr>
          <p:nvPr/>
        </p:nvSpPr>
        <p:spPr bwMode="auto">
          <a:xfrm>
            <a:off x="0" y="0"/>
            <a:ext cx="9144000" cy="914400"/>
          </a:xfrm>
          <a:prstGeom prst="rect">
            <a:avLst/>
          </a:prstGeom>
          <a:noFill/>
          <a:ln w="9525">
            <a:noFill/>
            <a:miter lim="800000"/>
            <a:headEnd/>
            <a:tailEnd/>
          </a:ln>
          <a:extLst/>
        </p:spPr>
        <p:txBody>
          <a:bodyPr vert="horz" wrap="square" lIns="91440" tIns="45720" rIns="91440" bIns="45720" numCol="1" anchor="ctr" anchorCtr="0" compatLnSpc="1">
            <a:prstTxWarp prst="textNoShape">
              <a:avLst/>
            </a:prstTxWarp>
          </a:bodyPr>
          <a:lstStyle>
            <a:defPPr>
              <a:defRPr lang="en-US"/>
            </a:defPPr>
            <a:lvl1pPr eaLnBrk="0" hangingPunct="0">
              <a:defRPr sz="2400">
                <a:solidFill>
                  <a:schemeClr val="bg1"/>
                </a:solidFill>
                <a:latin typeface="+mn-lt"/>
                <a:ea typeface="+mj-ea"/>
                <a:cs typeface="+mj-cs"/>
              </a:defRPr>
            </a:lvl1pPr>
          </a:lstStyle>
          <a:p>
            <a:pPr algn="ctr"/>
            <a:r>
              <a:rPr lang="en-US" dirty="0" smtClean="0"/>
              <a:t>Proposal Narrative Requirements and Selection Criteria </a:t>
            </a:r>
            <a:endParaRPr lang="en-US" dirty="0"/>
          </a:p>
        </p:txBody>
      </p:sp>
      <p:sp>
        <p:nvSpPr>
          <p:cNvPr id="10" name="Slide Number Placeholder 3"/>
          <p:cNvSpPr>
            <a:spLocks noGrp="1"/>
          </p:cNvSpPr>
          <p:nvPr>
            <p:ph type="sldNum" sz="quarter" idx="12"/>
          </p:nvPr>
        </p:nvSpPr>
        <p:spPr bwMode="auto">
          <a:xfrm>
            <a:off x="6553200" y="6356350"/>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4A2E26A7-6B67-492C-9D2D-D7F7CB263243}" type="slidenum">
              <a:rPr lang="en-US" smtClean="0">
                <a:solidFill>
                  <a:srgbClr val="898989"/>
                </a:solidFill>
                <a:latin typeface="Calibri" pitchFamily="34" charset="0"/>
              </a:rPr>
              <a:pPr eaLnBrk="1" hangingPunct="1">
                <a:defRPr/>
              </a:pPr>
              <a:t>8</a:t>
            </a:fld>
            <a:endParaRPr lang="en-US" smtClean="0">
              <a:solidFill>
                <a:srgbClr val="898989"/>
              </a:solidFill>
              <a:latin typeface="Calibri" pitchFamily="34" charset="0"/>
            </a:endParaRPr>
          </a:p>
        </p:txBody>
      </p:sp>
      <p:sp>
        <p:nvSpPr>
          <p:cNvPr id="15" name="TextBox 14"/>
          <p:cNvSpPr txBox="1"/>
          <p:nvPr/>
        </p:nvSpPr>
        <p:spPr>
          <a:xfrm>
            <a:off x="533400" y="2480117"/>
            <a:ext cx="7620000" cy="3362459"/>
          </a:xfrm>
          <a:prstGeom prst="rect">
            <a:avLst/>
          </a:prstGeom>
          <a:noFill/>
        </p:spPr>
        <p:txBody>
          <a:bodyPr wrap="square">
            <a:spAutoFit/>
          </a:bodyPr>
          <a:lstStyle>
            <a:defPPr>
              <a:defRPr lang="en-US"/>
            </a:defPPr>
            <a:lvl1pPr marL="174625" indent="-174625">
              <a:spcAft>
                <a:spcPts val="300"/>
              </a:spcAft>
              <a:buClr>
                <a:schemeClr val="tx1">
                  <a:lumMod val="65000"/>
                  <a:lumOff val="35000"/>
                </a:schemeClr>
              </a:buClr>
              <a:buFont typeface="Wingdings" pitchFamily="2" charset="2"/>
              <a:buChar char="§"/>
              <a:defRPr sz="1200" u="sng">
                <a:latin typeface="+mn-lt"/>
              </a:defRPr>
            </a:lvl1pPr>
            <a:lvl2pPr marL="631825" lvl="1" indent="-174625">
              <a:spcAft>
                <a:spcPts val="300"/>
              </a:spcAft>
              <a:buClr>
                <a:schemeClr val="tx1">
                  <a:lumMod val="65000"/>
                  <a:lumOff val="35000"/>
                </a:schemeClr>
              </a:buClr>
              <a:buFont typeface="Wingdings" pitchFamily="2" charset="2"/>
              <a:buChar char="§"/>
              <a:defRPr sz="1200">
                <a:latin typeface="+mn-lt"/>
              </a:defRPr>
            </a:lvl2pPr>
            <a:lvl3pPr marL="1143000" lvl="2" indent="-228600">
              <a:spcAft>
                <a:spcPts val="300"/>
              </a:spcAft>
              <a:buClr>
                <a:schemeClr val="tx1">
                  <a:lumMod val="65000"/>
                  <a:lumOff val="35000"/>
                </a:schemeClr>
              </a:buClr>
              <a:buFont typeface="+mj-lt"/>
              <a:buAutoNum type="arabicPeriod"/>
              <a:defRPr sz="1200">
                <a:latin typeface="+mn-lt"/>
              </a:defRPr>
            </a:lvl3pPr>
          </a:lstStyle>
          <a:p>
            <a:pPr lvl="1"/>
            <a:r>
              <a:rPr lang="en-US" sz="2000" dirty="0" smtClean="0"/>
              <a:t>Proposal should demonstrate </a:t>
            </a:r>
            <a:r>
              <a:rPr lang="en-US" sz="2000" b="1" dirty="0" smtClean="0">
                <a:solidFill>
                  <a:srgbClr val="1F497D"/>
                </a:solidFill>
              </a:rPr>
              <a:t>the Capacity </a:t>
            </a:r>
            <a:r>
              <a:rPr lang="en-US" sz="2000" b="1" dirty="0">
                <a:solidFill>
                  <a:srgbClr val="1F497D"/>
                </a:solidFill>
              </a:rPr>
              <a:t>To Carry </a:t>
            </a:r>
            <a:r>
              <a:rPr lang="en-US" sz="2000" b="1" dirty="0" smtClean="0">
                <a:solidFill>
                  <a:srgbClr val="1F497D"/>
                </a:solidFill>
              </a:rPr>
              <a:t>Out the </a:t>
            </a:r>
            <a:r>
              <a:rPr lang="en-US" sz="2000" b="1" dirty="0">
                <a:solidFill>
                  <a:srgbClr val="1F497D"/>
                </a:solidFill>
              </a:rPr>
              <a:t>Implementation </a:t>
            </a:r>
            <a:r>
              <a:rPr lang="en-US" sz="2000" b="1" dirty="0" smtClean="0">
                <a:solidFill>
                  <a:srgbClr val="1F497D"/>
                </a:solidFill>
              </a:rPr>
              <a:t>Strategy, </a:t>
            </a:r>
            <a:r>
              <a:rPr lang="en-US" sz="2000" dirty="0" smtClean="0"/>
              <a:t>including an evidence based assessment of:</a:t>
            </a:r>
            <a:endParaRPr lang="en-US" sz="2000" dirty="0"/>
          </a:p>
          <a:p>
            <a:pPr marL="1196975" lvl="2">
              <a:defRPr/>
            </a:pPr>
            <a:r>
              <a:rPr lang="en-US" sz="2000" dirty="0"/>
              <a:t>Overall leadership capacity</a:t>
            </a:r>
          </a:p>
          <a:p>
            <a:pPr marL="1196975" lvl="2">
              <a:defRPr/>
            </a:pPr>
            <a:r>
              <a:rPr lang="en-US" sz="2000" dirty="0"/>
              <a:t>Sound partnership structure</a:t>
            </a:r>
          </a:p>
          <a:p>
            <a:pPr marL="1196975" lvl="2">
              <a:defRPr/>
            </a:pPr>
            <a:r>
              <a:rPr lang="en-US" sz="2000" dirty="0"/>
              <a:t>Partner capacity to carry out planned investments and attract companies</a:t>
            </a:r>
          </a:p>
          <a:p>
            <a:pPr marL="1196975" lvl="2">
              <a:defRPr/>
            </a:pPr>
            <a:r>
              <a:rPr lang="en-US" sz="2000" dirty="0"/>
              <a:t>State of ecosystem's institutions</a:t>
            </a:r>
          </a:p>
          <a:p>
            <a:pPr marL="1196975" lvl="2">
              <a:defRPr/>
            </a:pPr>
            <a:r>
              <a:rPr lang="en-US" sz="2000" dirty="0"/>
              <a:t>Depth and breadth of communities’ development and employment goals </a:t>
            </a:r>
          </a:p>
        </p:txBody>
      </p:sp>
      <p:sp>
        <p:nvSpPr>
          <p:cNvPr id="18" name="Rounded Rectangle 17"/>
          <p:cNvSpPr/>
          <p:nvPr/>
        </p:nvSpPr>
        <p:spPr>
          <a:xfrm>
            <a:off x="1752600" y="1143000"/>
            <a:ext cx="5715000" cy="762000"/>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t>Capacity</a:t>
            </a:r>
          </a:p>
          <a:p>
            <a:pPr algn="ctr">
              <a:defRPr/>
            </a:pPr>
            <a:r>
              <a:rPr lang="en-US" sz="2000" b="1" i="1" dirty="0" smtClean="0"/>
              <a:t>25 Points</a:t>
            </a:r>
          </a:p>
        </p:txBody>
      </p:sp>
    </p:spTree>
    <p:extLst>
      <p:ext uri="{BB962C8B-B14F-4D97-AF65-F5344CB8AC3E}">
        <p14:creationId xmlns:p14="http://schemas.microsoft.com/office/powerpoint/2010/main" val="30117887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2"/>
          <p:cNvSpPr txBox="1">
            <a:spLocks/>
          </p:cNvSpPr>
          <p:nvPr/>
        </p:nvSpPr>
        <p:spPr bwMode="auto">
          <a:xfrm>
            <a:off x="0" y="0"/>
            <a:ext cx="9144000" cy="914400"/>
          </a:xfrm>
          <a:prstGeom prst="rect">
            <a:avLst/>
          </a:prstGeom>
          <a:noFill/>
          <a:ln w="9525">
            <a:noFill/>
            <a:miter lim="800000"/>
            <a:headEnd/>
            <a:tailEnd/>
          </a:ln>
          <a:extLst/>
        </p:spPr>
        <p:txBody>
          <a:bodyPr vert="horz" wrap="square" lIns="91440" tIns="45720" rIns="91440" bIns="45720" numCol="1" anchor="ctr" anchorCtr="0" compatLnSpc="1">
            <a:prstTxWarp prst="textNoShape">
              <a:avLst/>
            </a:prstTxWarp>
          </a:bodyPr>
          <a:lstStyle>
            <a:defPPr>
              <a:defRPr lang="en-US"/>
            </a:defPPr>
            <a:lvl1pPr eaLnBrk="0" hangingPunct="0">
              <a:defRPr sz="2400">
                <a:solidFill>
                  <a:schemeClr val="bg1"/>
                </a:solidFill>
                <a:latin typeface="+mn-lt"/>
                <a:ea typeface="+mj-ea"/>
                <a:cs typeface="+mj-cs"/>
              </a:defRPr>
            </a:lvl1pPr>
          </a:lstStyle>
          <a:p>
            <a:pPr algn="ctr"/>
            <a:r>
              <a:rPr lang="en-US" dirty="0" smtClean="0"/>
              <a:t>Proposal Narrative Requirements and Selection Criteria </a:t>
            </a:r>
            <a:endParaRPr lang="en-US" dirty="0"/>
          </a:p>
        </p:txBody>
      </p:sp>
      <p:sp>
        <p:nvSpPr>
          <p:cNvPr id="10" name="Slide Number Placeholder 3"/>
          <p:cNvSpPr>
            <a:spLocks noGrp="1"/>
          </p:cNvSpPr>
          <p:nvPr>
            <p:ph type="sldNum" sz="quarter" idx="12"/>
          </p:nvPr>
        </p:nvSpPr>
        <p:spPr bwMode="auto">
          <a:xfrm>
            <a:off x="6553200" y="6356350"/>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4A2E26A7-6B67-492C-9D2D-D7F7CB263243}" type="slidenum">
              <a:rPr lang="en-US" smtClean="0">
                <a:solidFill>
                  <a:srgbClr val="898989"/>
                </a:solidFill>
                <a:latin typeface="Calibri" pitchFamily="34" charset="0"/>
              </a:rPr>
              <a:pPr eaLnBrk="1" hangingPunct="1">
                <a:defRPr/>
              </a:pPr>
              <a:t>9</a:t>
            </a:fld>
            <a:endParaRPr lang="en-US" smtClean="0">
              <a:solidFill>
                <a:srgbClr val="898989"/>
              </a:solidFill>
              <a:latin typeface="Calibri" pitchFamily="34" charset="0"/>
            </a:endParaRPr>
          </a:p>
        </p:txBody>
      </p:sp>
      <p:sp>
        <p:nvSpPr>
          <p:cNvPr id="16" name="TextBox 15"/>
          <p:cNvSpPr txBox="1"/>
          <p:nvPr/>
        </p:nvSpPr>
        <p:spPr>
          <a:xfrm>
            <a:off x="457200" y="2438400"/>
            <a:ext cx="7720804" cy="3293209"/>
          </a:xfrm>
          <a:prstGeom prst="rect">
            <a:avLst/>
          </a:prstGeom>
          <a:noFill/>
        </p:spPr>
        <p:txBody>
          <a:bodyPr wrap="square" rtlCol="0">
            <a:spAutoFit/>
          </a:bodyPr>
          <a:lstStyle/>
          <a:p>
            <a:pPr marL="628650" lvl="2" indent="-171450">
              <a:buFont typeface="Wingdings" pitchFamily="2" charset="2"/>
              <a:buChar char="§"/>
            </a:pPr>
            <a:r>
              <a:rPr lang="en-US" sz="2000" dirty="0">
                <a:latin typeface="+mn-lt"/>
              </a:rPr>
              <a:t>Proposal should </a:t>
            </a:r>
            <a:r>
              <a:rPr lang="en-US" sz="2000" dirty="0" smtClean="0">
                <a:latin typeface="+mn-lt"/>
              </a:rPr>
              <a:t>demonstrate a </a:t>
            </a:r>
            <a:r>
              <a:rPr lang="en-US" sz="2000" b="1" dirty="0">
                <a:solidFill>
                  <a:srgbClr val="1F497D"/>
                </a:solidFill>
                <a:latin typeface="+mn-lt"/>
              </a:rPr>
              <a:t>Verifiable Commitment From Existing and Prospective Stakeholders—Both Private and Public—To Executing a Plan and Investing in a </a:t>
            </a:r>
            <a:r>
              <a:rPr lang="en-US" sz="2000" b="1" dirty="0" smtClean="0">
                <a:solidFill>
                  <a:srgbClr val="1F497D"/>
                </a:solidFill>
                <a:latin typeface="+mn-lt"/>
              </a:rPr>
              <a:t>Community</a:t>
            </a:r>
            <a:r>
              <a:rPr lang="en-US" sz="2000" dirty="0" smtClean="0">
                <a:latin typeface="+mn-lt"/>
              </a:rPr>
              <a:t>, including an evidence based assessment of:</a:t>
            </a:r>
          </a:p>
          <a:p>
            <a:pPr marL="1196975" lvl="2" indent="-228600">
              <a:spcAft>
                <a:spcPts val="300"/>
              </a:spcAft>
              <a:buClr>
                <a:schemeClr val="tx1">
                  <a:lumMod val="65000"/>
                  <a:lumOff val="35000"/>
                </a:schemeClr>
              </a:buClr>
              <a:buFont typeface="+mj-lt"/>
              <a:buAutoNum type="arabicPeriod"/>
              <a:defRPr/>
            </a:pPr>
            <a:r>
              <a:rPr lang="en-US" sz="2000" dirty="0" smtClean="0">
                <a:latin typeface="+mn-lt"/>
              </a:rPr>
              <a:t>Cohesion of partnership</a:t>
            </a:r>
            <a:endParaRPr lang="en-US" sz="2000" dirty="0">
              <a:latin typeface="+mn-lt"/>
            </a:endParaRPr>
          </a:p>
          <a:p>
            <a:pPr marL="1196975" lvl="2" indent="-228600">
              <a:spcAft>
                <a:spcPts val="300"/>
              </a:spcAft>
              <a:buClr>
                <a:schemeClr val="tx1">
                  <a:lumMod val="65000"/>
                  <a:lumOff val="35000"/>
                </a:schemeClr>
              </a:buClr>
              <a:buFont typeface="+mj-lt"/>
              <a:buAutoNum type="arabicPeriod"/>
              <a:defRPr/>
            </a:pPr>
            <a:r>
              <a:rPr lang="en-US" sz="2000" dirty="0" smtClean="0">
                <a:latin typeface="+mn-lt"/>
              </a:rPr>
              <a:t>Strength and extent of partnership commitments (not contingent on federal funding)</a:t>
            </a:r>
            <a:endParaRPr lang="en-US" sz="2000" dirty="0">
              <a:latin typeface="+mn-lt"/>
            </a:endParaRPr>
          </a:p>
          <a:p>
            <a:pPr marL="1196975" lvl="2" indent="-228600">
              <a:spcAft>
                <a:spcPts val="300"/>
              </a:spcAft>
              <a:buClr>
                <a:schemeClr val="tx1">
                  <a:lumMod val="65000"/>
                  <a:lumOff val="35000"/>
                </a:schemeClr>
              </a:buClr>
              <a:buFont typeface="+mj-lt"/>
              <a:buAutoNum type="arabicPeriod"/>
              <a:defRPr/>
            </a:pPr>
            <a:r>
              <a:rPr lang="en-US" sz="2000" dirty="0" smtClean="0">
                <a:latin typeface="+mn-lt"/>
              </a:rPr>
              <a:t>Breadth of commitment to plan from diverse institutions</a:t>
            </a:r>
          </a:p>
          <a:p>
            <a:pPr marL="1196975" lvl="2" indent="-228600">
              <a:spcAft>
                <a:spcPts val="300"/>
              </a:spcAft>
              <a:buClr>
                <a:schemeClr val="tx1">
                  <a:lumMod val="65000"/>
                  <a:lumOff val="35000"/>
                </a:schemeClr>
              </a:buClr>
              <a:buFont typeface="+mj-lt"/>
              <a:buAutoNum type="arabicPeriod"/>
              <a:defRPr/>
            </a:pPr>
            <a:r>
              <a:rPr lang="en-US" sz="2000" dirty="0" smtClean="0">
                <a:latin typeface="+mn-lt"/>
              </a:rPr>
              <a:t>Investment commitments</a:t>
            </a:r>
            <a:endParaRPr lang="en-US" sz="2000" dirty="0">
              <a:latin typeface="+mn-lt"/>
            </a:endParaRPr>
          </a:p>
          <a:p>
            <a:endParaRPr lang="en-US" dirty="0">
              <a:latin typeface="+mn-lt"/>
            </a:endParaRPr>
          </a:p>
        </p:txBody>
      </p:sp>
      <p:sp>
        <p:nvSpPr>
          <p:cNvPr id="18" name="Rounded Rectangle 17"/>
          <p:cNvSpPr/>
          <p:nvPr/>
        </p:nvSpPr>
        <p:spPr>
          <a:xfrm>
            <a:off x="1752600" y="1143000"/>
            <a:ext cx="5715000" cy="762000"/>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t>Commitment</a:t>
            </a:r>
          </a:p>
          <a:p>
            <a:pPr algn="ctr">
              <a:defRPr/>
            </a:pPr>
            <a:r>
              <a:rPr lang="en-US" sz="2000" b="1" i="1" dirty="0" smtClean="0"/>
              <a:t>25 Points</a:t>
            </a:r>
          </a:p>
        </p:txBody>
      </p:sp>
    </p:spTree>
    <p:extLst>
      <p:ext uri="{BB962C8B-B14F-4D97-AF65-F5344CB8AC3E}">
        <p14:creationId xmlns:p14="http://schemas.microsoft.com/office/powerpoint/2010/main" val="16625010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6804</TotalTime>
  <Words>2027</Words>
  <Application>Microsoft Office PowerPoint</Application>
  <PresentationFormat>On-screen Show (4:3)</PresentationFormat>
  <Paragraphs>215</Paragraphs>
  <Slides>37</Slides>
  <Notes>4</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Investing in Manufacturing Communities Partnership (IMCP) </vt:lpstr>
      <vt:lpstr>IMCP Overview</vt:lpstr>
      <vt:lpstr>IMCP Phases</vt:lpstr>
      <vt:lpstr>Preferential Consideration: Inventory of Programs </vt:lpstr>
      <vt:lpstr>Preferential Consideration: Inventory of Programs</vt:lpstr>
      <vt:lpstr> </vt:lpstr>
      <vt:lpstr>PowerPoint Presentation</vt:lpstr>
      <vt:lpstr>PowerPoint Presentation</vt:lpstr>
      <vt:lpstr>PowerPoint Presentation</vt:lpstr>
      <vt:lpstr>Determining Eligibility</vt:lpstr>
      <vt:lpstr>Determining Eligibility</vt:lpstr>
      <vt:lpstr>Determining Eligibility</vt:lpstr>
      <vt:lpstr>Preliminary Steps</vt:lpstr>
      <vt:lpstr>Preliminary Steps</vt:lpstr>
      <vt:lpstr>Preliminary Steps</vt:lpstr>
      <vt:lpstr>Preliminary Steps</vt:lpstr>
      <vt:lpstr>Preliminary Steps</vt:lpstr>
      <vt:lpstr>Preliminary Steps</vt:lpstr>
      <vt:lpstr>Preliminary Steps</vt:lpstr>
      <vt:lpstr>Preliminary Steps</vt:lpstr>
      <vt:lpstr>Validation via Token</vt:lpstr>
      <vt:lpstr>Section 1: Point of Contact/Lead Applicant (1 of 3)</vt:lpstr>
      <vt:lpstr>Section 1: Point of Contact/Lead Applicant (2 of 3)</vt:lpstr>
      <vt:lpstr>Section 1: Point of Contact/Lead Applicant (3 of 3)</vt:lpstr>
      <vt:lpstr>Section 2: Submitting Official (1 of 1)</vt:lpstr>
      <vt:lpstr>Section 3: Geographic Scope/ Top Third Requirement (1 of 3)</vt:lpstr>
      <vt:lpstr>Section 3: Geographic Scope/ Top Third Requirement (2 of 3)</vt:lpstr>
      <vt:lpstr>Section 3: Geographic Scope/ Top Third Requirement (3 of 3)</vt:lpstr>
      <vt:lpstr>Section 4: Implementation Strategy Parties / Federal Financial Assistance Experience (1 of 3)</vt:lpstr>
      <vt:lpstr>Section 4: Implementation Strategy Parties / Federal Financial Assistance Experience (2 of 3)</vt:lpstr>
      <vt:lpstr>Section 4: Implementation Strategy Parties / Federal Financial Assistance Experience (3 of 3)</vt:lpstr>
      <vt:lpstr>Section 5: Description of Local Industrial Ecosystem and Implementation Strategy Description (1 of 2)</vt:lpstr>
      <vt:lpstr>Section 5: Description of Local Industrial Ecosystem and Implementation Strategy Description (2 of 2)</vt:lpstr>
      <vt:lpstr>Section 6: Performance Measurement/ Impact Evaluation (1 of 2)</vt:lpstr>
      <vt:lpstr>Section 6: Performance Measurement/ Impact Evaluation (2 of 2)</vt:lpstr>
      <vt:lpstr>Section 7: Optional Files (1 of 1)</vt:lpstr>
      <vt:lpstr>Section 8: Legal Certification (1 of 1)</vt:lpstr>
    </vt:vector>
  </TitlesOfParts>
  <Company>Northeast-Midwest Institute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Barbara Wells</dc:creator>
  <cp:lastModifiedBy>Stephen Kong</cp:lastModifiedBy>
  <cp:revision>274</cp:revision>
  <cp:lastPrinted>2014-12-15T13:23:50Z</cp:lastPrinted>
  <dcterms:created xsi:type="dcterms:W3CDTF">2004-04-27T19:14:59Z</dcterms:created>
  <dcterms:modified xsi:type="dcterms:W3CDTF">2014-12-29T13:18:45Z</dcterms:modified>
</cp:coreProperties>
</file>