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4" r:id="rId2"/>
    <p:sldId id="268" r:id="rId3"/>
    <p:sldId id="259" r:id="rId4"/>
    <p:sldId id="267" r:id="rId5"/>
    <p:sldId id="260" r:id="rId6"/>
    <p:sldId id="265" r:id="rId7"/>
    <p:sldId id="266"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031" autoAdjust="0"/>
  </p:normalViewPr>
  <p:slideViewPr>
    <p:cSldViewPr>
      <p:cViewPr>
        <p:scale>
          <a:sx n="100" d="100"/>
          <a:sy n="100" d="100"/>
        </p:scale>
        <p:origin x="-1296" y="-30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CD3358-A5D0-4CEF-9B27-45239BD2D895}" type="datetimeFigureOut">
              <a:rPr lang="en-US" smtClean="0"/>
              <a:t>7/2/2015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7FEA66-AB8B-48E4-9819-E672ECE2DBDF}" type="slidenum">
              <a:rPr lang="en-US" smtClean="0"/>
              <a:t>‹#›</a:t>
            </a:fld>
            <a:endParaRPr lang="en-US"/>
          </a:p>
        </p:txBody>
      </p:sp>
    </p:spTree>
    <p:extLst>
      <p:ext uri="{BB962C8B-B14F-4D97-AF65-F5344CB8AC3E}">
        <p14:creationId xmlns:p14="http://schemas.microsoft.com/office/powerpoint/2010/main" val="1675188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3 </a:t>
            </a:r>
            <a:r>
              <a:rPr lang="en-US" baseline="0" dirty="0" smtClean="0"/>
              <a:t> A number and DOS Case ID</a:t>
            </a:r>
            <a:endParaRPr lang="en-US" dirty="0"/>
          </a:p>
        </p:txBody>
      </p:sp>
      <p:sp>
        <p:nvSpPr>
          <p:cNvPr id="4" name="Slide Number Placeholder 3"/>
          <p:cNvSpPr>
            <a:spLocks noGrp="1"/>
          </p:cNvSpPr>
          <p:nvPr>
            <p:ph type="sldNum" sz="quarter" idx="10"/>
          </p:nvPr>
        </p:nvSpPr>
        <p:spPr/>
        <p:txBody>
          <a:bodyPr/>
          <a:lstStyle/>
          <a:p>
            <a:fld id="{1B7FEA66-AB8B-48E4-9819-E672ECE2DBDF}" type="slidenum">
              <a:rPr lang="en-US" smtClean="0"/>
              <a:t>3</a:t>
            </a:fld>
            <a:endParaRPr lang="en-US"/>
          </a:p>
        </p:txBody>
      </p:sp>
    </p:spTree>
    <p:extLst>
      <p:ext uri="{BB962C8B-B14F-4D97-AF65-F5344CB8AC3E}">
        <p14:creationId xmlns:p14="http://schemas.microsoft.com/office/powerpoint/2010/main" val="899447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4 Review </a:t>
            </a:r>
            <a:r>
              <a:rPr lang="en-US" dirty="0" err="1" smtClean="0"/>
              <a:t>Imm</a:t>
            </a:r>
            <a:r>
              <a:rPr lang="en-US" dirty="0" smtClean="0"/>
              <a:t> Fee </a:t>
            </a:r>
            <a:r>
              <a:rPr lang="en-US" dirty="0" err="1" smtClean="0"/>
              <a:t>Pmt</a:t>
            </a:r>
            <a:r>
              <a:rPr lang="en-US" dirty="0" smtClean="0"/>
              <a:t> Info</a:t>
            </a:r>
            <a:endParaRPr lang="en-US" dirty="0"/>
          </a:p>
        </p:txBody>
      </p:sp>
      <p:sp>
        <p:nvSpPr>
          <p:cNvPr id="4" name="Slide Number Placeholder 3"/>
          <p:cNvSpPr>
            <a:spLocks noGrp="1"/>
          </p:cNvSpPr>
          <p:nvPr>
            <p:ph type="sldNum" sz="quarter" idx="10"/>
          </p:nvPr>
        </p:nvSpPr>
        <p:spPr/>
        <p:txBody>
          <a:bodyPr/>
          <a:lstStyle/>
          <a:p>
            <a:fld id="{1B7FEA66-AB8B-48E4-9819-E672ECE2DBDF}" type="slidenum">
              <a:rPr lang="en-US" smtClean="0"/>
              <a:t>5</a:t>
            </a:fld>
            <a:endParaRPr lang="en-US"/>
          </a:p>
        </p:txBody>
      </p:sp>
    </p:spTree>
    <p:extLst>
      <p:ext uri="{BB962C8B-B14F-4D97-AF65-F5344CB8AC3E}">
        <p14:creationId xmlns:p14="http://schemas.microsoft.com/office/powerpoint/2010/main" val="421038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7FEA66-AB8B-48E4-9819-E672ECE2DBDF}" type="slidenum">
              <a:rPr lang="en-US" smtClean="0"/>
              <a:t>8</a:t>
            </a:fld>
            <a:endParaRPr lang="en-US"/>
          </a:p>
        </p:txBody>
      </p:sp>
    </p:spTree>
    <p:extLst>
      <p:ext uri="{BB962C8B-B14F-4D97-AF65-F5344CB8AC3E}">
        <p14:creationId xmlns:p14="http://schemas.microsoft.com/office/powerpoint/2010/main" val="1382390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43D3D1-D9C1-4258-9A3E-712327EBB5B2}" type="datetimeFigureOut">
              <a:rPr lang="en-US" smtClean="0"/>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F050A0-EA19-49DC-8D81-01455EC98D79}" type="slidenum">
              <a:rPr lang="en-US" smtClean="0"/>
              <a:t>‹#›</a:t>
            </a:fld>
            <a:endParaRPr lang="en-US"/>
          </a:p>
        </p:txBody>
      </p:sp>
    </p:spTree>
    <p:extLst>
      <p:ext uri="{BB962C8B-B14F-4D97-AF65-F5344CB8AC3E}">
        <p14:creationId xmlns:p14="http://schemas.microsoft.com/office/powerpoint/2010/main" val="484732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43D3D1-D9C1-4258-9A3E-712327EBB5B2}" type="datetimeFigureOut">
              <a:rPr lang="en-US" smtClean="0"/>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F050A0-EA19-49DC-8D81-01455EC98D79}" type="slidenum">
              <a:rPr lang="en-US" smtClean="0"/>
              <a:t>‹#›</a:t>
            </a:fld>
            <a:endParaRPr lang="en-US"/>
          </a:p>
        </p:txBody>
      </p:sp>
    </p:spTree>
    <p:extLst>
      <p:ext uri="{BB962C8B-B14F-4D97-AF65-F5344CB8AC3E}">
        <p14:creationId xmlns:p14="http://schemas.microsoft.com/office/powerpoint/2010/main" val="1877724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43D3D1-D9C1-4258-9A3E-712327EBB5B2}" type="datetimeFigureOut">
              <a:rPr lang="en-US" smtClean="0"/>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F050A0-EA19-49DC-8D81-01455EC98D79}" type="slidenum">
              <a:rPr lang="en-US" smtClean="0"/>
              <a:t>‹#›</a:t>
            </a:fld>
            <a:endParaRPr lang="en-US"/>
          </a:p>
        </p:txBody>
      </p:sp>
    </p:spTree>
    <p:extLst>
      <p:ext uri="{BB962C8B-B14F-4D97-AF65-F5344CB8AC3E}">
        <p14:creationId xmlns:p14="http://schemas.microsoft.com/office/powerpoint/2010/main" val="3132313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43D3D1-D9C1-4258-9A3E-712327EBB5B2}" type="datetimeFigureOut">
              <a:rPr lang="en-US" smtClean="0"/>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F050A0-EA19-49DC-8D81-01455EC98D79}" type="slidenum">
              <a:rPr lang="en-US" smtClean="0"/>
              <a:t>‹#›</a:t>
            </a:fld>
            <a:endParaRPr lang="en-US"/>
          </a:p>
        </p:txBody>
      </p:sp>
    </p:spTree>
    <p:extLst>
      <p:ext uri="{BB962C8B-B14F-4D97-AF65-F5344CB8AC3E}">
        <p14:creationId xmlns:p14="http://schemas.microsoft.com/office/powerpoint/2010/main" val="3369023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43D3D1-D9C1-4258-9A3E-712327EBB5B2}" type="datetimeFigureOut">
              <a:rPr lang="en-US" smtClean="0"/>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F050A0-EA19-49DC-8D81-01455EC98D79}" type="slidenum">
              <a:rPr lang="en-US" smtClean="0"/>
              <a:t>‹#›</a:t>
            </a:fld>
            <a:endParaRPr lang="en-US"/>
          </a:p>
        </p:txBody>
      </p:sp>
    </p:spTree>
    <p:extLst>
      <p:ext uri="{BB962C8B-B14F-4D97-AF65-F5344CB8AC3E}">
        <p14:creationId xmlns:p14="http://schemas.microsoft.com/office/powerpoint/2010/main" val="1603058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43D3D1-D9C1-4258-9A3E-712327EBB5B2}" type="datetimeFigureOut">
              <a:rPr lang="en-US" smtClean="0"/>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F050A0-EA19-49DC-8D81-01455EC98D79}" type="slidenum">
              <a:rPr lang="en-US" smtClean="0"/>
              <a:t>‹#›</a:t>
            </a:fld>
            <a:endParaRPr lang="en-US"/>
          </a:p>
        </p:txBody>
      </p:sp>
    </p:spTree>
    <p:extLst>
      <p:ext uri="{BB962C8B-B14F-4D97-AF65-F5344CB8AC3E}">
        <p14:creationId xmlns:p14="http://schemas.microsoft.com/office/powerpoint/2010/main" val="2364923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43D3D1-D9C1-4258-9A3E-712327EBB5B2}" type="datetimeFigureOut">
              <a:rPr lang="en-US" smtClean="0"/>
              <a:t>7/2/2015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F050A0-EA19-49DC-8D81-01455EC98D79}" type="slidenum">
              <a:rPr lang="en-US" smtClean="0"/>
              <a:t>‹#›</a:t>
            </a:fld>
            <a:endParaRPr lang="en-US"/>
          </a:p>
        </p:txBody>
      </p:sp>
    </p:spTree>
    <p:extLst>
      <p:ext uri="{BB962C8B-B14F-4D97-AF65-F5344CB8AC3E}">
        <p14:creationId xmlns:p14="http://schemas.microsoft.com/office/powerpoint/2010/main" val="1619336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43D3D1-D9C1-4258-9A3E-712327EBB5B2}" type="datetimeFigureOut">
              <a:rPr lang="en-US" smtClean="0"/>
              <a:t>7/2/2015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F050A0-EA19-49DC-8D81-01455EC98D79}" type="slidenum">
              <a:rPr lang="en-US" smtClean="0"/>
              <a:t>‹#›</a:t>
            </a:fld>
            <a:endParaRPr lang="en-US"/>
          </a:p>
        </p:txBody>
      </p:sp>
    </p:spTree>
    <p:extLst>
      <p:ext uri="{BB962C8B-B14F-4D97-AF65-F5344CB8AC3E}">
        <p14:creationId xmlns:p14="http://schemas.microsoft.com/office/powerpoint/2010/main" val="307262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43D3D1-D9C1-4258-9A3E-712327EBB5B2}" type="datetimeFigureOut">
              <a:rPr lang="en-US" smtClean="0"/>
              <a:t>7/2/2015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F050A0-EA19-49DC-8D81-01455EC98D79}" type="slidenum">
              <a:rPr lang="en-US" smtClean="0"/>
              <a:t>‹#›</a:t>
            </a:fld>
            <a:endParaRPr lang="en-US"/>
          </a:p>
        </p:txBody>
      </p:sp>
    </p:spTree>
    <p:extLst>
      <p:ext uri="{BB962C8B-B14F-4D97-AF65-F5344CB8AC3E}">
        <p14:creationId xmlns:p14="http://schemas.microsoft.com/office/powerpoint/2010/main" val="3683050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43D3D1-D9C1-4258-9A3E-712327EBB5B2}" type="datetimeFigureOut">
              <a:rPr lang="en-US" smtClean="0"/>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F050A0-EA19-49DC-8D81-01455EC98D79}" type="slidenum">
              <a:rPr lang="en-US" smtClean="0"/>
              <a:t>‹#›</a:t>
            </a:fld>
            <a:endParaRPr lang="en-US"/>
          </a:p>
        </p:txBody>
      </p:sp>
    </p:spTree>
    <p:extLst>
      <p:ext uri="{BB962C8B-B14F-4D97-AF65-F5344CB8AC3E}">
        <p14:creationId xmlns:p14="http://schemas.microsoft.com/office/powerpoint/2010/main" val="2554552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43D3D1-D9C1-4258-9A3E-712327EBB5B2}" type="datetimeFigureOut">
              <a:rPr lang="en-US" smtClean="0"/>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F050A0-EA19-49DC-8D81-01455EC98D79}" type="slidenum">
              <a:rPr lang="en-US" smtClean="0"/>
              <a:t>‹#›</a:t>
            </a:fld>
            <a:endParaRPr lang="en-US"/>
          </a:p>
        </p:txBody>
      </p:sp>
    </p:spTree>
    <p:extLst>
      <p:ext uri="{BB962C8B-B14F-4D97-AF65-F5344CB8AC3E}">
        <p14:creationId xmlns:p14="http://schemas.microsoft.com/office/powerpoint/2010/main" val="1216892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43D3D1-D9C1-4258-9A3E-712327EBB5B2}" type="datetimeFigureOut">
              <a:rPr lang="en-US" smtClean="0"/>
              <a:t>7/2/2015</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F050A0-EA19-49DC-8D81-01455EC98D79}" type="slidenum">
              <a:rPr lang="en-US" smtClean="0"/>
              <a:t>‹#›</a:t>
            </a:fld>
            <a:endParaRPr lang="en-US"/>
          </a:p>
        </p:txBody>
      </p:sp>
    </p:spTree>
    <p:extLst>
      <p:ext uri="{BB962C8B-B14F-4D97-AF65-F5344CB8AC3E}">
        <p14:creationId xmlns:p14="http://schemas.microsoft.com/office/powerpoint/2010/main" val="1714808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treasury.gov/privacy" TargetMode="External"/><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hyperlink" Target="http://www.dhs.gov/privacy"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nagit_PPT2D7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228599"/>
            <a:ext cx="7710060" cy="6500903"/>
          </a:xfrm>
          <a:prstGeom prst="rect">
            <a:avLst/>
          </a:prstGeom>
        </p:spPr>
      </p:pic>
    </p:spTree>
    <p:extLst>
      <p:ext uri="{BB962C8B-B14F-4D97-AF65-F5344CB8AC3E}">
        <p14:creationId xmlns:p14="http://schemas.microsoft.com/office/powerpoint/2010/main" val="834469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tretch>
            <a:fillRect/>
          </a:stretch>
        </p:blipFill>
        <p:spPr>
          <a:xfrm>
            <a:off x="533400" y="914400"/>
            <a:ext cx="8001000" cy="5486400"/>
          </a:xfrm>
          <a:prstGeom prst="rect">
            <a:avLst/>
          </a:prstGeom>
        </p:spPr>
      </p:pic>
      <p:sp>
        <p:nvSpPr>
          <p:cNvPr id="3" name="Rectangle 2"/>
          <p:cNvSpPr/>
          <p:nvPr/>
        </p:nvSpPr>
        <p:spPr>
          <a:xfrm>
            <a:off x="8153400" y="914400"/>
            <a:ext cx="381000" cy="152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33400" y="1752600"/>
            <a:ext cx="1143000" cy="304800"/>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33400" y="2209800"/>
            <a:ext cx="80010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33400" y="2209800"/>
            <a:ext cx="8001000" cy="1000274"/>
          </a:xfrm>
          <a:prstGeom prst="rect">
            <a:avLst/>
          </a:prstGeom>
          <a:noFill/>
        </p:spPr>
        <p:txBody>
          <a:bodyPr wrap="square" rtlCol="0">
            <a:spAutoFit/>
          </a:bodyPr>
          <a:lstStyle/>
          <a:p>
            <a:r>
              <a:rPr lang="en-US" sz="1400" dirty="0" smtClean="0">
                <a:solidFill>
                  <a:schemeClr val="tx2">
                    <a:lumMod val="75000"/>
                  </a:schemeClr>
                </a:solidFill>
              </a:rPr>
              <a:t>Burden Disclosure Notice</a:t>
            </a:r>
            <a:endParaRPr lang="en-US" sz="1400" dirty="0">
              <a:solidFill>
                <a:schemeClr val="tx2">
                  <a:lumMod val="75000"/>
                </a:schemeClr>
              </a:solidFill>
            </a:endParaRPr>
          </a:p>
          <a:p>
            <a:r>
              <a:rPr lang="en-US" sz="900" dirty="0" smtClean="0"/>
              <a:t>An agency may not conduct or sponsor an information collection, and a person is not required to respond to a collection of information, unless it displays a currently valid OMB control number. The public reporting burden for this collection of information is estimated at .167 hour or 5 minutes per response, including the time for reviewing instructions and completing and submitting the authorization. Send comments regarding this burden estimate or any other aspect of this collection of information, including suggestions for reducing this burden, to: U.S. Citizenship and Immigration Services, Regulatory Coordination Division, Office of Policy and Strategy, 20 Massachusetts Ave, NW, Washington, DC 20529-2140; OMB No. 1615-NEW. Do not mail your completed form to this address.</a:t>
            </a:r>
            <a:endParaRPr lang="en-US" sz="900" dirty="0"/>
          </a:p>
        </p:txBody>
      </p:sp>
      <p:sp>
        <p:nvSpPr>
          <p:cNvPr id="8" name="Rectangle 7"/>
          <p:cNvSpPr/>
          <p:nvPr/>
        </p:nvSpPr>
        <p:spPr>
          <a:xfrm>
            <a:off x="533400" y="3581400"/>
            <a:ext cx="8001000" cy="2438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33400" y="3657600"/>
            <a:ext cx="8001000" cy="2062103"/>
          </a:xfrm>
          <a:prstGeom prst="rect">
            <a:avLst/>
          </a:prstGeom>
          <a:noFill/>
        </p:spPr>
        <p:txBody>
          <a:bodyPr wrap="square" rtlCol="0">
            <a:spAutoFit/>
          </a:bodyPr>
          <a:lstStyle/>
          <a:p>
            <a:r>
              <a:rPr lang="en-US" sz="1100" b="1" dirty="0" smtClean="0">
                <a:solidFill>
                  <a:schemeClr val="tx2">
                    <a:lumMod val="75000"/>
                  </a:schemeClr>
                </a:solidFill>
              </a:rPr>
              <a:t>USCIS Immigrant Fee</a:t>
            </a:r>
          </a:p>
          <a:p>
            <a:r>
              <a:rPr lang="en-US" sz="900" b="1" dirty="0" smtClean="0"/>
              <a:t>AUTHORITIES: </a:t>
            </a:r>
            <a:r>
              <a:rPr lang="en-US" sz="900" dirty="0"/>
              <a:t>8 CFR §103.7(b) 1(i) and (D) authorize the collection of this information</a:t>
            </a:r>
            <a:r>
              <a:rPr lang="en-US" sz="900" dirty="0" smtClean="0"/>
              <a:t>.</a:t>
            </a:r>
          </a:p>
          <a:p>
            <a:endParaRPr lang="en-US" sz="900" dirty="0"/>
          </a:p>
          <a:p>
            <a:r>
              <a:rPr lang="en-US" sz="900" b="1" dirty="0" smtClean="0"/>
              <a:t>PURPOSE: </a:t>
            </a:r>
            <a:r>
              <a:rPr lang="en-US" sz="900" dirty="0"/>
              <a:t>The primary purpose for providing the requested information is to authorize an electronic credit card or Automated Clearing House (ACH) payment in Pay.gov, which is owned and operated by the Department of Treasury, for the filing fees associated with a benefit request form. </a:t>
            </a:r>
            <a:endParaRPr lang="en-US" sz="900" dirty="0" smtClean="0"/>
          </a:p>
          <a:p>
            <a:endParaRPr lang="en-US" sz="900" dirty="0" smtClean="0"/>
          </a:p>
          <a:p>
            <a:r>
              <a:rPr lang="en-US" sz="900" b="1" dirty="0" smtClean="0"/>
              <a:t>DISCLOSURE: </a:t>
            </a:r>
            <a:r>
              <a:rPr lang="en-US" sz="900" dirty="0" smtClean="0"/>
              <a:t>The information you provide is voluntary. However, failure to make a payment towards the associated benefit request fee may delay or prevent USCIS from accepting your benefit request form.</a:t>
            </a:r>
          </a:p>
          <a:p>
            <a:endParaRPr lang="en-US" sz="900" dirty="0"/>
          </a:p>
          <a:p>
            <a:r>
              <a:rPr lang="en-US" sz="900" b="1" dirty="0" smtClean="0"/>
              <a:t>ROUTINE USES: </a:t>
            </a:r>
            <a:r>
              <a:rPr lang="en-US" sz="900" dirty="0" smtClean="0"/>
              <a:t>This information may be used by and disclosed to USCIS personnel and contractors or other agents who need the information to assist in activities related to processing your filing fees. Additionally, USCIS may disclose the information to other federal, state, and local authorized organizations in accordance with approved routine uses, as described in the associated published system of records notice [TREASURY/FMS.017 – Collections Records – Treasury/Financial Management Service, which can be found at </a:t>
            </a:r>
            <a:r>
              <a:rPr lang="en-US" sz="900" dirty="0" smtClean="0">
                <a:hlinkClick r:id="rId3"/>
              </a:rPr>
              <a:t>http://www.treasury.gov/privacy</a:t>
            </a:r>
            <a:r>
              <a:rPr lang="en-US" sz="900" dirty="0" smtClean="0"/>
              <a:t>, and DHS-USCIS-007 – Benefits Information System, available at </a:t>
            </a:r>
            <a:r>
              <a:rPr lang="en-US" sz="900" dirty="0" smtClean="0">
                <a:hlinkClick r:id="rId4"/>
              </a:rPr>
              <a:t>www.dhs.gov/privacy</a:t>
            </a:r>
            <a:r>
              <a:rPr lang="en-US" sz="900" dirty="0" smtClean="0"/>
              <a:t>]. The information may also be made available as appropriate for law enforcement purposes or in the interest of national security.</a:t>
            </a:r>
            <a:endParaRPr lang="en-US" sz="900" dirty="0"/>
          </a:p>
        </p:txBody>
      </p:sp>
    </p:spTree>
    <p:extLst>
      <p:ext uri="{BB962C8B-B14F-4D97-AF65-F5344CB8AC3E}">
        <p14:creationId xmlns:p14="http://schemas.microsoft.com/office/powerpoint/2010/main" val="466483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8763000" cy="6606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6705600" y="1143000"/>
            <a:ext cx="19812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705600" y="1143000"/>
            <a:ext cx="1828800" cy="461665"/>
          </a:xfrm>
          <a:prstGeom prst="rect">
            <a:avLst/>
          </a:prstGeom>
          <a:noFill/>
        </p:spPr>
        <p:txBody>
          <a:bodyPr wrap="square" rtlCol="0">
            <a:spAutoFit/>
          </a:bodyPr>
          <a:lstStyle/>
          <a:p>
            <a:pPr algn="r"/>
            <a:r>
              <a:rPr lang="en-US" sz="800" dirty="0" smtClean="0"/>
              <a:t>OMB No. 1615-NEW</a:t>
            </a:r>
          </a:p>
          <a:p>
            <a:pPr algn="r"/>
            <a:r>
              <a:rPr lang="en-US" sz="800" dirty="0" smtClean="0"/>
              <a:t>Expires 07/31/2015</a:t>
            </a:r>
          </a:p>
          <a:p>
            <a:pPr algn="r"/>
            <a:r>
              <a:rPr lang="en-US" sz="800" dirty="0" smtClean="0">
                <a:solidFill>
                  <a:srgbClr val="FF0000"/>
                </a:solidFill>
              </a:rPr>
              <a:t>*</a:t>
            </a:r>
            <a:r>
              <a:rPr lang="en-US" sz="800" dirty="0" smtClean="0"/>
              <a:t>Indicates Required Field</a:t>
            </a:r>
            <a:endParaRPr lang="en-US" sz="800" dirty="0"/>
          </a:p>
        </p:txBody>
      </p:sp>
    </p:spTree>
    <p:extLst>
      <p:ext uri="{BB962C8B-B14F-4D97-AF65-F5344CB8AC3E}">
        <p14:creationId xmlns:p14="http://schemas.microsoft.com/office/powerpoint/2010/main" val="2884120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448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499237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9050"/>
            <a:ext cx="9144000" cy="6838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43125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76200"/>
            <a:ext cx="4073526" cy="65939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4233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1850" y="1114425"/>
            <a:ext cx="4940300" cy="4629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29548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nagit_PPT2CB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154223"/>
            <a:ext cx="7622124" cy="6551378"/>
          </a:xfrm>
          <a:prstGeom prst="rect">
            <a:avLst/>
          </a:prstGeom>
        </p:spPr>
      </p:pic>
      <p:sp>
        <p:nvSpPr>
          <p:cNvPr id="3" name="Rectangle 2"/>
          <p:cNvSpPr/>
          <p:nvPr/>
        </p:nvSpPr>
        <p:spPr>
          <a:xfrm>
            <a:off x="838200" y="914400"/>
            <a:ext cx="1447800"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038600" y="2743200"/>
            <a:ext cx="1828800"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511630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TotalTime>
  <Words>392</Words>
  <Application>Microsoft Office PowerPoint</Application>
  <PresentationFormat>On-screen Show (4:3)</PresentationFormat>
  <Paragraphs>18</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Citizenship and Immigration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Stemen, Shawn A (CTR)</dc:creator>
  <cp:lastModifiedBy>Ramsay, John R</cp:lastModifiedBy>
  <cp:revision>16</cp:revision>
  <dcterms:created xsi:type="dcterms:W3CDTF">2015-04-10T19:37:06Z</dcterms:created>
  <dcterms:modified xsi:type="dcterms:W3CDTF">2015-07-02T13:42:28Z</dcterms:modified>
</cp:coreProperties>
</file>