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3"/>
  </p:notesMasterIdLst>
  <p:sldIdLst>
    <p:sldId id="256" r:id="rId3"/>
    <p:sldId id="257" r:id="rId4"/>
    <p:sldId id="378" r:id="rId5"/>
    <p:sldId id="259" r:id="rId6"/>
    <p:sldId id="260" r:id="rId7"/>
    <p:sldId id="262" r:id="rId8"/>
    <p:sldId id="263" r:id="rId9"/>
    <p:sldId id="264" r:id="rId10"/>
    <p:sldId id="265" r:id="rId11"/>
    <p:sldId id="270" r:id="rId12"/>
    <p:sldId id="281" r:id="rId13"/>
    <p:sldId id="283" r:id="rId14"/>
    <p:sldId id="282" r:id="rId15"/>
    <p:sldId id="284" r:id="rId16"/>
    <p:sldId id="287" r:id="rId17"/>
    <p:sldId id="292" r:id="rId18"/>
    <p:sldId id="296" r:id="rId19"/>
    <p:sldId id="297" r:id="rId20"/>
    <p:sldId id="299" r:id="rId21"/>
    <p:sldId id="301" r:id="rId22"/>
    <p:sldId id="303" r:id="rId23"/>
    <p:sldId id="310" r:id="rId24"/>
    <p:sldId id="339" r:id="rId25"/>
    <p:sldId id="340" r:id="rId26"/>
    <p:sldId id="343" r:id="rId27"/>
    <p:sldId id="344" r:id="rId28"/>
    <p:sldId id="312" r:id="rId29"/>
    <p:sldId id="314" r:id="rId30"/>
    <p:sldId id="316" r:id="rId31"/>
    <p:sldId id="3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FA5"/>
    <a:srgbClr val="CC3300"/>
    <a:srgbClr val="33CC33"/>
    <a:srgbClr val="222C74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2C5A-0091-455D-9EE9-C37DD066BFB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596B-60FD-4E6C-B43B-42AEF753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1027-8AFE-4F7B-91E6-DD78BE8CD0A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2220-FA1F-43DE-B9F4-E6DA7E05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4495800" y="1447800"/>
            <a:ext cx="4191000" cy="609600"/>
          </a:xfrm>
          <a:prstGeom prst="borderCallout2">
            <a:avLst>
              <a:gd name="adj1" fmla="val 51705"/>
              <a:gd name="adj2" fmla="val -384"/>
              <a:gd name="adj3" fmla="val 49431"/>
              <a:gd name="adj4" fmla="val -16501"/>
              <a:gd name="adj5" fmla="val -93475"/>
              <a:gd name="adj6" fmla="val -35038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TEAPOTS URL: http://www.hud.gov/offices/fheo/system/teapots.cfm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315200" y="2971800"/>
            <a:ext cx="1371600" cy="533400"/>
          </a:xfrm>
          <a:prstGeom prst="borderCallout1">
            <a:avLst>
              <a:gd name="adj1" fmla="val 46023"/>
              <a:gd name="adj2" fmla="val -7424"/>
              <a:gd name="adj3" fmla="val 35444"/>
              <a:gd name="adj4" fmla="val -53903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FHAP Agency Login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33800" y="4267200"/>
            <a:ext cx="3505200" cy="1752600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you clicked on any case using the “Case Report Search”,  you would be able to quickly print a copy of the Complaint, FIR, Determination, or Case Print.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20494" y="3161506"/>
            <a:ext cx="22098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82294" y="3161506"/>
            <a:ext cx="22098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933700" y="2247900"/>
            <a:ext cx="2209800" cy="18288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895600" y="3124200"/>
            <a:ext cx="1371600" cy="914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3048000" y="2057400"/>
            <a:ext cx="1981200" cy="1676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39045"/>
              <a:gd name="adj5" fmla="val -51136"/>
              <a:gd name="adj6" fmla="val -90024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“Newly Assigned Cases” to view cases newly assigned to you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3200400" y="2438400"/>
            <a:ext cx="1600200" cy="1143000"/>
          </a:xfrm>
          <a:prstGeom prst="borderCallout2">
            <a:avLst>
              <a:gd name="adj1" fmla="val 46629"/>
              <a:gd name="adj2" fmla="val -4869"/>
              <a:gd name="adj3" fmla="val 23598"/>
              <a:gd name="adj4" fmla="val -58226"/>
              <a:gd name="adj5" fmla="val -130595"/>
              <a:gd name="adj6" fmla="val -138722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“Create Inquiry”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33600" y="3962400"/>
            <a:ext cx="5867400" cy="2286000"/>
          </a:xfrm>
          <a:prstGeom prst="horizontalScroll">
            <a:avLst/>
          </a:prstGeom>
          <a:solidFill>
            <a:srgbClr val="240FA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Inserting a Case is a two step process: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First, you need to add the information to create a new inquiry</a:t>
            </a:r>
          </a:p>
          <a:p>
            <a:pPr marL="342900" indent="-342900" algn="ctr">
              <a:buAutoNum type="arabicParenR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Second, you need to fill in the necessary information for all fields on the Intake Screen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981200" y="914400"/>
            <a:ext cx="4114800" cy="990600"/>
          </a:xfrm>
          <a:prstGeom prst="snip2DiagRect">
            <a:avLst/>
          </a:prstGeom>
          <a:solidFill>
            <a:srgbClr val="240FA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you don’t find a complaint, you can then create an Inquiry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6172200" y="838200"/>
            <a:ext cx="2743200" cy="457200"/>
          </a:xfrm>
          <a:prstGeom prst="borderCallout2">
            <a:avLst>
              <a:gd name="adj1" fmla="val 57387"/>
              <a:gd name="adj2" fmla="val -2559"/>
              <a:gd name="adj3" fmla="val 56628"/>
              <a:gd name="adj4" fmla="val -17509"/>
              <a:gd name="adj5" fmla="val 155684"/>
              <a:gd name="adj6" fmla="val -29635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Complainant (Last Name, First Name) v. Respondent (Last Name, First Name)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81800" y="1981200"/>
            <a:ext cx="2133600" cy="304800"/>
          </a:xfrm>
          <a:prstGeom prst="borderCallout1">
            <a:avLst>
              <a:gd name="adj1" fmla="val 50569"/>
              <a:gd name="adj2" fmla="val -2651"/>
              <a:gd name="adj3" fmla="val 102090"/>
              <a:gd name="adj4" fmla="val -25712"/>
            </a:avLst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Complainant’s Organization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781800" y="2667000"/>
            <a:ext cx="2133600" cy="304800"/>
          </a:xfrm>
          <a:prstGeom prst="borderCallout1">
            <a:avLst>
              <a:gd name="adj1" fmla="val 64205"/>
              <a:gd name="adj2" fmla="val -3950"/>
              <a:gd name="adj3" fmla="val 125403"/>
              <a:gd name="adj4" fmla="val -25838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Respondent’s Organization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1752600" y="5943600"/>
            <a:ext cx="3657600" cy="381000"/>
          </a:xfrm>
          <a:prstGeom prst="borderCallout2">
            <a:avLst>
              <a:gd name="adj1" fmla="val -2364"/>
              <a:gd name="adj2" fmla="val 82218"/>
              <a:gd name="adj3" fmla="val -697497"/>
              <a:gd name="adj4" fmla="val 81893"/>
              <a:gd name="adj5" fmla="val -694657"/>
              <a:gd name="adj6" fmla="val 168919"/>
            </a:avLst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happened? (Select issue using dropdown)</a:t>
            </a:r>
            <a:endParaRPr lang="en-US" sz="1200" dirty="0"/>
          </a:p>
        </p:txBody>
      </p:sp>
      <p:sp>
        <p:nvSpPr>
          <p:cNvPr id="13" name="Line Callout 2 12"/>
          <p:cNvSpPr/>
          <p:nvPr/>
        </p:nvSpPr>
        <p:spPr>
          <a:xfrm>
            <a:off x="5638800" y="5943600"/>
            <a:ext cx="3505200" cy="304800"/>
          </a:xfrm>
          <a:prstGeom prst="borderCallout2">
            <a:avLst>
              <a:gd name="adj1" fmla="val -18835"/>
              <a:gd name="adj2" fmla="val 97574"/>
              <a:gd name="adj3" fmla="val -783939"/>
              <a:gd name="adj4" fmla="val 97386"/>
              <a:gd name="adj5" fmla="val -782320"/>
              <a:gd name="adj6" fmla="val 65730"/>
            </a:avLst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did it happen?  (Select Basis using dropdown)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553200" y="5334000"/>
            <a:ext cx="2438400" cy="533400"/>
          </a:xfrm>
          <a:prstGeom prst="borderCallout2">
            <a:avLst>
              <a:gd name="adj1" fmla="val -8523"/>
              <a:gd name="adj2" fmla="val 97447"/>
              <a:gd name="adj3" fmla="val -305912"/>
              <a:gd name="adj4" fmla="val 97359"/>
              <a:gd name="adj5" fmla="val -303601"/>
              <a:gd name="adj6" fmla="val 50782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did the Complainant contact you? (Select Contact Method using dropdown)</a:t>
            </a:r>
            <a:endParaRPr lang="en-US" sz="1200" dirty="0"/>
          </a:p>
        </p:txBody>
      </p:sp>
      <p:sp>
        <p:nvSpPr>
          <p:cNvPr id="9" name="Line Callout 2 8"/>
          <p:cNvSpPr/>
          <p:nvPr/>
        </p:nvSpPr>
        <p:spPr>
          <a:xfrm>
            <a:off x="6400800" y="4953000"/>
            <a:ext cx="2438400" cy="304800"/>
          </a:xfrm>
          <a:prstGeom prst="borderCallout2">
            <a:avLst>
              <a:gd name="adj1" fmla="val -14886"/>
              <a:gd name="adj2" fmla="val 98417"/>
              <a:gd name="adj3" fmla="val -311251"/>
              <a:gd name="adj4" fmla="val 98668"/>
              <a:gd name="adj5" fmla="val -311137"/>
              <a:gd name="adj6" fmla="val 67043"/>
            </a:avLst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which City did the violation occur?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5943600" y="4495800"/>
            <a:ext cx="2743200" cy="381000"/>
          </a:xfrm>
          <a:prstGeom prst="borderCallout2">
            <a:avLst>
              <a:gd name="adj1" fmla="val -8523"/>
              <a:gd name="adj2" fmla="val 95707"/>
              <a:gd name="adj3" fmla="val -78522"/>
              <a:gd name="adj4" fmla="val 95454"/>
              <a:gd name="adj5" fmla="val -76592"/>
              <a:gd name="adj6" fmla="val 66464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which County did the violation occur? (Select County using dropdown)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4800600" y="4800600"/>
            <a:ext cx="1524000" cy="609600"/>
          </a:xfrm>
          <a:prstGeom prst="upArrowCallout">
            <a:avLst/>
          </a:prstGeom>
          <a:solidFill>
            <a:srgbClr val="240FA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Inquiry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1143000" y="5486400"/>
            <a:ext cx="3048000" cy="381000"/>
          </a:xfrm>
          <a:prstGeom prst="borderCallout2">
            <a:avLst>
              <a:gd name="adj1" fmla="val 4204"/>
              <a:gd name="adj2" fmla="val 7660"/>
              <a:gd name="adj3" fmla="val -446705"/>
              <a:gd name="adj4" fmla="val 7188"/>
              <a:gd name="adj5" fmla="val -447500"/>
              <a:gd name="adj6" fmla="val 39560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did the Complainant first contact you?</a:t>
            </a:r>
            <a:endParaRPr lang="en-US" sz="1200" dirty="0"/>
          </a:p>
        </p:txBody>
      </p:sp>
      <p:sp>
        <p:nvSpPr>
          <p:cNvPr id="17" name="Line Callout 2 16"/>
          <p:cNvSpPr/>
          <p:nvPr/>
        </p:nvSpPr>
        <p:spPr>
          <a:xfrm>
            <a:off x="1447800" y="5029200"/>
            <a:ext cx="2895600" cy="381000"/>
          </a:xfrm>
          <a:prstGeom prst="borderCallout2">
            <a:avLst>
              <a:gd name="adj1" fmla="val -3068"/>
              <a:gd name="adj2" fmla="val 4394"/>
              <a:gd name="adj3" fmla="val -268523"/>
              <a:gd name="adj4" fmla="val 3526"/>
              <a:gd name="adj5" fmla="val -269318"/>
              <a:gd name="adj6" fmla="val 30303"/>
            </a:avLst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did the last discriminatory act occur?</a:t>
            </a:r>
            <a:endParaRPr lang="en-US" sz="1200" dirty="0"/>
          </a:p>
        </p:txBody>
      </p:sp>
      <p:sp>
        <p:nvSpPr>
          <p:cNvPr id="18" name="Line Callout 2 17"/>
          <p:cNvSpPr/>
          <p:nvPr/>
        </p:nvSpPr>
        <p:spPr>
          <a:xfrm>
            <a:off x="1981200" y="4495800"/>
            <a:ext cx="2971800" cy="457200"/>
          </a:xfrm>
          <a:prstGeom prst="borderCallout2">
            <a:avLst>
              <a:gd name="adj1" fmla="val -5492"/>
              <a:gd name="adj2" fmla="val 2389"/>
              <a:gd name="adj3" fmla="val -50947"/>
              <a:gd name="adj4" fmla="val 2477"/>
              <a:gd name="adj5" fmla="val -51136"/>
              <a:gd name="adj6" fmla="val 12540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which State did the violation occur? (Select State using dropdown menu)</a:t>
            </a:r>
            <a:endParaRPr lang="en-US" sz="1200" dirty="0"/>
          </a:p>
        </p:txBody>
      </p:sp>
      <p:sp>
        <p:nvSpPr>
          <p:cNvPr id="19" name="6-Point Star 18"/>
          <p:cNvSpPr/>
          <p:nvPr/>
        </p:nvSpPr>
        <p:spPr>
          <a:xfrm>
            <a:off x="1447800" y="228600"/>
            <a:ext cx="1066800" cy="762000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Callout 3"/>
          <p:cNvSpPr/>
          <p:nvPr/>
        </p:nvSpPr>
        <p:spPr>
          <a:xfrm>
            <a:off x="4495800" y="4800600"/>
            <a:ext cx="1905000" cy="12192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Inquiry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2 3"/>
          <p:cNvSpPr/>
          <p:nvPr/>
        </p:nvSpPr>
        <p:spPr>
          <a:xfrm>
            <a:off x="6781800" y="2514600"/>
            <a:ext cx="2362200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2399"/>
              <a:gd name="adj6" fmla="val -43361"/>
            </a:avLst>
          </a:prstGeom>
          <a:solidFill>
            <a:srgbClr val="240FA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sure you enter how the Complainant learned of the Fair Housing Act or Complaint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7315200" y="4267200"/>
            <a:ext cx="1828800" cy="609600"/>
          </a:xfrm>
          <a:prstGeom prst="borderCallout2">
            <a:avLst>
              <a:gd name="adj1" fmla="val -7224"/>
              <a:gd name="adj2" fmla="val 65303"/>
              <a:gd name="adj3" fmla="val -108848"/>
              <a:gd name="adj4" fmla="val 30303"/>
              <a:gd name="adj5" fmla="val -108750"/>
              <a:gd name="adj6" fmla="val -68798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sure the Complainant has signed the Complaint form</a:t>
            </a:r>
            <a:endParaRPr lang="en-US" sz="1200" dirty="0"/>
          </a:p>
        </p:txBody>
      </p:sp>
      <p:sp>
        <p:nvSpPr>
          <p:cNvPr id="7" name="Line Callout 2 6"/>
          <p:cNvSpPr/>
          <p:nvPr/>
        </p:nvSpPr>
        <p:spPr>
          <a:xfrm>
            <a:off x="6477000" y="5638800"/>
            <a:ext cx="2667000" cy="457200"/>
          </a:xfrm>
          <a:prstGeom prst="borderCallout2">
            <a:avLst>
              <a:gd name="adj1" fmla="val 568"/>
              <a:gd name="adj2" fmla="val 9329"/>
              <a:gd name="adj3" fmla="val -147916"/>
              <a:gd name="adj4" fmla="val -14070"/>
              <a:gd name="adj5" fmla="val -389774"/>
              <a:gd name="adj6" fmla="val -14978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Complainant’s attorney’s information is entered here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057400" y="5638800"/>
            <a:ext cx="2819400" cy="457200"/>
          </a:xfrm>
          <a:prstGeom prst="borderCallout2">
            <a:avLst>
              <a:gd name="adj1" fmla="val -5493"/>
              <a:gd name="adj2" fmla="val 65070"/>
              <a:gd name="adj3" fmla="val -131250"/>
              <a:gd name="adj4" fmla="val 84884"/>
              <a:gd name="adj5" fmla="val -385228"/>
              <a:gd name="adj6" fmla="val 86257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Complainant’s contact person’s information is entered here</a:t>
            </a:r>
            <a:endParaRPr lang="en-US" sz="1200" dirty="0"/>
          </a:p>
        </p:txBody>
      </p:sp>
      <p:sp>
        <p:nvSpPr>
          <p:cNvPr id="9" name="Line Callout 2 8"/>
          <p:cNvSpPr/>
          <p:nvPr/>
        </p:nvSpPr>
        <p:spPr>
          <a:xfrm>
            <a:off x="7162800" y="5029200"/>
            <a:ext cx="1524000" cy="381000"/>
          </a:xfrm>
          <a:prstGeom prst="borderCallout2">
            <a:avLst>
              <a:gd name="adj1" fmla="val 45847"/>
              <a:gd name="adj2" fmla="val -1559"/>
              <a:gd name="adj3" fmla="val -43068"/>
              <a:gd name="adj4" fmla="val -17576"/>
              <a:gd name="adj5" fmla="val -167265"/>
              <a:gd name="adj6" fmla="val -19453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this to scroll between records</a:t>
            </a:r>
            <a:endParaRPr lang="en-US" sz="1200" dirty="0"/>
          </a:p>
        </p:txBody>
      </p:sp>
      <p:sp>
        <p:nvSpPr>
          <p:cNvPr id="10" name="Line Callout 2 9"/>
          <p:cNvSpPr/>
          <p:nvPr/>
        </p:nvSpPr>
        <p:spPr>
          <a:xfrm>
            <a:off x="2286000" y="5029200"/>
            <a:ext cx="1295400" cy="381000"/>
          </a:xfrm>
          <a:prstGeom prst="borderCallout2">
            <a:avLst>
              <a:gd name="adj1" fmla="val 33296"/>
              <a:gd name="adj2" fmla="val 101827"/>
              <a:gd name="adj3" fmla="val -3068"/>
              <a:gd name="adj4" fmla="val 120231"/>
              <a:gd name="adj5" fmla="val -163864"/>
              <a:gd name="adj6" fmla="val 122317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this to scroll between records</a:t>
            </a:r>
            <a:endParaRPr lang="en-US" sz="1200" dirty="0"/>
          </a:p>
        </p:txBody>
      </p:sp>
      <p:sp>
        <p:nvSpPr>
          <p:cNvPr id="11" name="Right Arrow 10"/>
          <p:cNvSpPr/>
          <p:nvPr/>
        </p:nvSpPr>
        <p:spPr>
          <a:xfrm>
            <a:off x="1219200" y="6096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924800" y="6858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7467600" y="2362200"/>
            <a:ext cx="1524000" cy="838200"/>
          </a:xfrm>
          <a:prstGeom prst="borderCallout2">
            <a:avLst>
              <a:gd name="adj1" fmla="val 568"/>
              <a:gd name="adj2" fmla="val 28940"/>
              <a:gd name="adj3" fmla="val -70837"/>
              <a:gd name="adj4" fmla="val 20505"/>
              <a:gd name="adj5" fmla="val -70970"/>
              <a:gd name="adj6" fmla="val -75555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discriminatory act must have occurred within one year of the filing date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3962400" y="2590800"/>
            <a:ext cx="1524000" cy="609600"/>
          </a:xfrm>
          <a:prstGeom prst="borderCallout2">
            <a:avLst>
              <a:gd name="adj1" fmla="val 568"/>
              <a:gd name="adj2" fmla="val 28940"/>
              <a:gd name="adj3" fmla="val -93564"/>
              <a:gd name="adj4" fmla="val 45050"/>
              <a:gd name="adj5" fmla="val -93697"/>
              <a:gd name="adj6" fmla="val 99900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if the violation is ongoing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33600" y="9144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086600" y="9144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(Border and Accent Bar) 2"/>
          <p:cNvSpPr/>
          <p:nvPr/>
        </p:nvSpPr>
        <p:spPr>
          <a:xfrm>
            <a:off x="6172200" y="3048000"/>
            <a:ext cx="2209800" cy="609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09"/>
              <a:gd name="adj6" fmla="val -473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 are the issues that have been selected</a:t>
            </a:r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1447800" y="7620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848600" y="7620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3124200" y="381000"/>
            <a:ext cx="1676400" cy="457200"/>
          </a:xfrm>
          <a:prstGeom prst="borderCallout2">
            <a:avLst>
              <a:gd name="adj1" fmla="val 46023"/>
              <a:gd name="adj2" fmla="val 101584"/>
              <a:gd name="adj3" fmla="val 46023"/>
              <a:gd name="adj4" fmla="val 133287"/>
              <a:gd name="adj5" fmla="val 112500"/>
              <a:gd name="adj6" fmla="val 14259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add more issues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315200" y="152400"/>
            <a:ext cx="1676400" cy="457200"/>
          </a:xfrm>
          <a:prstGeom prst="borderCallout2">
            <a:avLst>
              <a:gd name="adj1" fmla="val 49053"/>
              <a:gd name="adj2" fmla="val -4201"/>
              <a:gd name="adj3" fmla="val 49053"/>
              <a:gd name="adj4" fmla="val -24564"/>
              <a:gd name="adj5" fmla="val 160985"/>
              <a:gd name="adj6" fmla="val -4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delete an issue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(Border and Accent Bar) 2"/>
          <p:cNvSpPr/>
          <p:nvPr/>
        </p:nvSpPr>
        <p:spPr>
          <a:xfrm>
            <a:off x="6934200" y="2895600"/>
            <a:ext cx="2209800" cy="609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09"/>
              <a:gd name="adj6" fmla="val -47373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all applicable issues</a:t>
            </a:r>
            <a:endParaRPr lang="en-US" sz="1200" dirty="0"/>
          </a:p>
        </p:txBody>
      </p:sp>
      <p:sp>
        <p:nvSpPr>
          <p:cNvPr id="4" name="Line Callout 2 3"/>
          <p:cNvSpPr/>
          <p:nvPr/>
        </p:nvSpPr>
        <p:spPr>
          <a:xfrm>
            <a:off x="1371600" y="1295400"/>
            <a:ext cx="1676400" cy="457200"/>
          </a:xfrm>
          <a:prstGeom prst="borderCallout2">
            <a:avLst>
              <a:gd name="adj1" fmla="val -2462"/>
              <a:gd name="adj2" fmla="val 82576"/>
              <a:gd name="adj3" fmla="val -57007"/>
              <a:gd name="adj4" fmla="val 103535"/>
              <a:gd name="adj5" fmla="val -57197"/>
              <a:gd name="adj6" fmla="val 198788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add the issue after selecting it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Callout 2"/>
          <p:cNvSpPr/>
          <p:nvPr/>
        </p:nvSpPr>
        <p:spPr>
          <a:xfrm>
            <a:off x="3962400" y="5181600"/>
            <a:ext cx="3276600" cy="12192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all applicable bases</a:t>
            </a: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 note that only HUD bases are available in this field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7400" y="6858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162800" y="6858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763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2 5"/>
          <p:cNvSpPr/>
          <p:nvPr/>
        </p:nvSpPr>
        <p:spPr>
          <a:xfrm>
            <a:off x="5715000" y="1524000"/>
            <a:ext cx="1752600" cy="457200"/>
          </a:xfrm>
          <a:prstGeom prst="borderCallout2">
            <a:avLst/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User’s Initials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553200" y="4191000"/>
            <a:ext cx="2057400" cy="609600"/>
          </a:xfrm>
          <a:prstGeom prst="accentBorderCallout2">
            <a:avLst>
              <a:gd name="adj1" fmla="val 50568"/>
              <a:gd name="adj2" fmla="val -8333"/>
              <a:gd name="adj3" fmla="val 46023"/>
              <a:gd name="adj4" fmla="val -23401"/>
              <a:gd name="adj5" fmla="val -1136"/>
              <a:gd name="adj6" fmla="val -39259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Appropriate Agency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934200" y="2209800"/>
            <a:ext cx="1676400" cy="1600200"/>
          </a:xfrm>
          <a:prstGeom prst="borderCallout1">
            <a:avLst>
              <a:gd name="adj1" fmla="val 48187"/>
              <a:gd name="adj2" fmla="val -5027"/>
              <a:gd name="adj3" fmla="val 47997"/>
              <a:gd name="adj4" fmla="val -46598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 Password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(Passwords need to be updated every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Callout 2"/>
          <p:cNvSpPr/>
          <p:nvPr/>
        </p:nvSpPr>
        <p:spPr>
          <a:xfrm>
            <a:off x="3810000" y="4114800"/>
            <a:ext cx="3276600" cy="15240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will help you keep track of all of your records by showing you what you have entered.  Click on a category to go to that record.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457200" y="3276600"/>
            <a:ext cx="1676400" cy="457200"/>
          </a:xfrm>
          <a:prstGeom prst="borderCallout2">
            <a:avLst>
              <a:gd name="adj1" fmla="val -8523"/>
              <a:gd name="adj2" fmla="val 57783"/>
              <a:gd name="adj3" fmla="val -57007"/>
              <a:gd name="adj4" fmla="val 78741"/>
              <a:gd name="adj5" fmla="val -57197"/>
              <a:gd name="adj6" fmla="val 131846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access FHAP Referral Data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2 3"/>
          <p:cNvSpPr/>
          <p:nvPr/>
        </p:nvSpPr>
        <p:spPr>
          <a:xfrm>
            <a:off x="4343400" y="4038600"/>
            <a:ext cx="1981200" cy="1447800"/>
          </a:xfrm>
          <a:prstGeom prst="borderCallout2">
            <a:avLst>
              <a:gd name="adj1" fmla="val 20440"/>
              <a:gd name="adj2" fmla="val -1086"/>
              <a:gd name="adj3" fmla="val 20057"/>
              <a:gd name="adj4" fmla="val -57814"/>
              <a:gd name="adj5" fmla="val -14582"/>
              <a:gd name="adj6" fmla="val -58619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the Complaint is generated as a result of a natural disaster, please indicate it in the Title IX section using the name of the natural disaster.  (I.e.  Katrina, Rita)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6858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858000" y="6858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5562600" y="4191000"/>
            <a:ext cx="1905000" cy="685800"/>
          </a:xfrm>
          <a:prstGeom prst="borderCallout2">
            <a:avLst>
              <a:gd name="adj1" fmla="val -5493"/>
              <a:gd name="adj2" fmla="val 90906"/>
              <a:gd name="adj3" fmla="val -312564"/>
              <a:gd name="adj4" fmla="val 90875"/>
              <a:gd name="adj5" fmla="val -373358"/>
              <a:gd name="adj6" fmla="val 4520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on Jurisdictional Elements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2971800" y="5638800"/>
            <a:ext cx="16764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629400" y="5715000"/>
            <a:ext cx="1066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6400800" y="3657600"/>
            <a:ext cx="2438400" cy="1143000"/>
          </a:xfrm>
          <a:prstGeom prst="accentBorderCallout1">
            <a:avLst>
              <a:gd name="adj1" fmla="val 62386"/>
              <a:gd name="adj2" fmla="val -8901"/>
              <a:gd name="adj3" fmla="val 64015"/>
              <a:gd name="adj4" fmla="val -42878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 in the supporting information for each element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7010400" y="4191000"/>
            <a:ext cx="1905000" cy="457200"/>
          </a:xfrm>
          <a:prstGeom prst="borderCallout2">
            <a:avLst>
              <a:gd name="adj1" fmla="val -5493"/>
              <a:gd name="adj2" fmla="val 90906"/>
              <a:gd name="adj3" fmla="val -312564"/>
              <a:gd name="adj4" fmla="val 90875"/>
              <a:gd name="adj5" fmla="val -544326"/>
              <a:gd name="adj6" fmla="val 38233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on Theories of Discrimination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1 (Border and Accent Bar) 2"/>
          <p:cNvSpPr/>
          <p:nvPr/>
        </p:nvSpPr>
        <p:spPr>
          <a:xfrm>
            <a:off x="6248400" y="3200400"/>
            <a:ext cx="1676400" cy="533400"/>
          </a:xfrm>
          <a:prstGeom prst="accentBorderCallout1">
            <a:avLst>
              <a:gd name="adj1" fmla="val 18750"/>
              <a:gd name="adj2" fmla="val -8333"/>
              <a:gd name="adj3" fmla="val 65495"/>
              <a:gd name="adj4" fmla="val -68245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all applicable issues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6858000" y="5334000"/>
            <a:ext cx="1905000" cy="533400"/>
          </a:xfrm>
          <a:prstGeom prst="borderCallout2">
            <a:avLst>
              <a:gd name="adj1" fmla="val -5493"/>
              <a:gd name="adj2" fmla="val 90906"/>
              <a:gd name="adj3" fmla="val -450813"/>
              <a:gd name="adj4" fmla="val 90875"/>
              <a:gd name="adj5" fmla="val -489487"/>
              <a:gd name="adj6" fmla="val 42104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Must complete for each Case Issues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2 2"/>
          <p:cNvSpPr/>
          <p:nvPr/>
        </p:nvSpPr>
        <p:spPr>
          <a:xfrm>
            <a:off x="6477000" y="4495800"/>
            <a:ext cx="2286000" cy="2057400"/>
          </a:xfrm>
          <a:prstGeom prst="borderCallout2">
            <a:avLst>
              <a:gd name="adj1" fmla="val -2030"/>
              <a:gd name="adj2" fmla="val 28967"/>
              <a:gd name="adj3" fmla="val -43492"/>
              <a:gd name="adj4" fmla="val 27481"/>
              <a:gd name="adj5" fmla="val -44697"/>
              <a:gd name="adj6" fmla="val -61586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Helpful Hint: 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 Summary of Respondent’s Defenses in  MS Word, then cut and paste into this section because you may get logged out if too much time elapses.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19400" y="1524000"/>
            <a:ext cx="4114800" cy="990600"/>
          </a:xfrm>
          <a:prstGeom prst="snip2Diag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Enter Notes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47800" y="45720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105400" y="4572000"/>
            <a:ext cx="1066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Screen 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048000" y="5410200"/>
            <a:ext cx="33528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867400" y="609600"/>
            <a:ext cx="21336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Use the “X”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7086600" y="3581400"/>
            <a:ext cx="1905000" cy="685800"/>
          </a:xfrm>
          <a:prstGeom prst="borderCallout2">
            <a:avLst>
              <a:gd name="adj1" fmla="val -5493"/>
              <a:gd name="adj2" fmla="val 79270"/>
              <a:gd name="adj3" fmla="val -230843"/>
              <a:gd name="adj4" fmla="val 77737"/>
              <a:gd name="adj5" fmla="val -235333"/>
              <a:gd name="adj6" fmla="val 558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the Document was received by the Investigator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6477000" y="2819400"/>
            <a:ext cx="1905000" cy="685800"/>
          </a:xfrm>
          <a:prstGeom prst="borderCallout2">
            <a:avLst>
              <a:gd name="adj1" fmla="val -5493"/>
              <a:gd name="adj2" fmla="val 79270"/>
              <a:gd name="adj3" fmla="val -100443"/>
              <a:gd name="adj4" fmla="val 64693"/>
              <a:gd name="adj5" fmla="val -118422"/>
              <a:gd name="adj6" fmla="val 41846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Method by which the Investigator received the document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67000" y="6096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24400" y="2590800"/>
            <a:ext cx="1600200" cy="9144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add a New Document Record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239000" y="762000"/>
            <a:ext cx="1905000" cy="381000"/>
          </a:xfrm>
          <a:prstGeom prst="borderCallout2">
            <a:avLst>
              <a:gd name="adj1" fmla="val 59154"/>
              <a:gd name="adj2" fmla="val -1457"/>
              <a:gd name="adj3" fmla="val 61173"/>
              <a:gd name="adj4" fmla="val -34943"/>
              <a:gd name="adj5" fmla="val 200210"/>
              <a:gd name="adj6" fmla="val -685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Provided the Document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590800" y="2819400"/>
            <a:ext cx="1905000" cy="685800"/>
          </a:xfrm>
          <a:prstGeom prst="borderCallout2">
            <a:avLst>
              <a:gd name="adj1" fmla="val -7513"/>
              <a:gd name="adj2" fmla="val 65100"/>
              <a:gd name="adj3" fmla="val -89690"/>
              <a:gd name="adj4" fmla="val 70112"/>
              <a:gd name="adj5" fmla="val -118292"/>
              <a:gd name="adj6" fmla="val 111946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on the Document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1752600" y="3581400"/>
            <a:ext cx="1905000" cy="685800"/>
          </a:xfrm>
          <a:prstGeom prst="borderCallout2">
            <a:avLst>
              <a:gd name="adj1" fmla="val -8034"/>
              <a:gd name="adj2" fmla="val 30895"/>
              <a:gd name="adj3" fmla="val -235536"/>
              <a:gd name="adj4" fmla="val 29268"/>
              <a:gd name="adj5" fmla="val -235725"/>
              <a:gd name="adj6" fmla="val 424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Nature of the Document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Callout 2"/>
          <p:cNvSpPr/>
          <p:nvPr/>
        </p:nvSpPr>
        <p:spPr>
          <a:xfrm>
            <a:off x="2362200" y="5943600"/>
            <a:ext cx="5715000" cy="7620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 note that the reasons selected will appear on the 100</a:t>
            </a:r>
            <a:r>
              <a:rPr lang="en-US" sz="1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Day Letter that will be sent to all parties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685800" y="1752600"/>
            <a:ext cx="1295400" cy="3429000"/>
          </a:xfrm>
          <a:prstGeom prst="accentBorderCallout1">
            <a:avLst>
              <a:gd name="adj1" fmla="val 48751"/>
              <a:gd name="adj2" fmla="val 115051"/>
              <a:gd name="adj3" fmla="val 48510"/>
              <a:gd name="adj4" fmla="val 150680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Choose applicable reason(s)  for 100</a:t>
            </a:r>
            <a:r>
              <a:rPr lang="en-US" sz="1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Day letter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0" y="685800"/>
            <a:ext cx="16764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save the information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331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5181600"/>
            <a:ext cx="2971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2971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“Rules of Behavior” required checkbox.  Must check each time you login to TEAPOTS.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810000" y="3987463"/>
            <a:ext cx="1600200" cy="16513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914400" y="4191000"/>
            <a:ext cx="3352800" cy="1371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 Exit TEAPOTS using this function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763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>
          <a:xfrm>
            <a:off x="6096000" y="1600200"/>
            <a:ext cx="1447800" cy="1676400"/>
          </a:xfrm>
          <a:prstGeom prst="borderCallout1">
            <a:avLst>
              <a:gd name="adj1" fmla="val -1426"/>
              <a:gd name="adj2" fmla="val 80754"/>
              <a:gd name="adj3" fmla="val -71014"/>
              <a:gd name="adj4" fmla="val 96658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change your password every 90 days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38800" y="3505200"/>
            <a:ext cx="2971800" cy="990600"/>
          </a:xfrm>
          <a:prstGeom prst="borderCallout1">
            <a:avLst>
              <a:gd name="adj1" fmla="val -6126"/>
              <a:gd name="adj2" fmla="val 92692"/>
              <a:gd name="adj3" fmla="val -333037"/>
              <a:gd name="adj4" fmla="val 113478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to maximize the screen.  This will reveal the “Quick Search” function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endCxn id="8" idx="2"/>
          </p:cNvCxnSpPr>
          <p:nvPr/>
        </p:nvCxnSpPr>
        <p:spPr>
          <a:xfrm rot="16200000" flipH="1">
            <a:off x="2724150" y="1085850"/>
            <a:ext cx="3390900" cy="2438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Callout 4"/>
          <p:cNvSpPr/>
          <p:nvPr/>
        </p:nvSpPr>
        <p:spPr>
          <a:xfrm>
            <a:off x="228600" y="4800600"/>
            <a:ext cx="1752600" cy="17526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commands will be on the left hand side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400800" y="2438400"/>
            <a:ext cx="2362200" cy="1219200"/>
          </a:xfrm>
          <a:prstGeom prst="borderCallout1">
            <a:avLst>
              <a:gd name="adj1" fmla="val -364"/>
              <a:gd name="adj2" fmla="val 80758"/>
              <a:gd name="adj3" fmla="val -179676"/>
              <a:gd name="adj4" fmla="val 109487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USE the “X” TO EXIT TEAPOTS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590800" y="1905000"/>
            <a:ext cx="2667000" cy="1066800"/>
          </a:xfrm>
          <a:prstGeom prst="borderCallout1">
            <a:avLst>
              <a:gd name="adj1" fmla="val 49126"/>
              <a:gd name="adj2" fmla="val -3792"/>
              <a:gd name="adj3" fmla="val -47114"/>
              <a:gd name="adj4" fmla="val -90180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“+” to expand your options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1 2"/>
          <p:cNvSpPr/>
          <p:nvPr/>
        </p:nvSpPr>
        <p:spPr>
          <a:xfrm>
            <a:off x="838200" y="4038600"/>
            <a:ext cx="1524000" cy="1447800"/>
          </a:xfrm>
          <a:prstGeom prst="borderCallout1">
            <a:avLst>
              <a:gd name="adj1" fmla="val 18750"/>
              <a:gd name="adj2" fmla="val -8333"/>
              <a:gd name="adj3" fmla="val -147381"/>
              <a:gd name="adj4" fmla="val -13787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“Locator” to locate cases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1 2"/>
          <p:cNvSpPr/>
          <p:nvPr/>
        </p:nvSpPr>
        <p:spPr>
          <a:xfrm>
            <a:off x="6705600" y="1219200"/>
            <a:ext cx="2057400" cy="533400"/>
          </a:xfrm>
          <a:prstGeom prst="borderCallout1">
            <a:avLst>
              <a:gd name="adj1" fmla="val 47841"/>
              <a:gd name="adj2" fmla="val -5639"/>
              <a:gd name="adj3" fmla="val 49123"/>
              <a:gd name="adj4" fmla="val -48434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search by Inquiry Number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7239000" y="1828800"/>
            <a:ext cx="1371600" cy="502919"/>
          </a:xfrm>
          <a:prstGeom prst="borderCallout2">
            <a:avLst>
              <a:gd name="adj1" fmla="val 45143"/>
              <a:gd name="adj2" fmla="val -5107"/>
              <a:gd name="adj3" fmla="val 45143"/>
              <a:gd name="adj4" fmla="val -25269"/>
              <a:gd name="adj5" fmla="val 93395"/>
              <a:gd name="adj6" fmla="val -73137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search by HUD Number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7086600" y="2438400"/>
            <a:ext cx="1752600" cy="381000"/>
          </a:xfrm>
          <a:prstGeom prst="borderCallout2">
            <a:avLst>
              <a:gd name="adj1" fmla="val 38105"/>
              <a:gd name="adj2" fmla="val -448"/>
              <a:gd name="adj3" fmla="val 38105"/>
              <a:gd name="adj4" fmla="val -16667"/>
              <a:gd name="adj5" fmla="val 48025"/>
              <a:gd name="adj6" fmla="val -42656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search by FHAP Number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7391400" y="3124200"/>
            <a:ext cx="1524000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2473"/>
              <a:gd name="adj5" fmla="val -44475"/>
              <a:gd name="adj6" fmla="val -42151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search by Case Name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7543800" y="5105400"/>
            <a:ext cx="1371600" cy="1066800"/>
          </a:xfrm>
          <a:prstGeom prst="accentBorderCallout1">
            <a:avLst>
              <a:gd name="adj1" fmla="val 18750"/>
              <a:gd name="adj2" fmla="val -8333"/>
              <a:gd name="adj3" fmla="val -27510"/>
              <a:gd name="adj4" fmla="val -168945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also search by Complainant or Respondent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5181600" y="5943600"/>
            <a:ext cx="2209800" cy="1524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1143000" y="1295400"/>
            <a:ext cx="2286000" cy="1066800"/>
          </a:xfrm>
          <a:prstGeom prst="cloudCallout">
            <a:avLst>
              <a:gd name="adj1" fmla="val 7046"/>
              <a:gd name="adj2" fmla="val -86388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“Case Review Search”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1 2"/>
          <p:cNvSpPr/>
          <p:nvPr/>
        </p:nvSpPr>
        <p:spPr>
          <a:xfrm>
            <a:off x="304800" y="2057400"/>
            <a:ext cx="2667000" cy="1600200"/>
          </a:xfrm>
          <a:prstGeom prst="borderCallout1">
            <a:avLst>
              <a:gd name="adj1" fmla="val -1036"/>
              <a:gd name="adj2" fmla="val 71667"/>
              <a:gd name="adj3" fmla="val -68554"/>
              <a:gd name="adj4" fmla="val 80368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you enter a case, check to see if it already exists in TEAPOTS using the “Case Review Search”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7467600" y="1295400"/>
            <a:ext cx="1219200" cy="1066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69893"/>
              <a:gd name="adj5" fmla="val 42548"/>
              <a:gd name="adj6" fmla="val -133226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change to the appropriate Region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7772400" y="2667000"/>
            <a:ext cx="914400" cy="1219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69697"/>
              <a:gd name="adj5" fmla="val -43229"/>
              <a:gd name="adj6" fmla="val -106785"/>
            </a:avLst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also specify which Site to search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7696200" y="4419600"/>
            <a:ext cx="1219200" cy="1143000"/>
          </a:xfrm>
          <a:prstGeom prst="borderCallout2">
            <a:avLst>
              <a:gd name="adj1" fmla="val 29073"/>
              <a:gd name="adj2" fmla="val -8333"/>
              <a:gd name="adj3" fmla="val 29555"/>
              <a:gd name="adj4" fmla="val -87319"/>
              <a:gd name="adj5" fmla="val -125018"/>
              <a:gd name="adj6" fmla="val -205569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you are unsure of the spelling, use “contains”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>
          <a:xfrm>
            <a:off x="990600" y="1828800"/>
            <a:ext cx="2133600" cy="1295400"/>
          </a:xfrm>
          <a:prstGeom prst="cloudCallout">
            <a:avLst>
              <a:gd name="adj1" fmla="val 44247"/>
              <a:gd name="adj2" fmla="val -111832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“Case Review Search”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7696200" y="4419600"/>
            <a:ext cx="1219200" cy="1143000"/>
          </a:xfrm>
          <a:prstGeom prst="borderCallout2">
            <a:avLst>
              <a:gd name="adj1" fmla="val 29073"/>
              <a:gd name="adj2" fmla="val -8333"/>
              <a:gd name="adj3" fmla="val 29555"/>
              <a:gd name="adj4" fmla="val -87319"/>
              <a:gd name="adj5" fmla="val -125018"/>
              <a:gd name="adj6" fmla="val -205569"/>
            </a:avLst>
          </a:prstGeom>
          <a:solidFill>
            <a:srgbClr val="240F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you are unsure of the spelling, use “contains”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4788</TotalTime>
  <Words>815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Housing and Urban Development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h18997</dc:creator>
  <cp:lastModifiedBy>h03483</cp:lastModifiedBy>
  <cp:revision>399</cp:revision>
  <dcterms:created xsi:type="dcterms:W3CDTF">2009-08-19T20:56:01Z</dcterms:created>
  <dcterms:modified xsi:type="dcterms:W3CDTF">2012-04-03T13:23:45Z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-879931814</vt:i4>
  </property>
  <property fmtid="{D5CDD505-2E9C-101B-9397-08002B2CF9AE}" pid="3" name="_NewReviewCycle">
    <vt:lpwstr/>
  </property>
  <property fmtid="{D5CDD505-2E9C-101B-9397-08002B2CF9AE}" pid="4" name="_EmailSubject">
    <vt:lpwstr>TEAPOTS screen shots</vt:lpwstr>
  </property>
  <property fmtid="{D5CDD505-2E9C-101B-9397-08002B2CF9AE}" pid="5" name="_AuthorEmail">
    <vt:lpwstr>Kenneth.J.Carroll@hud.gov</vt:lpwstr>
  </property>
  <property fmtid="{D5CDD505-2E9C-101B-9397-08002B2CF9AE}" pid="6" name="_AuthorEmailDisplayName">
    <vt:lpwstr>Carroll, Kenneth J</vt:lpwstr>
  </property>
  <property fmtid="{D5CDD505-2E9C-101B-9397-08002B2CF9AE}" pid="7" name="_PreviousAdHocReviewCycleID">
    <vt:i4>212491971</vt:i4>
  </property>
</Properties>
</file>