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4" r:id="rId2"/>
    <p:sldId id="256" r:id="rId3"/>
    <p:sldId id="268" r:id="rId4"/>
    <p:sldId id="270" r:id="rId5"/>
    <p:sldId id="271" r:id="rId6"/>
    <p:sldId id="272" r:id="rId7"/>
    <p:sldId id="273" r:id="rId8"/>
    <p:sldId id="275" r:id="rId9"/>
    <p:sldId id="274"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howGuides="1">
      <p:cViewPr>
        <p:scale>
          <a:sx n="90" d="100"/>
          <a:sy n="90" d="100"/>
        </p:scale>
        <p:origin x="-354" y="762"/>
      </p:cViewPr>
      <p:guideLst>
        <p:guide orient="horz" pos="1104"/>
        <p:guide pos="2784"/>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A0056A1-8C9C-47D4-90DE-3C9175FCF5FF}" type="datetimeFigureOut">
              <a:rPr lang="en-US" smtClean="0"/>
              <a:pPr/>
              <a:t>4/27/2012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BDB3C68-1F35-49C1-9E45-ABC8FF2FCE4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FE8BBFC-8C35-4817-8669-CF0458DC759F}" type="datetime1">
              <a:rPr lang="en-US" smtClean="0"/>
              <a:pPr/>
              <a:t>4/27/2012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7C9F85-78A9-4E2B-ADB2-E7CE4895C08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25D7F6-0486-4F1C-BB23-3D2B47006459}" type="datetime1">
              <a:rPr lang="en-US" smtClean="0"/>
              <a:pPr/>
              <a:t>4/27/2012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7C9F85-78A9-4E2B-ADB2-E7CE4895C08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A18088-E9BF-4D0A-8D6E-DDC704BABAFC}" type="datetime1">
              <a:rPr lang="en-US" smtClean="0"/>
              <a:pPr/>
              <a:t>4/27/2012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7C9F85-78A9-4E2B-ADB2-E7CE4895C08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D564FB-FA93-4A0B-B3E9-AAD2621FDD12}" type="datetime1">
              <a:rPr lang="en-US" smtClean="0"/>
              <a:pPr/>
              <a:t>4/27/2012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7C9F85-78A9-4E2B-ADB2-E7CE4895C08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45AF49-719F-4B17-B6E9-7F586BAAFDC2}" type="datetime1">
              <a:rPr lang="en-US" smtClean="0"/>
              <a:pPr/>
              <a:t>4/27/2012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7C9F85-78A9-4E2B-ADB2-E7CE4895C08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20D0FD-EA52-491B-BAEC-C1A16D47206A}" type="datetime1">
              <a:rPr lang="en-US" smtClean="0"/>
              <a:pPr/>
              <a:t>4/27/2012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7C9F85-78A9-4E2B-ADB2-E7CE4895C08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763012-B4AC-4A20-9062-505D3BFEDED3}" type="datetime1">
              <a:rPr lang="en-US" smtClean="0"/>
              <a:pPr/>
              <a:t>4/27/2012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7C9F85-78A9-4E2B-ADB2-E7CE4895C08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0C8B4F-C518-4067-8C7D-1589AC05EDE6}" type="datetime1">
              <a:rPr lang="en-US" smtClean="0"/>
              <a:pPr/>
              <a:t>4/27/2012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7C9F85-78A9-4E2B-ADB2-E7CE4895C08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ACFA37-05F5-4F1E-8BE2-CD0D502B3A81}" type="datetime1">
              <a:rPr lang="en-US" smtClean="0"/>
              <a:pPr/>
              <a:t>4/27/2012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7C9F85-78A9-4E2B-ADB2-E7CE4895C08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3CEFB2-55F5-46FA-BBFF-BE8F918503FA}" type="datetime1">
              <a:rPr lang="en-US" smtClean="0"/>
              <a:pPr/>
              <a:t>4/27/2012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7C9F85-78A9-4E2B-ADB2-E7CE4895C08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B1A989-3728-4ADE-AA0B-6A42C6F32BD5}" type="datetime1">
              <a:rPr lang="en-US" smtClean="0"/>
              <a:pPr/>
              <a:t>4/27/2012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7C9F85-78A9-4E2B-ADB2-E7CE4895C08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8F0596-3968-4DA6-938A-EC3740BEEB08}" type="datetime1">
              <a:rPr lang="en-US" smtClean="0"/>
              <a:pPr/>
              <a:t>4/27/2012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7C9F85-78A9-4E2B-ADB2-E7CE4895C08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nvGraphicFramePr>
        <p:xfrm>
          <a:off x="1194748" y="990600"/>
          <a:ext cx="6781800" cy="4846320"/>
        </p:xfrm>
        <a:graphic>
          <a:graphicData uri="http://schemas.openxmlformats.org/drawingml/2006/table">
            <a:tbl>
              <a:tblPr firstRow="1" bandRow="1">
                <a:tableStyleId>{5C22544A-7EE6-4342-B048-85BDC9FD1C3A}</a:tableStyleId>
              </a:tblPr>
              <a:tblGrid>
                <a:gridCol w="6781800"/>
              </a:tblGrid>
              <a:tr h="370840">
                <a:tc>
                  <a:txBody>
                    <a:bodyPr/>
                    <a:lstStyle/>
                    <a:p>
                      <a:r>
                        <a:rPr lang="en-US" sz="1200" dirty="0" smtClean="0">
                          <a:solidFill>
                            <a:schemeClr val="tx1"/>
                          </a:solidFill>
                        </a:rPr>
                        <a:t>You are accessing a U.S. Government (USG) Information System (IS) that is provided for</a:t>
                      </a:r>
                      <a:br>
                        <a:rPr lang="en-US" sz="1200" dirty="0" smtClean="0">
                          <a:solidFill>
                            <a:schemeClr val="tx1"/>
                          </a:solidFill>
                        </a:rPr>
                      </a:br>
                      <a:r>
                        <a:rPr lang="en-US" sz="1200" dirty="0" smtClean="0">
                          <a:solidFill>
                            <a:schemeClr val="tx1"/>
                          </a:solidFill>
                        </a:rPr>
                        <a:t>USG-authorized use only.</a:t>
                      </a:r>
                      <a:br>
                        <a:rPr lang="en-US" sz="1200" dirty="0" smtClean="0">
                          <a:solidFill>
                            <a:schemeClr val="tx1"/>
                          </a:solidFill>
                        </a:rPr>
                      </a:br>
                      <a:r>
                        <a:rPr lang="en-US" sz="1200" dirty="0" smtClean="0">
                          <a:solidFill>
                            <a:schemeClr val="tx1"/>
                          </a:solidFill>
                        </a:rPr>
                        <a:t/>
                      </a:r>
                      <a:br>
                        <a:rPr lang="en-US" sz="1200" dirty="0" smtClean="0">
                          <a:solidFill>
                            <a:schemeClr val="tx1"/>
                          </a:solidFill>
                        </a:rPr>
                      </a:br>
                      <a:r>
                        <a:rPr lang="en-US" sz="1200" dirty="0" smtClean="0">
                          <a:solidFill>
                            <a:schemeClr val="tx1"/>
                          </a:solidFill>
                        </a:rPr>
                        <a:t>By using this IS (which includes any device attached to this IS), you consent to the following</a:t>
                      </a:r>
                      <a:br>
                        <a:rPr lang="en-US" sz="1200" dirty="0" smtClean="0">
                          <a:solidFill>
                            <a:schemeClr val="tx1"/>
                          </a:solidFill>
                        </a:rPr>
                      </a:br>
                      <a:r>
                        <a:rPr lang="en-US" sz="1200" dirty="0" smtClean="0">
                          <a:solidFill>
                            <a:schemeClr val="tx1"/>
                          </a:solidFill>
                        </a:rPr>
                        <a:t>conditions:</a:t>
                      </a:r>
                      <a:br>
                        <a:rPr lang="en-US" sz="1200" dirty="0" smtClean="0">
                          <a:solidFill>
                            <a:schemeClr val="tx1"/>
                          </a:solidFill>
                        </a:rPr>
                      </a:br>
                      <a:r>
                        <a:rPr lang="en-US" sz="1200" dirty="0" smtClean="0">
                          <a:solidFill>
                            <a:schemeClr val="tx1"/>
                          </a:solidFill>
                        </a:rPr>
                        <a:t/>
                      </a:r>
                      <a:br>
                        <a:rPr lang="en-US" sz="1200" dirty="0" smtClean="0">
                          <a:solidFill>
                            <a:schemeClr val="tx1"/>
                          </a:solidFill>
                        </a:rPr>
                      </a:br>
                      <a:r>
                        <a:rPr lang="en-US" sz="1200" dirty="0" smtClean="0">
                          <a:solidFill>
                            <a:schemeClr val="tx1"/>
                          </a:solidFill>
                        </a:rPr>
                        <a:t>- The USG routinely intercepts and monitors communications on this IS for purposes</a:t>
                      </a:r>
                      <a:br>
                        <a:rPr lang="en-US" sz="1200" dirty="0" smtClean="0">
                          <a:solidFill>
                            <a:schemeClr val="tx1"/>
                          </a:solidFill>
                        </a:rPr>
                      </a:br>
                      <a:r>
                        <a:rPr lang="en-US" sz="1200" dirty="0" smtClean="0">
                          <a:solidFill>
                            <a:schemeClr val="tx1"/>
                          </a:solidFill>
                        </a:rPr>
                        <a:t>including, but not limited to, penetration testing, COMSEC monitoring, network</a:t>
                      </a:r>
                      <a:br>
                        <a:rPr lang="en-US" sz="1200" dirty="0" smtClean="0">
                          <a:solidFill>
                            <a:schemeClr val="tx1"/>
                          </a:solidFill>
                        </a:rPr>
                      </a:br>
                      <a:r>
                        <a:rPr lang="en-US" sz="1200" dirty="0" smtClean="0">
                          <a:solidFill>
                            <a:schemeClr val="tx1"/>
                          </a:solidFill>
                        </a:rPr>
                        <a:t>operations and defense, personnel misconduct (PM), law enforcement (LE), and</a:t>
                      </a:r>
                      <a:br>
                        <a:rPr lang="en-US" sz="1200" dirty="0" smtClean="0">
                          <a:solidFill>
                            <a:schemeClr val="tx1"/>
                          </a:solidFill>
                        </a:rPr>
                      </a:br>
                      <a:r>
                        <a:rPr lang="en-US" sz="1200" dirty="0" smtClean="0">
                          <a:solidFill>
                            <a:schemeClr val="tx1"/>
                          </a:solidFill>
                        </a:rPr>
                        <a:t>counterintelligence (CI) investigations.</a:t>
                      </a:r>
                      <a:br>
                        <a:rPr lang="en-US" sz="1200" dirty="0" smtClean="0">
                          <a:solidFill>
                            <a:schemeClr val="tx1"/>
                          </a:solidFill>
                        </a:rPr>
                      </a:br>
                      <a:r>
                        <a:rPr lang="en-US" sz="1200" dirty="0" smtClean="0">
                          <a:solidFill>
                            <a:schemeClr val="tx1"/>
                          </a:solidFill>
                        </a:rPr>
                        <a:t/>
                      </a:r>
                      <a:br>
                        <a:rPr lang="en-US" sz="1200" dirty="0" smtClean="0">
                          <a:solidFill>
                            <a:schemeClr val="tx1"/>
                          </a:solidFill>
                        </a:rPr>
                      </a:br>
                      <a:r>
                        <a:rPr lang="en-US" sz="1200" dirty="0" smtClean="0">
                          <a:solidFill>
                            <a:schemeClr val="tx1"/>
                          </a:solidFill>
                        </a:rPr>
                        <a:t>- At any time, the USG may inspect and seize data stored on this IS.</a:t>
                      </a:r>
                      <a:br>
                        <a:rPr lang="en-US" sz="1200" dirty="0" smtClean="0">
                          <a:solidFill>
                            <a:schemeClr val="tx1"/>
                          </a:solidFill>
                        </a:rPr>
                      </a:br>
                      <a:r>
                        <a:rPr lang="en-US" sz="1200" dirty="0" smtClean="0">
                          <a:solidFill>
                            <a:schemeClr val="tx1"/>
                          </a:solidFill>
                        </a:rPr>
                        <a:t/>
                      </a:r>
                      <a:br>
                        <a:rPr lang="en-US" sz="1200" dirty="0" smtClean="0">
                          <a:solidFill>
                            <a:schemeClr val="tx1"/>
                          </a:solidFill>
                        </a:rPr>
                      </a:br>
                      <a:r>
                        <a:rPr lang="en-US" sz="1200" dirty="0" smtClean="0">
                          <a:solidFill>
                            <a:schemeClr val="tx1"/>
                          </a:solidFill>
                        </a:rPr>
                        <a:t>- Communications using, or data stored on, this IS are not private, are subject to routine</a:t>
                      </a:r>
                      <a:br>
                        <a:rPr lang="en-US" sz="1200" dirty="0" smtClean="0">
                          <a:solidFill>
                            <a:schemeClr val="tx1"/>
                          </a:solidFill>
                        </a:rPr>
                      </a:br>
                      <a:r>
                        <a:rPr lang="en-US" sz="1200" dirty="0" smtClean="0">
                          <a:solidFill>
                            <a:schemeClr val="tx1"/>
                          </a:solidFill>
                        </a:rPr>
                        <a:t>monitoring, interception, and search, and may be disclosed or used for any USG authorized</a:t>
                      </a:r>
                      <a:br>
                        <a:rPr lang="en-US" sz="1200" dirty="0" smtClean="0">
                          <a:solidFill>
                            <a:schemeClr val="tx1"/>
                          </a:solidFill>
                        </a:rPr>
                      </a:br>
                      <a:r>
                        <a:rPr lang="en-US" sz="1200" dirty="0" smtClean="0">
                          <a:solidFill>
                            <a:schemeClr val="tx1"/>
                          </a:solidFill>
                        </a:rPr>
                        <a:t>purpose.</a:t>
                      </a:r>
                      <a:br>
                        <a:rPr lang="en-US" sz="1200" dirty="0" smtClean="0">
                          <a:solidFill>
                            <a:schemeClr val="tx1"/>
                          </a:solidFill>
                        </a:rPr>
                      </a:br>
                      <a:r>
                        <a:rPr lang="en-US" sz="1200" dirty="0" smtClean="0">
                          <a:solidFill>
                            <a:schemeClr val="tx1"/>
                          </a:solidFill>
                        </a:rPr>
                        <a:t/>
                      </a:r>
                      <a:br>
                        <a:rPr lang="en-US" sz="1200" dirty="0" smtClean="0">
                          <a:solidFill>
                            <a:schemeClr val="tx1"/>
                          </a:solidFill>
                        </a:rPr>
                      </a:br>
                      <a:r>
                        <a:rPr lang="en-US" sz="1200" dirty="0" smtClean="0">
                          <a:solidFill>
                            <a:schemeClr val="tx1"/>
                          </a:solidFill>
                        </a:rPr>
                        <a:t>- This IS includes security measures (e.g., authentication and access controls) to protect</a:t>
                      </a:r>
                      <a:br>
                        <a:rPr lang="en-US" sz="1200" dirty="0" smtClean="0">
                          <a:solidFill>
                            <a:schemeClr val="tx1"/>
                          </a:solidFill>
                        </a:rPr>
                      </a:br>
                      <a:r>
                        <a:rPr lang="en-US" sz="1200" dirty="0" smtClean="0">
                          <a:solidFill>
                            <a:schemeClr val="tx1"/>
                          </a:solidFill>
                        </a:rPr>
                        <a:t>USG interests--not for your personal benefit or privacy.</a:t>
                      </a:r>
                      <a:br>
                        <a:rPr lang="en-US" sz="1200" dirty="0" smtClean="0">
                          <a:solidFill>
                            <a:schemeClr val="tx1"/>
                          </a:solidFill>
                        </a:rPr>
                      </a:br>
                      <a:r>
                        <a:rPr lang="en-US" sz="1200" dirty="0" smtClean="0">
                          <a:solidFill>
                            <a:schemeClr val="tx1"/>
                          </a:solidFill>
                        </a:rPr>
                        <a:t/>
                      </a:r>
                      <a:br>
                        <a:rPr lang="en-US" sz="1200" dirty="0" smtClean="0">
                          <a:solidFill>
                            <a:schemeClr val="tx1"/>
                          </a:solidFill>
                        </a:rPr>
                      </a:br>
                      <a:r>
                        <a:rPr lang="en-US" sz="1200" dirty="0" smtClean="0">
                          <a:solidFill>
                            <a:schemeClr val="tx1"/>
                          </a:solidFill>
                        </a:rPr>
                        <a:t>- Notwithstanding the above, using this IS does not constitute consent to PM, LE or CI</a:t>
                      </a:r>
                      <a:br>
                        <a:rPr lang="en-US" sz="1200" dirty="0" smtClean="0">
                          <a:solidFill>
                            <a:schemeClr val="tx1"/>
                          </a:solidFill>
                        </a:rPr>
                      </a:br>
                      <a:r>
                        <a:rPr lang="en-US" sz="1200" dirty="0" smtClean="0">
                          <a:solidFill>
                            <a:schemeClr val="tx1"/>
                          </a:solidFill>
                        </a:rPr>
                        <a:t>investigative searching or monitoring of the content of privileged communications, or</a:t>
                      </a:r>
                      <a:br>
                        <a:rPr lang="en-US" sz="1200" dirty="0" smtClean="0">
                          <a:solidFill>
                            <a:schemeClr val="tx1"/>
                          </a:solidFill>
                        </a:rPr>
                      </a:br>
                      <a:r>
                        <a:rPr lang="en-US" sz="1200" dirty="0" smtClean="0">
                          <a:solidFill>
                            <a:schemeClr val="tx1"/>
                          </a:solidFill>
                        </a:rPr>
                        <a:t>work product, related to personal representation or services by attorneys,</a:t>
                      </a:r>
                      <a:br>
                        <a:rPr lang="en-US" sz="1200" dirty="0" smtClean="0">
                          <a:solidFill>
                            <a:schemeClr val="tx1"/>
                          </a:solidFill>
                        </a:rPr>
                      </a:br>
                      <a:r>
                        <a:rPr lang="en-US" sz="1200" dirty="0" smtClean="0">
                          <a:solidFill>
                            <a:schemeClr val="tx1"/>
                          </a:solidFill>
                        </a:rPr>
                        <a:t>psychotherapists, or clergy, and their assistants. Such communications and work</a:t>
                      </a:r>
                      <a:br>
                        <a:rPr lang="en-US" sz="1200" dirty="0" smtClean="0">
                          <a:solidFill>
                            <a:schemeClr val="tx1"/>
                          </a:solidFill>
                        </a:rPr>
                      </a:br>
                      <a:r>
                        <a:rPr lang="en-US" sz="1200" dirty="0" smtClean="0">
                          <a:solidFill>
                            <a:schemeClr val="tx1"/>
                          </a:solidFill>
                        </a:rPr>
                        <a:t>product are private and confidential. See User Agreement for details.</a:t>
                      </a:r>
                      <a:br>
                        <a:rPr lang="en-US" sz="1200" dirty="0" smtClean="0">
                          <a:solidFill>
                            <a:schemeClr val="tx1"/>
                          </a:solidFill>
                        </a:rPr>
                      </a:br>
                      <a:endParaRPr lang="en-US" sz="1200" dirty="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12" name="Rectangle 11"/>
          <p:cNvSpPr/>
          <p:nvPr/>
        </p:nvSpPr>
        <p:spPr>
          <a:xfrm>
            <a:off x="1219200" y="381000"/>
            <a:ext cx="7239000" cy="4572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smtClean="0">
                <a:solidFill>
                  <a:schemeClr val="bg1"/>
                </a:solidFill>
              </a:rPr>
              <a:t>Defense Industrial Base (DIB) Cyber Security/</a:t>
            </a:r>
          </a:p>
          <a:p>
            <a:r>
              <a:rPr lang="en-US" sz="1200" dirty="0" smtClean="0">
                <a:solidFill>
                  <a:schemeClr val="bg1"/>
                </a:solidFill>
              </a:rPr>
              <a:t>Information Assurance (CS/IA) Program</a:t>
            </a:r>
            <a:endParaRPr lang="en-US" sz="1200" dirty="0">
              <a:solidFill>
                <a:schemeClr val="bg1"/>
              </a:solidFill>
            </a:endParaRPr>
          </a:p>
        </p:txBody>
      </p:sp>
      <p:sp>
        <p:nvSpPr>
          <p:cNvPr id="13" name="Rectangle 12"/>
          <p:cNvSpPr/>
          <p:nvPr/>
        </p:nvSpPr>
        <p:spPr>
          <a:xfrm>
            <a:off x="1295400" y="60960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Agree</a:t>
            </a:r>
            <a:endParaRPr lang="en-US" sz="1000" dirty="0">
              <a:solidFill>
                <a:schemeClr val="bg1"/>
              </a:solidFill>
            </a:endParaRPr>
          </a:p>
        </p:txBody>
      </p:sp>
      <p:sp>
        <p:nvSpPr>
          <p:cNvPr id="14" name="Rectangle 13"/>
          <p:cNvSpPr/>
          <p:nvPr/>
        </p:nvSpPr>
        <p:spPr>
          <a:xfrm>
            <a:off x="2438400" y="60960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Disagree</a:t>
            </a:r>
            <a:endParaRPr lang="en-US" sz="1000" dirty="0">
              <a:solidFill>
                <a:schemeClr val="bg1"/>
              </a:solidFill>
            </a:endParaRPr>
          </a:p>
        </p:txBody>
      </p:sp>
      <p:sp>
        <p:nvSpPr>
          <p:cNvPr id="7" name="TextBox 6"/>
          <p:cNvSpPr txBox="1"/>
          <p:nvPr/>
        </p:nvSpPr>
        <p:spPr>
          <a:xfrm>
            <a:off x="0" y="0"/>
            <a:ext cx="2141420" cy="369332"/>
          </a:xfrm>
          <a:prstGeom prst="rect">
            <a:avLst/>
          </a:prstGeom>
          <a:noFill/>
        </p:spPr>
        <p:txBody>
          <a:bodyPr wrap="none" rtlCol="0">
            <a:spAutoFit/>
          </a:bodyPr>
          <a:lstStyle/>
          <a:p>
            <a:r>
              <a:rPr lang="en-US" dirty="0" smtClean="0"/>
              <a:t>DoD Consent Banner</a:t>
            </a:r>
            <a:endParaRPr lang="en-US" dirty="0"/>
          </a:p>
        </p:txBody>
      </p:sp>
      <p:sp>
        <p:nvSpPr>
          <p:cNvPr id="8" name="Slide Number Placeholder 7"/>
          <p:cNvSpPr>
            <a:spLocks noGrp="1"/>
          </p:cNvSpPr>
          <p:nvPr>
            <p:ph type="sldNum" sz="quarter" idx="12"/>
          </p:nvPr>
        </p:nvSpPr>
        <p:spPr/>
        <p:txBody>
          <a:bodyPr/>
          <a:lstStyle/>
          <a:p>
            <a:fld id="{E67C9F85-78A9-4E2B-ADB2-E7CE4895C082}" type="slidenum">
              <a:rPr lang="en-US" smtClean="0"/>
              <a:pPr/>
              <a:t>1</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p:cNvGraphicFramePr>
            <a:graphicFrameLocks noGrp="1"/>
          </p:cNvGraphicFramePr>
          <p:nvPr/>
        </p:nvGraphicFramePr>
        <p:xfrm>
          <a:off x="1371600" y="990600"/>
          <a:ext cx="6096000" cy="304800"/>
        </p:xfrm>
        <a:graphic>
          <a:graphicData uri="http://schemas.openxmlformats.org/drawingml/2006/table">
            <a:tbl>
              <a:tblPr firstRow="1" bandRow="1">
                <a:tableStyleId>{5C22544A-7EE6-4342-B048-85BDC9FD1C3A}</a:tableStyleId>
              </a:tblPr>
              <a:tblGrid>
                <a:gridCol w="6096000"/>
              </a:tblGrid>
              <a:tr h="304800">
                <a:tc>
                  <a:txBody>
                    <a:bodyPr/>
                    <a:lstStyle/>
                    <a:p>
                      <a:r>
                        <a:rPr lang="en-US" sz="1100" dirty="0" smtClean="0">
                          <a:solidFill>
                            <a:schemeClr val="tx1"/>
                          </a:solidFill>
                        </a:rPr>
                        <a:t>Welcome</a:t>
                      </a:r>
                      <a:r>
                        <a:rPr lang="en-US" sz="1100" baseline="0" dirty="0" smtClean="0">
                          <a:solidFill>
                            <a:schemeClr val="tx1"/>
                          </a:solidFill>
                        </a:rPr>
                        <a:t> to the Defense Industrial Base (DIB) Cyber Security/Information Assurance (CS/IA) Program</a:t>
                      </a:r>
                      <a:endParaRPr lang="en-US"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10" name="Table 9"/>
          <p:cNvGraphicFramePr>
            <a:graphicFrameLocks noGrp="1"/>
          </p:cNvGraphicFramePr>
          <p:nvPr/>
        </p:nvGraphicFramePr>
        <p:xfrm>
          <a:off x="571500" y="1496060"/>
          <a:ext cx="7696200" cy="4523740"/>
        </p:xfrm>
        <a:graphic>
          <a:graphicData uri="http://schemas.openxmlformats.org/drawingml/2006/table">
            <a:tbl>
              <a:tblPr firstRow="1" bandRow="1">
                <a:tableStyleId>{5C22544A-7EE6-4342-B048-85BDC9FD1C3A}</a:tableStyleId>
              </a:tblPr>
              <a:tblGrid>
                <a:gridCol w="7696200"/>
              </a:tblGrid>
              <a:tr h="294640">
                <a:tc>
                  <a:txBody>
                    <a:bodyPr/>
                    <a:lstStyle/>
                    <a:p>
                      <a:r>
                        <a:rPr lang="en-US" sz="1200" dirty="0" smtClean="0"/>
                        <a:t> Privacy Statement</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r>
              <a:tr h="370840">
                <a:tc>
                  <a:txBody>
                    <a:bodyPr/>
                    <a:lstStyle/>
                    <a:p>
                      <a:r>
                        <a:rPr lang="en-US" sz="1100" b="1" kern="1200" dirty="0" smtClean="0">
                          <a:solidFill>
                            <a:schemeClr val="dk1"/>
                          </a:solidFill>
                          <a:latin typeface="+mn-lt"/>
                          <a:ea typeface="+mn-ea"/>
                          <a:cs typeface="+mn-cs"/>
                        </a:rPr>
                        <a:t>Authorities:</a:t>
                      </a:r>
                      <a:r>
                        <a:rPr lang="en-US" sz="1100" kern="1200" dirty="0" smtClean="0">
                          <a:solidFill>
                            <a:schemeClr val="dk1"/>
                          </a:solidFill>
                          <a:latin typeface="+mn-lt"/>
                          <a:ea typeface="+mn-ea"/>
                          <a:cs typeface="+mn-cs"/>
                        </a:rPr>
                        <a:t>  10 U.S.C. 2224, 44 U.S.C. 3544, HSPD 7, </a:t>
                      </a:r>
                      <a:r>
                        <a:rPr lang="en-US" sz="1100" kern="1200" dirty="0" err="1" smtClean="0">
                          <a:solidFill>
                            <a:schemeClr val="dk1"/>
                          </a:solidFill>
                          <a:latin typeface="+mn-lt"/>
                          <a:ea typeface="+mn-ea"/>
                          <a:cs typeface="+mn-cs"/>
                        </a:rPr>
                        <a:t>DoDD</a:t>
                      </a:r>
                      <a:r>
                        <a:rPr lang="en-US" sz="1100" kern="1200" dirty="0" smtClean="0">
                          <a:solidFill>
                            <a:schemeClr val="dk1"/>
                          </a:solidFill>
                          <a:latin typeface="+mn-lt"/>
                          <a:ea typeface="+mn-ea"/>
                          <a:cs typeface="+mn-cs"/>
                        </a:rPr>
                        <a:t> 3020.40, </a:t>
                      </a:r>
                      <a:r>
                        <a:rPr lang="en-US" sz="1100" kern="1200" dirty="0" err="1" smtClean="0">
                          <a:solidFill>
                            <a:schemeClr val="dk1"/>
                          </a:solidFill>
                          <a:latin typeface="+mn-lt"/>
                          <a:ea typeface="+mn-ea"/>
                          <a:cs typeface="+mn-cs"/>
                        </a:rPr>
                        <a:t>DoDD</a:t>
                      </a:r>
                      <a:r>
                        <a:rPr lang="en-US" sz="1100" kern="1200" dirty="0" smtClean="0">
                          <a:solidFill>
                            <a:schemeClr val="dk1"/>
                          </a:solidFill>
                          <a:latin typeface="+mn-lt"/>
                          <a:ea typeface="+mn-ea"/>
                          <a:cs typeface="+mn-cs"/>
                        </a:rPr>
                        <a:t> 5505.13E,  </a:t>
                      </a:r>
                      <a:r>
                        <a:rPr lang="en-US" sz="1100" kern="1200" dirty="0" err="1" smtClean="0">
                          <a:solidFill>
                            <a:schemeClr val="dk1"/>
                          </a:solidFill>
                          <a:latin typeface="+mn-lt"/>
                          <a:ea typeface="+mn-ea"/>
                          <a:cs typeface="+mn-cs"/>
                        </a:rPr>
                        <a:t>DoDI</a:t>
                      </a:r>
                      <a:r>
                        <a:rPr lang="en-US" sz="1100" kern="1200" dirty="0" smtClean="0">
                          <a:solidFill>
                            <a:schemeClr val="dk1"/>
                          </a:solidFill>
                          <a:latin typeface="+mn-lt"/>
                          <a:ea typeface="+mn-ea"/>
                          <a:cs typeface="+mn-cs"/>
                        </a:rPr>
                        <a:t> 3020.45, and </a:t>
                      </a:r>
                      <a:r>
                        <a:rPr lang="en-US" sz="1100" kern="1200" dirty="0" err="1" smtClean="0">
                          <a:solidFill>
                            <a:schemeClr val="dk1"/>
                          </a:solidFill>
                          <a:latin typeface="+mn-lt"/>
                          <a:ea typeface="+mn-ea"/>
                          <a:cs typeface="+mn-cs"/>
                        </a:rPr>
                        <a:t>DoDI</a:t>
                      </a:r>
                      <a:r>
                        <a:rPr lang="en-US" sz="1100" kern="1200" dirty="0" smtClean="0">
                          <a:solidFill>
                            <a:schemeClr val="dk1"/>
                          </a:solidFill>
                          <a:latin typeface="+mn-lt"/>
                          <a:ea typeface="+mn-ea"/>
                          <a:cs typeface="+mn-cs"/>
                        </a:rPr>
                        <a:t> 5205.13.</a:t>
                      </a:r>
                    </a:p>
                    <a:p>
                      <a:pPr>
                        <a:spcAft>
                          <a:spcPts val="300"/>
                        </a:spcAft>
                      </a:pPr>
                      <a:r>
                        <a:rPr lang="en-US" sz="1100" b="1" kern="1200" dirty="0" smtClean="0">
                          <a:solidFill>
                            <a:schemeClr val="dk1"/>
                          </a:solidFill>
                          <a:latin typeface="+mn-lt"/>
                          <a:ea typeface="+mn-ea"/>
                          <a:cs typeface="+mn-cs"/>
                        </a:rPr>
                        <a:t>Purpose:  </a:t>
                      </a:r>
                      <a:r>
                        <a:rPr lang="en-US" sz="1100" kern="1200" dirty="0" smtClean="0">
                          <a:solidFill>
                            <a:schemeClr val="dk1"/>
                          </a:solidFill>
                          <a:latin typeface="+mn-lt"/>
                          <a:ea typeface="+mn-ea"/>
                          <a:cs typeface="+mn-cs"/>
                        </a:rPr>
                        <a:t>Administrative management of the DIB CS/IA Program’s information sharing activities.  Personal information is covered by OSD SORN DCIO 01, Defense Industrial Base (DIB) Cyber Security/Information Assurance Records.</a:t>
                      </a:r>
                    </a:p>
                    <a:p>
                      <a:r>
                        <a:rPr lang="en-US" sz="1100" b="1" kern="1200" dirty="0" smtClean="0">
                          <a:solidFill>
                            <a:schemeClr val="dk1"/>
                          </a:solidFill>
                          <a:latin typeface="+mn-lt"/>
                          <a:ea typeface="+mn-ea"/>
                          <a:cs typeface="+mn-cs"/>
                        </a:rPr>
                        <a:t>Routine Use(s):</a:t>
                      </a:r>
                      <a:r>
                        <a:rPr lang="en-US" sz="1100" kern="1200" dirty="0" smtClean="0">
                          <a:solidFill>
                            <a:schemeClr val="dk1"/>
                          </a:solidFill>
                          <a:latin typeface="+mn-lt"/>
                          <a:ea typeface="+mn-ea"/>
                          <a:cs typeface="+mn-cs"/>
                        </a:rPr>
                        <a:t>  The DoD Blanket Routine Uses found at </a:t>
                      </a:r>
                      <a:r>
                        <a:rPr lang="en-US" sz="1100" u="sng" kern="1200" dirty="0" smtClean="0">
                          <a:solidFill>
                            <a:schemeClr val="dk1"/>
                          </a:solidFill>
                          <a:latin typeface="+mn-lt"/>
                          <a:ea typeface="+mn-ea"/>
                          <a:cs typeface="+mn-cs"/>
                        </a:rPr>
                        <a:t>http://dpclo.defense.gov/privacy</a:t>
                      </a:r>
                      <a:r>
                        <a:rPr lang="en-US" sz="1100" u="none" kern="1200" dirty="0" smtClean="0">
                          <a:solidFill>
                            <a:schemeClr val="dk1"/>
                          </a:solidFill>
                          <a:latin typeface="+mn-lt"/>
                          <a:ea typeface="+mn-ea"/>
                          <a:cs typeface="+mn-cs"/>
                        </a:rPr>
                        <a:t> </a:t>
                      </a:r>
                      <a:r>
                        <a:rPr lang="en-US" sz="1100" kern="1200" dirty="0" smtClean="0">
                          <a:solidFill>
                            <a:schemeClr val="dk1"/>
                          </a:solidFill>
                          <a:latin typeface="+mn-lt"/>
                          <a:ea typeface="+mn-ea"/>
                          <a:cs typeface="+mn-cs"/>
                        </a:rPr>
                        <a:t>apply to this collection.  Of those blanket routine uses, we anticipate the following two would most likely be used:</a:t>
                      </a:r>
                    </a:p>
                    <a:p>
                      <a:r>
                        <a:rPr lang="en-US" sz="1100" kern="1200" dirty="0" smtClean="0">
                          <a:solidFill>
                            <a:schemeClr val="dk1"/>
                          </a:solidFill>
                          <a:latin typeface="+mn-lt"/>
                          <a:ea typeface="+mn-ea"/>
                          <a:cs typeface="+mn-cs"/>
                        </a:rPr>
                        <a:t>DoD Blanket Routine Use 01 (Law Enforcement Routine Use).  If a system of records maintained by a DoD Component to carry out its functions indicates a violation or potential violation of law, whether civil, criminal, or regulatory in nature, and whether arising by general statute or by regulation, rule or order issued pursuant thereto, the relevant records in the system of records may be referred, as a routine use, to the agency concerned, whether federal, state, local, or foreign charged with the responsibility of investigating or prosecuting such violation or charged with enforcing or implementing the statute, rule, regulation, or order issued pursuant thereto.</a:t>
                      </a:r>
                    </a:p>
                    <a:p>
                      <a:pPr>
                        <a:spcAft>
                          <a:spcPts val="300"/>
                        </a:spcAft>
                      </a:pPr>
                      <a:r>
                        <a:rPr lang="en-US" sz="1100" kern="1200" dirty="0" smtClean="0">
                          <a:solidFill>
                            <a:schemeClr val="dk1"/>
                          </a:solidFill>
                          <a:latin typeface="+mn-lt"/>
                          <a:ea typeface="+mn-ea"/>
                          <a:cs typeface="+mn-cs"/>
                        </a:rPr>
                        <a:t>DoD Blanket Routine Use 14 (Counterintelligence Purpose Routine Use).  A record from a system of records maintained by a DoD Component may be disclosed as a routine use outside the DoD or the U.S. Government for the purpose of counterintelligence activities authorized by U.S. Law or Executive Order or for the purpose of enforcing laws which protect the national security of the United States. </a:t>
                      </a:r>
                    </a:p>
                    <a:p>
                      <a:pPr>
                        <a:spcAft>
                          <a:spcPts val="300"/>
                        </a:spcAft>
                      </a:pPr>
                      <a:r>
                        <a:rPr lang="en-US" sz="1100" b="1" kern="1200" dirty="0" smtClean="0">
                          <a:solidFill>
                            <a:schemeClr val="dk1"/>
                          </a:solidFill>
                          <a:latin typeface="+mn-lt"/>
                          <a:ea typeface="+mn-ea"/>
                          <a:cs typeface="+mn-cs"/>
                        </a:rPr>
                        <a:t>Disclosure:</a:t>
                      </a:r>
                      <a:r>
                        <a:rPr lang="en-US" sz="1100" kern="1200" dirty="0" smtClean="0">
                          <a:solidFill>
                            <a:schemeClr val="dk1"/>
                          </a:solidFill>
                          <a:latin typeface="+mn-lt"/>
                          <a:ea typeface="+mn-ea"/>
                          <a:cs typeface="+mn-cs"/>
                        </a:rPr>
                        <a:t>  Voluntary.  However, failure to provide requested information may limit the ability of the DoD to contact the individual or provide other information necessary to facilitate this program.</a:t>
                      </a:r>
                    </a:p>
                    <a:p>
                      <a:r>
                        <a:rPr lang="en-US" sz="1100" b="1" kern="1200" dirty="0" smtClean="0">
                          <a:solidFill>
                            <a:schemeClr val="dk1"/>
                          </a:solidFill>
                          <a:latin typeface="+mn-lt"/>
                          <a:ea typeface="+mn-ea"/>
                          <a:cs typeface="+mn-cs"/>
                        </a:rPr>
                        <a:t>Freedom of Information Act (FOIA)</a:t>
                      </a:r>
                      <a:r>
                        <a:rPr lang="en-US" sz="1100" kern="1200" dirty="0" smtClean="0">
                          <a:solidFill>
                            <a:schemeClr val="dk1"/>
                          </a:solidFill>
                          <a:latin typeface="+mn-lt"/>
                          <a:ea typeface="+mn-ea"/>
                          <a:cs typeface="+mn-cs"/>
                        </a:rPr>
                        <a:t>.  Agency records, which may include qualifying information received from non-federal entities, are subject to request under the Freedom of Information Act (5 U.S.C. 552) (FOIA), which is implemented in the Department of Defense by DoD Directive 5400.07 and DoD Regulation 5400.7-R (see 32 C.F.R. Parts 285 and 286, respectively).  Pursuant to established procedures and applicable regulations, the Government will protect sensitive nonpublic information under this Program against unauthorized public disclosure by asserting applicable FOIA exemptions, and will inform the non-Government source or submitter (e.g., DIB participants) of any such information that may be subject to release in response to a FOIA request, to permit the source or submitter to support the withholding of such information or pursue any other available legal remedies.</a:t>
                      </a:r>
                      <a:endParaRPr lang="en-US" sz="1100" b="1" dirty="0">
                        <a:solidFill>
                          <a:srgbClr val="FF0000"/>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2" name="Rectangle 11"/>
          <p:cNvSpPr/>
          <p:nvPr/>
        </p:nvSpPr>
        <p:spPr>
          <a:xfrm>
            <a:off x="1219200" y="381000"/>
            <a:ext cx="7239000" cy="4572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smtClean="0">
                <a:solidFill>
                  <a:schemeClr val="bg1"/>
                </a:solidFill>
              </a:rPr>
              <a:t>Defense Industrial Base (DIB) Cyber Security/</a:t>
            </a:r>
          </a:p>
          <a:p>
            <a:r>
              <a:rPr lang="en-US" sz="1200" dirty="0" smtClean="0">
                <a:solidFill>
                  <a:schemeClr val="bg1"/>
                </a:solidFill>
              </a:rPr>
              <a:t>Information Assurance (CS/IA) Program</a:t>
            </a:r>
            <a:endParaRPr lang="en-US" sz="1200" dirty="0">
              <a:solidFill>
                <a:schemeClr val="bg1"/>
              </a:solidFill>
            </a:endParaRPr>
          </a:p>
        </p:txBody>
      </p:sp>
      <p:sp>
        <p:nvSpPr>
          <p:cNvPr id="13" name="Rectangle 12"/>
          <p:cNvSpPr/>
          <p:nvPr/>
        </p:nvSpPr>
        <p:spPr>
          <a:xfrm>
            <a:off x="1295400" y="66294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Agree</a:t>
            </a:r>
            <a:endParaRPr lang="en-US" sz="1000" dirty="0">
              <a:solidFill>
                <a:schemeClr val="bg1"/>
              </a:solidFill>
            </a:endParaRPr>
          </a:p>
        </p:txBody>
      </p:sp>
      <p:sp>
        <p:nvSpPr>
          <p:cNvPr id="14" name="Rectangle 13"/>
          <p:cNvSpPr/>
          <p:nvPr/>
        </p:nvSpPr>
        <p:spPr>
          <a:xfrm>
            <a:off x="2438400" y="66294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Disagree</a:t>
            </a:r>
            <a:endParaRPr lang="en-US" sz="1000" dirty="0">
              <a:solidFill>
                <a:schemeClr val="bg1"/>
              </a:solidFill>
            </a:endParaRPr>
          </a:p>
        </p:txBody>
      </p:sp>
      <p:sp>
        <p:nvSpPr>
          <p:cNvPr id="15" name="TextBox 14"/>
          <p:cNvSpPr txBox="1"/>
          <p:nvPr/>
        </p:nvSpPr>
        <p:spPr>
          <a:xfrm>
            <a:off x="0" y="0"/>
            <a:ext cx="1976631" cy="369332"/>
          </a:xfrm>
          <a:prstGeom prst="rect">
            <a:avLst/>
          </a:prstGeom>
          <a:noFill/>
        </p:spPr>
        <p:txBody>
          <a:bodyPr wrap="none" rtlCol="0">
            <a:spAutoFit/>
          </a:bodyPr>
          <a:lstStyle/>
          <a:p>
            <a:r>
              <a:rPr lang="en-US" dirty="0" smtClean="0"/>
              <a:t>DoD Privacy Notice</a:t>
            </a:r>
            <a:endParaRPr lang="en-US" dirty="0"/>
          </a:p>
        </p:txBody>
      </p:sp>
      <p:sp>
        <p:nvSpPr>
          <p:cNvPr id="8" name="Slide Number Placeholder 7"/>
          <p:cNvSpPr>
            <a:spLocks noGrp="1"/>
          </p:cNvSpPr>
          <p:nvPr>
            <p:ph type="sldNum" sz="quarter" idx="12"/>
          </p:nvPr>
        </p:nvSpPr>
        <p:spPr/>
        <p:txBody>
          <a:bodyPr/>
          <a:lstStyle/>
          <a:p>
            <a:fld id="{E67C9F85-78A9-4E2B-ADB2-E7CE4895C082}"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19200" y="381000"/>
            <a:ext cx="7239000" cy="4572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smtClean="0">
                <a:solidFill>
                  <a:schemeClr val="bg1"/>
                </a:solidFill>
              </a:rPr>
              <a:t>Defense Industrial Base (DIB) Cyber Security/</a:t>
            </a:r>
          </a:p>
          <a:p>
            <a:r>
              <a:rPr lang="en-US" sz="1200" dirty="0" smtClean="0">
                <a:solidFill>
                  <a:schemeClr val="bg1"/>
                </a:solidFill>
              </a:rPr>
              <a:t>Information Assurance (CS/IA) Program</a:t>
            </a:r>
            <a:endParaRPr lang="en-US" sz="1200" dirty="0">
              <a:solidFill>
                <a:schemeClr val="bg1"/>
              </a:solidFill>
            </a:endParaRPr>
          </a:p>
        </p:txBody>
      </p:sp>
      <p:sp>
        <p:nvSpPr>
          <p:cNvPr id="5" name="Rectangle 4"/>
          <p:cNvSpPr/>
          <p:nvPr/>
        </p:nvSpPr>
        <p:spPr>
          <a:xfrm>
            <a:off x="1600200" y="914400"/>
            <a:ext cx="13716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Company Registration</a:t>
            </a:r>
            <a:endParaRPr lang="en-US" sz="1000" dirty="0">
              <a:solidFill>
                <a:schemeClr val="bg1"/>
              </a:solidFill>
            </a:endParaRPr>
          </a:p>
        </p:txBody>
      </p:sp>
      <p:sp>
        <p:nvSpPr>
          <p:cNvPr id="7" name="Rectangle 6"/>
          <p:cNvSpPr/>
          <p:nvPr/>
        </p:nvSpPr>
        <p:spPr>
          <a:xfrm>
            <a:off x="3048000" y="914400"/>
            <a:ext cx="13716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Document Library</a:t>
            </a:r>
            <a:endParaRPr lang="en-US" sz="1000" dirty="0">
              <a:solidFill>
                <a:schemeClr val="bg1"/>
              </a:solidFill>
            </a:endParaRPr>
          </a:p>
        </p:txBody>
      </p:sp>
      <p:graphicFrame>
        <p:nvGraphicFramePr>
          <p:cNvPr id="9" name="Table 8"/>
          <p:cNvGraphicFramePr>
            <a:graphicFrameLocks noGrp="1"/>
          </p:cNvGraphicFramePr>
          <p:nvPr/>
        </p:nvGraphicFramePr>
        <p:xfrm>
          <a:off x="1600200" y="1094095"/>
          <a:ext cx="6096000" cy="565235"/>
        </p:xfrm>
        <a:graphic>
          <a:graphicData uri="http://schemas.openxmlformats.org/drawingml/2006/table">
            <a:tbl>
              <a:tblPr firstRow="1" bandRow="1">
                <a:tableStyleId>{5C22544A-7EE6-4342-B048-85BDC9FD1C3A}</a:tableStyleId>
              </a:tblPr>
              <a:tblGrid>
                <a:gridCol w="6096000"/>
              </a:tblGrid>
              <a:tr h="231138">
                <a:tc>
                  <a:txBody>
                    <a:bodyPr/>
                    <a:lstStyle/>
                    <a:p>
                      <a:r>
                        <a:rPr lang="en-US" sz="1200" dirty="0" smtClean="0"/>
                        <a:t>Company Application Process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4">
                        <a:lumMod val="75000"/>
                      </a:schemeClr>
                    </a:solidFill>
                  </a:tcPr>
                </a:tc>
              </a:tr>
              <a:tr h="290915">
                <a:tc>
                  <a:txBody>
                    <a:bodyPr/>
                    <a:lstStyle/>
                    <a:p>
                      <a:r>
                        <a:rPr lang="en-US" sz="1100" dirty="0" smtClean="0"/>
                        <a:t>Welcome</a:t>
                      </a:r>
                      <a:r>
                        <a:rPr lang="en-US" sz="1100" baseline="0" dirty="0" smtClean="0"/>
                        <a:t> to the Defense Industrial Base (DIB) Cyber Security/Information Assurance (CS/IA) Program</a:t>
                      </a: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r>
            </a:tbl>
          </a:graphicData>
        </a:graphic>
      </p:graphicFrame>
      <p:graphicFrame>
        <p:nvGraphicFramePr>
          <p:cNvPr id="10" name="Table 9"/>
          <p:cNvGraphicFramePr>
            <a:graphicFrameLocks noGrp="1"/>
          </p:cNvGraphicFramePr>
          <p:nvPr/>
        </p:nvGraphicFramePr>
        <p:xfrm>
          <a:off x="1219200" y="1828800"/>
          <a:ext cx="6858000" cy="533400"/>
        </p:xfrm>
        <a:graphic>
          <a:graphicData uri="http://schemas.openxmlformats.org/drawingml/2006/table">
            <a:tbl>
              <a:tblPr firstRow="1" bandRow="1">
                <a:tableStyleId>{5C22544A-7EE6-4342-B048-85BDC9FD1C3A}</a:tableStyleId>
              </a:tblPr>
              <a:tblGrid>
                <a:gridCol w="6858000"/>
              </a:tblGrid>
              <a:tr h="235131">
                <a:tc>
                  <a:txBody>
                    <a:bodyPr/>
                    <a:lstStyle/>
                    <a:p>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r>
              <a:tr h="222069">
                <a:tc>
                  <a:txBody>
                    <a:bodyPr/>
                    <a:lstStyle/>
                    <a:p>
                      <a:r>
                        <a:rPr lang="en-US" sz="1100" dirty="0" smtClean="0">
                          <a:solidFill>
                            <a:srgbClr val="FF0000"/>
                          </a:solidFill>
                        </a:rPr>
                        <a:t>*</a:t>
                      </a:r>
                      <a:r>
                        <a:rPr lang="en-US" sz="1100" dirty="0" smtClean="0"/>
                        <a:t>=Required</a:t>
                      </a:r>
                      <a:r>
                        <a:rPr lang="en-US" sz="1100" baseline="0" dirty="0" smtClean="0"/>
                        <a:t> Field</a:t>
                      </a:r>
                      <a:endParaRPr lang="en-US" sz="11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3" name="Rectangle 12"/>
          <p:cNvSpPr/>
          <p:nvPr/>
        </p:nvSpPr>
        <p:spPr>
          <a:xfrm>
            <a:off x="1295400" y="56388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Save</a:t>
            </a:r>
            <a:endParaRPr lang="en-US" sz="1000" dirty="0">
              <a:solidFill>
                <a:schemeClr val="bg1"/>
              </a:solidFill>
            </a:endParaRPr>
          </a:p>
        </p:txBody>
      </p:sp>
      <p:sp>
        <p:nvSpPr>
          <p:cNvPr id="15" name="Rectangle 14"/>
          <p:cNvSpPr/>
          <p:nvPr/>
        </p:nvSpPr>
        <p:spPr>
          <a:xfrm>
            <a:off x="3200400" y="56388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Cancel</a:t>
            </a:r>
            <a:endParaRPr lang="en-US" sz="1000" dirty="0">
              <a:solidFill>
                <a:schemeClr val="bg1"/>
              </a:solidFill>
            </a:endParaRPr>
          </a:p>
        </p:txBody>
      </p:sp>
      <p:sp>
        <p:nvSpPr>
          <p:cNvPr id="16" name="Rectangle 15"/>
          <p:cNvSpPr/>
          <p:nvPr/>
        </p:nvSpPr>
        <p:spPr>
          <a:xfrm>
            <a:off x="1295400" y="64770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Submit</a:t>
            </a:r>
            <a:endParaRPr lang="en-US" sz="1000" dirty="0">
              <a:solidFill>
                <a:schemeClr val="bg1"/>
              </a:solidFill>
            </a:endParaRPr>
          </a:p>
        </p:txBody>
      </p:sp>
      <p:sp>
        <p:nvSpPr>
          <p:cNvPr id="17" name="TextBox 16"/>
          <p:cNvSpPr txBox="1"/>
          <p:nvPr/>
        </p:nvSpPr>
        <p:spPr>
          <a:xfrm>
            <a:off x="1532638" y="5867400"/>
            <a:ext cx="6925562" cy="461665"/>
          </a:xfrm>
          <a:prstGeom prst="rect">
            <a:avLst/>
          </a:prstGeom>
          <a:noFill/>
          <a:ln>
            <a:solidFill>
              <a:schemeClr val="tx1"/>
            </a:solidFill>
          </a:ln>
        </p:spPr>
        <p:txBody>
          <a:bodyPr wrap="square" rtlCol="0">
            <a:spAutoFit/>
          </a:bodyPr>
          <a:lstStyle/>
          <a:p>
            <a:r>
              <a:rPr lang="en-US" sz="1200" dirty="0" smtClean="0"/>
              <a:t>I certify that the information provided is accurate to the best of my knowledge. I understand that DoD will confirm the accuracy of the information, including with my company and the Defense Security Service. </a:t>
            </a:r>
            <a:endParaRPr lang="en-US" sz="1200" dirty="0"/>
          </a:p>
        </p:txBody>
      </p:sp>
      <p:sp>
        <p:nvSpPr>
          <p:cNvPr id="19" name="Rectangle 18"/>
          <p:cNvSpPr/>
          <p:nvPr/>
        </p:nvSpPr>
        <p:spPr>
          <a:xfrm>
            <a:off x="1246496" y="5894696"/>
            <a:ext cx="228600" cy="190500"/>
          </a:xfrm>
          <a:prstGeom prst="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20" name="TextBox 19"/>
          <p:cNvSpPr txBox="1"/>
          <p:nvPr/>
        </p:nvSpPr>
        <p:spPr>
          <a:xfrm>
            <a:off x="0" y="0"/>
            <a:ext cx="4475071" cy="369332"/>
          </a:xfrm>
          <a:prstGeom prst="rect">
            <a:avLst/>
          </a:prstGeom>
          <a:noFill/>
        </p:spPr>
        <p:txBody>
          <a:bodyPr wrap="none" rtlCol="0">
            <a:spAutoFit/>
          </a:bodyPr>
          <a:lstStyle/>
          <a:p>
            <a:r>
              <a:rPr lang="en-US" dirty="0" smtClean="0"/>
              <a:t>Application Screen: Company Information Tab</a:t>
            </a:r>
            <a:endParaRPr lang="en-US" dirty="0"/>
          </a:p>
        </p:txBody>
      </p:sp>
      <p:sp>
        <p:nvSpPr>
          <p:cNvPr id="18" name="TextBox 17"/>
          <p:cNvSpPr txBox="1"/>
          <p:nvPr/>
        </p:nvSpPr>
        <p:spPr>
          <a:xfrm>
            <a:off x="1143000" y="2743200"/>
            <a:ext cx="2352567" cy="2246769"/>
          </a:xfrm>
          <a:prstGeom prst="rect">
            <a:avLst/>
          </a:prstGeom>
          <a:noFill/>
        </p:spPr>
        <p:txBody>
          <a:bodyPr wrap="none" rtlCol="0">
            <a:spAutoFit/>
          </a:bodyPr>
          <a:lstStyle/>
          <a:p>
            <a:r>
              <a:rPr lang="en-US" sz="1400" dirty="0" smtClean="0"/>
              <a:t>Company Name</a:t>
            </a:r>
            <a:r>
              <a:rPr lang="en-US" sz="1400" dirty="0" smtClean="0">
                <a:solidFill>
                  <a:srgbClr val="FF0000"/>
                </a:solidFill>
              </a:rPr>
              <a:t>*</a:t>
            </a:r>
            <a:r>
              <a:rPr lang="en-US" sz="1400" dirty="0" smtClean="0"/>
              <a:t>: ________</a:t>
            </a:r>
          </a:p>
          <a:p>
            <a:r>
              <a:rPr lang="en-US" sz="1400" dirty="0" smtClean="0"/>
              <a:t>CAGE Code</a:t>
            </a:r>
            <a:r>
              <a:rPr lang="en-US" sz="1400" dirty="0" smtClean="0">
                <a:solidFill>
                  <a:srgbClr val="FF0000"/>
                </a:solidFill>
              </a:rPr>
              <a:t>*</a:t>
            </a:r>
            <a:r>
              <a:rPr lang="en-US" sz="1400" dirty="0" smtClean="0"/>
              <a:t>: ____________</a:t>
            </a:r>
          </a:p>
          <a:p>
            <a:r>
              <a:rPr lang="en-US" sz="1400" dirty="0" smtClean="0"/>
              <a:t>Street 1</a:t>
            </a:r>
            <a:r>
              <a:rPr lang="en-US" sz="1400" dirty="0" smtClean="0">
                <a:solidFill>
                  <a:srgbClr val="FF0000"/>
                </a:solidFill>
              </a:rPr>
              <a:t>*</a:t>
            </a:r>
            <a:r>
              <a:rPr lang="en-US" sz="1400" dirty="0" smtClean="0"/>
              <a:t>: _______________</a:t>
            </a:r>
          </a:p>
          <a:p>
            <a:r>
              <a:rPr lang="en-US" sz="1400" dirty="0" smtClean="0"/>
              <a:t>Street 2: ________________</a:t>
            </a:r>
          </a:p>
          <a:p>
            <a:r>
              <a:rPr lang="en-US" sz="1400" dirty="0" smtClean="0"/>
              <a:t>City</a:t>
            </a:r>
            <a:r>
              <a:rPr lang="en-US" sz="1400" dirty="0" smtClean="0">
                <a:solidFill>
                  <a:srgbClr val="FF0000"/>
                </a:solidFill>
              </a:rPr>
              <a:t>*</a:t>
            </a:r>
            <a:r>
              <a:rPr lang="en-US" sz="1400" dirty="0" smtClean="0"/>
              <a:t>: __________________</a:t>
            </a:r>
          </a:p>
          <a:p>
            <a:r>
              <a:rPr lang="en-US" sz="1400" dirty="0" smtClean="0"/>
              <a:t>State</a:t>
            </a:r>
            <a:r>
              <a:rPr lang="en-US" sz="1400" dirty="0" smtClean="0">
                <a:solidFill>
                  <a:srgbClr val="FF0000"/>
                </a:solidFill>
              </a:rPr>
              <a:t>*</a:t>
            </a:r>
            <a:r>
              <a:rPr lang="en-US" sz="1400" dirty="0" smtClean="0"/>
              <a:t>: _________________</a:t>
            </a:r>
          </a:p>
          <a:p>
            <a:r>
              <a:rPr lang="en-US" sz="1400" dirty="0" smtClean="0"/>
              <a:t>ZIP Code</a:t>
            </a:r>
            <a:r>
              <a:rPr lang="en-US" sz="1400" dirty="0" smtClean="0">
                <a:solidFill>
                  <a:srgbClr val="FF0000"/>
                </a:solidFill>
              </a:rPr>
              <a:t>*</a:t>
            </a:r>
            <a:r>
              <a:rPr lang="en-US" sz="1400" dirty="0" smtClean="0"/>
              <a:t>: ______________</a:t>
            </a:r>
          </a:p>
          <a:p>
            <a:r>
              <a:rPr lang="en-US" sz="1400" dirty="0" smtClean="0"/>
              <a:t>Phone: _________________</a:t>
            </a:r>
          </a:p>
          <a:p>
            <a:r>
              <a:rPr lang="en-US" sz="1400" dirty="0" smtClean="0"/>
              <a:t>FAX: ___________________</a:t>
            </a:r>
          </a:p>
          <a:p>
            <a:r>
              <a:rPr lang="en-US" sz="1400" dirty="0" smtClean="0"/>
              <a:t>Additional Information: ____</a:t>
            </a:r>
            <a:endParaRPr lang="en-US" dirty="0"/>
          </a:p>
        </p:txBody>
      </p:sp>
      <p:sp>
        <p:nvSpPr>
          <p:cNvPr id="22" name="Round Same Side Corner Rectangle 21"/>
          <p:cNvSpPr/>
          <p:nvPr/>
        </p:nvSpPr>
        <p:spPr>
          <a:xfrm>
            <a:off x="1227160" y="2514600"/>
            <a:ext cx="1363640" cy="228600"/>
          </a:xfrm>
          <a:prstGeom prst="round2SameRect">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Company</a:t>
            </a:r>
            <a:endParaRPr lang="en-US" sz="1400" dirty="0">
              <a:solidFill>
                <a:schemeClr val="tx1"/>
              </a:solidFill>
            </a:endParaRPr>
          </a:p>
        </p:txBody>
      </p:sp>
      <p:sp>
        <p:nvSpPr>
          <p:cNvPr id="23" name="Round Same Side Corner Rectangle 22"/>
          <p:cNvSpPr/>
          <p:nvPr/>
        </p:nvSpPr>
        <p:spPr>
          <a:xfrm>
            <a:off x="2641976" y="2514600"/>
            <a:ext cx="1752600"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200" dirty="0" smtClean="0">
                <a:solidFill>
                  <a:schemeClr val="tx1"/>
                </a:solidFill>
              </a:rPr>
              <a:t>Company Representative</a:t>
            </a:r>
            <a:endParaRPr lang="en-US" sz="1200" dirty="0">
              <a:solidFill>
                <a:schemeClr val="tx1"/>
              </a:solidFill>
            </a:endParaRPr>
          </a:p>
        </p:txBody>
      </p:sp>
      <p:sp>
        <p:nvSpPr>
          <p:cNvPr id="24" name="Round Same Side Corner Rectangle 23"/>
          <p:cNvSpPr/>
          <p:nvPr/>
        </p:nvSpPr>
        <p:spPr>
          <a:xfrm>
            <a:off x="4451440" y="2514600"/>
            <a:ext cx="713096"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CEO</a:t>
            </a:r>
            <a:endParaRPr lang="en-US" sz="1400" dirty="0">
              <a:solidFill>
                <a:schemeClr val="tx1"/>
              </a:solidFill>
            </a:endParaRPr>
          </a:p>
        </p:txBody>
      </p:sp>
      <p:sp>
        <p:nvSpPr>
          <p:cNvPr id="27" name="Round Same Side Corner Rectangle 26"/>
          <p:cNvSpPr/>
          <p:nvPr/>
        </p:nvSpPr>
        <p:spPr>
          <a:xfrm>
            <a:off x="6759048" y="2514600"/>
            <a:ext cx="1524000"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Additional POCs</a:t>
            </a:r>
            <a:endParaRPr lang="en-US" sz="1400" dirty="0">
              <a:solidFill>
                <a:schemeClr val="tx1"/>
              </a:solidFill>
            </a:endParaRPr>
          </a:p>
        </p:txBody>
      </p:sp>
      <p:sp>
        <p:nvSpPr>
          <p:cNvPr id="28" name="Round Same Side Corner Rectangle 27"/>
          <p:cNvSpPr/>
          <p:nvPr/>
        </p:nvSpPr>
        <p:spPr>
          <a:xfrm>
            <a:off x="5240736" y="2514600"/>
            <a:ext cx="713096"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CIO</a:t>
            </a:r>
            <a:endParaRPr lang="en-US" sz="1400" dirty="0">
              <a:solidFill>
                <a:schemeClr val="tx1"/>
              </a:solidFill>
            </a:endParaRPr>
          </a:p>
        </p:txBody>
      </p:sp>
      <p:sp>
        <p:nvSpPr>
          <p:cNvPr id="29" name="Round Same Side Corner Rectangle 28"/>
          <p:cNvSpPr/>
          <p:nvPr/>
        </p:nvSpPr>
        <p:spPr>
          <a:xfrm>
            <a:off x="5997048" y="2514600"/>
            <a:ext cx="713096"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CISO</a:t>
            </a:r>
            <a:endParaRPr lang="en-US" sz="1400" dirty="0">
              <a:solidFill>
                <a:schemeClr val="tx1"/>
              </a:solidFill>
            </a:endParaRPr>
          </a:p>
        </p:txBody>
      </p:sp>
      <p:sp>
        <p:nvSpPr>
          <p:cNvPr id="25" name="Up Arrow 24"/>
          <p:cNvSpPr/>
          <p:nvPr/>
        </p:nvSpPr>
        <p:spPr>
          <a:xfrm rot="5400000">
            <a:off x="35172" y="2110466"/>
            <a:ext cx="1269714" cy="1062554"/>
          </a:xfrm>
          <a:prstGeom prst="upArrow">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400" dirty="0" smtClean="0">
                <a:solidFill>
                  <a:schemeClr val="tx1"/>
                </a:solidFill>
              </a:rPr>
              <a:t>Select </a:t>
            </a:r>
            <a:r>
              <a:rPr lang="en-US" sz="1400" b="1" dirty="0" smtClean="0">
                <a:solidFill>
                  <a:schemeClr val="tx1"/>
                </a:solidFill>
              </a:rPr>
              <a:t>Company </a:t>
            </a:r>
            <a:r>
              <a:rPr lang="en-US" sz="1400" dirty="0" smtClean="0">
                <a:solidFill>
                  <a:schemeClr val="tx1"/>
                </a:solidFill>
              </a:rPr>
              <a:t>tab</a:t>
            </a:r>
            <a:r>
              <a:rPr lang="en-US" dirty="0" smtClean="0"/>
              <a:t> </a:t>
            </a:r>
            <a:endParaRPr lang="en-US" dirty="0"/>
          </a:p>
        </p:txBody>
      </p:sp>
      <p:sp>
        <p:nvSpPr>
          <p:cNvPr id="30" name="Slide Number Placeholder 29"/>
          <p:cNvSpPr>
            <a:spLocks noGrp="1"/>
          </p:cNvSpPr>
          <p:nvPr>
            <p:ph type="sldNum" sz="quarter" idx="12"/>
          </p:nvPr>
        </p:nvSpPr>
        <p:spPr/>
        <p:txBody>
          <a:bodyPr/>
          <a:lstStyle/>
          <a:p>
            <a:fld id="{E67C9F85-78A9-4E2B-ADB2-E7CE4895C082}"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19200" y="381000"/>
            <a:ext cx="7239000" cy="4572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smtClean="0">
                <a:solidFill>
                  <a:schemeClr val="bg1"/>
                </a:solidFill>
              </a:rPr>
              <a:t>Defense Industrial Base (DIB) Cyber Security/</a:t>
            </a:r>
          </a:p>
          <a:p>
            <a:r>
              <a:rPr lang="en-US" sz="1200" dirty="0" smtClean="0">
                <a:solidFill>
                  <a:schemeClr val="bg1"/>
                </a:solidFill>
              </a:rPr>
              <a:t>Information Assurance (CS/IA) Program</a:t>
            </a:r>
            <a:endParaRPr lang="en-US" sz="1200" dirty="0">
              <a:solidFill>
                <a:schemeClr val="bg1"/>
              </a:solidFill>
            </a:endParaRPr>
          </a:p>
        </p:txBody>
      </p:sp>
      <p:sp>
        <p:nvSpPr>
          <p:cNvPr id="5" name="Rectangle 4"/>
          <p:cNvSpPr/>
          <p:nvPr/>
        </p:nvSpPr>
        <p:spPr>
          <a:xfrm>
            <a:off x="1600200" y="914400"/>
            <a:ext cx="13716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Company Registration</a:t>
            </a:r>
            <a:endParaRPr lang="en-US" sz="1000" dirty="0">
              <a:solidFill>
                <a:schemeClr val="bg1"/>
              </a:solidFill>
            </a:endParaRPr>
          </a:p>
        </p:txBody>
      </p:sp>
      <p:sp>
        <p:nvSpPr>
          <p:cNvPr id="7" name="Rectangle 6"/>
          <p:cNvSpPr/>
          <p:nvPr/>
        </p:nvSpPr>
        <p:spPr>
          <a:xfrm>
            <a:off x="3048000" y="914400"/>
            <a:ext cx="13716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Document Library</a:t>
            </a:r>
            <a:endParaRPr lang="en-US" sz="1000" dirty="0">
              <a:solidFill>
                <a:schemeClr val="bg1"/>
              </a:solidFill>
            </a:endParaRPr>
          </a:p>
        </p:txBody>
      </p:sp>
      <p:graphicFrame>
        <p:nvGraphicFramePr>
          <p:cNvPr id="9" name="Table 8"/>
          <p:cNvGraphicFramePr>
            <a:graphicFrameLocks noGrp="1"/>
          </p:cNvGraphicFramePr>
          <p:nvPr/>
        </p:nvGraphicFramePr>
        <p:xfrm>
          <a:off x="1600200" y="1094095"/>
          <a:ext cx="6096000" cy="565235"/>
        </p:xfrm>
        <a:graphic>
          <a:graphicData uri="http://schemas.openxmlformats.org/drawingml/2006/table">
            <a:tbl>
              <a:tblPr firstRow="1" bandRow="1">
                <a:tableStyleId>{5C22544A-7EE6-4342-B048-85BDC9FD1C3A}</a:tableStyleId>
              </a:tblPr>
              <a:tblGrid>
                <a:gridCol w="6096000"/>
              </a:tblGrid>
              <a:tr h="231138">
                <a:tc>
                  <a:txBody>
                    <a:bodyPr/>
                    <a:lstStyle/>
                    <a:p>
                      <a:r>
                        <a:rPr lang="en-US" sz="1200" dirty="0" smtClean="0"/>
                        <a:t>Company Application Process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4">
                        <a:lumMod val="75000"/>
                      </a:schemeClr>
                    </a:solidFill>
                  </a:tcPr>
                </a:tc>
              </a:tr>
              <a:tr h="290915">
                <a:tc>
                  <a:txBody>
                    <a:bodyPr/>
                    <a:lstStyle/>
                    <a:p>
                      <a:r>
                        <a:rPr lang="en-US" sz="1100" dirty="0" smtClean="0"/>
                        <a:t>Welcome</a:t>
                      </a:r>
                      <a:r>
                        <a:rPr lang="en-US" sz="1100" baseline="0" dirty="0" smtClean="0"/>
                        <a:t> to the Defense Industrial Base (DIB) Cyber Security/Information Assurance (CS/IA) Program</a:t>
                      </a: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r>
            </a:tbl>
          </a:graphicData>
        </a:graphic>
      </p:graphicFrame>
      <p:graphicFrame>
        <p:nvGraphicFramePr>
          <p:cNvPr id="10" name="Table 9"/>
          <p:cNvGraphicFramePr>
            <a:graphicFrameLocks noGrp="1"/>
          </p:cNvGraphicFramePr>
          <p:nvPr/>
        </p:nvGraphicFramePr>
        <p:xfrm>
          <a:off x="1219200" y="1752600"/>
          <a:ext cx="6858000" cy="533400"/>
        </p:xfrm>
        <a:graphic>
          <a:graphicData uri="http://schemas.openxmlformats.org/drawingml/2006/table">
            <a:tbl>
              <a:tblPr firstRow="1" bandRow="1">
                <a:tableStyleId>{5C22544A-7EE6-4342-B048-85BDC9FD1C3A}</a:tableStyleId>
              </a:tblPr>
              <a:tblGrid>
                <a:gridCol w="6858000"/>
              </a:tblGrid>
              <a:tr h="235131">
                <a:tc>
                  <a:txBody>
                    <a:bodyPr/>
                    <a:lstStyle/>
                    <a:p>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r>
              <a:tr h="222069">
                <a:tc>
                  <a:txBody>
                    <a:bodyPr/>
                    <a:lstStyle/>
                    <a:p>
                      <a:r>
                        <a:rPr lang="en-US" sz="1100" dirty="0" smtClean="0">
                          <a:solidFill>
                            <a:srgbClr val="FF0000"/>
                          </a:solidFill>
                        </a:rPr>
                        <a:t>*</a:t>
                      </a:r>
                      <a:r>
                        <a:rPr lang="en-US" sz="1100" dirty="0" smtClean="0"/>
                        <a:t>=Required</a:t>
                      </a:r>
                      <a:r>
                        <a:rPr lang="en-US" sz="1100" baseline="0" dirty="0" smtClean="0"/>
                        <a:t> Field</a:t>
                      </a:r>
                      <a:endParaRPr lang="en-US" sz="11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3" name="Rectangle 12"/>
          <p:cNvSpPr/>
          <p:nvPr/>
        </p:nvSpPr>
        <p:spPr>
          <a:xfrm>
            <a:off x="1295400" y="5818496"/>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Save</a:t>
            </a:r>
            <a:endParaRPr lang="en-US" sz="1000" dirty="0">
              <a:solidFill>
                <a:schemeClr val="bg1"/>
              </a:solidFill>
            </a:endParaRPr>
          </a:p>
        </p:txBody>
      </p:sp>
      <p:sp>
        <p:nvSpPr>
          <p:cNvPr id="15" name="Rectangle 14"/>
          <p:cNvSpPr/>
          <p:nvPr/>
        </p:nvSpPr>
        <p:spPr>
          <a:xfrm>
            <a:off x="3200400" y="5818496"/>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Cancel</a:t>
            </a:r>
            <a:endParaRPr lang="en-US" sz="1000" dirty="0">
              <a:solidFill>
                <a:schemeClr val="bg1"/>
              </a:solidFill>
            </a:endParaRPr>
          </a:p>
        </p:txBody>
      </p:sp>
      <p:sp>
        <p:nvSpPr>
          <p:cNvPr id="16" name="Rectangle 15"/>
          <p:cNvSpPr/>
          <p:nvPr/>
        </p:nvSpPr>
        <p:spPr>
          <a:xfrm>
            <a:off x="1295400" y="6656696"/>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Submit</a:t>
            </a:r>
            <a:endParaRPr lang="en-US" sz="1000" dirty="0">
              <a:solidFill>
                <a:schemeClr val="bg1"/>
              </a:solidFill>
            </a:endParaRPr>
          </a:p>
        </p:txBody>
      </p:sp>
      <p:sp>
        <p:nvSpPr>
          <p:cNvPr id="17" name="TextBox 16"/>
          <p:cNvSpPr txBox="1"/>
          <p:nvPr/>
        </p:nvSpPr>
        <p:spPr>
          <a:xfrm>
            <a:off x="1532638" y="6047096"/>
            <a:ext cx="6925562" cy="461665"/>
          </a:xfrm>
          <a:prstGeom prst="rect">
            <a:avLst/>
          </a:prstGeom>
          <a:noFill/>
          <a:ln>
            <a:solidFill>
              <a:schemeClr val="tx1"/>
            </a:solidFill>
          </a:ln>
        </p:spPr>
        <p:txBody>
          <a:bodyPr wrap="square" rtlCol="0">
            <a:spAutoFit/>
          </a:bodyPr>
          <a:lstStyle/>
          <a:p>
            <a:r>
              <a:rPr lang="en-US" sz="1200" dirty="0" smtClean="0"/>
              <a:t>I certify that the information provided is accurate to the best of my knowledge. I understand that DoD will confirm the accuracy of the information, including with my company and the Defense Security Service. </a:t>
            </a:r>
            <a:endParaRPr lang="en-US" sz="1200" dirty="0"/>
          </a:p>
        </p:txBody>
      </p:sp>
      <p:sp>
        <p:nvSpPr>
          <p:cNvPr id="19" name="Rectangle 18"/>
          <p:cNvSpPr/>
          <p:nvPr/>
        </p:nvSpPr>
        <p:spPr>
          <a:xfrm>
            <a:off x="1246496" y="6074392"/>
            <a:ext cx="228600" cy="190500"/>
          </a:xfrm>
          <a:prstGeom prst="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20" name="TextBox 19"/>
          <p:cNvSpPr txBox="1"/>
          <p:nvPr/>
        </p:nvSpPr>
        <p:spPr>
          <a:xfrm>
            <a:off x="0" y="0"/>
            <a:ext cx="4821320" cy="369332"/>
          </a:xfrm>
          <a:prstGeom prst="rect">
            <a:avLst/>
          </a:prstGeom>
          <a:noFill/>
        </p:spPr>
        <p:txBody>
          <a:bodyPr wrap="none" rtlCol="0">
            <a:spAutoFit/>
          </a:bodyPr>
          <a:lstStyle/>
          <a:p>
            <a:r>
              <a:rPr lang="en-US" dirty="0" smtClean="0"/>
              <a:t>Application Screen: Company Representative Tab</a:t>
            </a:r>
            <a:endParaRPr lang="en-US" dirty="0"/>
          </a:p>
        </p:txBody>
      </p:sp>
      <p:sp>
        <p:nvSpPr>
          <p:cNvPr id="18" name="TextBox 17"/>
          <p:cNvSpPr txBox="1"/>
          <p:nvPr/>
        </p:nvSpPr>
        <p:spPr>
          <a:xfrm>
            <a:off x="2590800" y="2743200"/>
            <a:ext cx="2199128" cy="3108543"/>
          </a:xfrm>
          <a:prstGeom prst="rect">
            <a:avLst/>
          </a:prstGeom>
          <a:noFill/>
        </p:spPr>
        <p:txBody>
          <a:bodyPr wrap="none" rtlCol="0">
            <a:spAutoFit/>
          </a:bodyPr>
          <a:lstStyle/>
          <a:p>
            <a:r>
              <a:rPr lang="en-US" sz="1400" dirty="0" smtClean="0"/>
              <a:t>First Name</a:t>
            </a:r>
            <a:r>
              <a:rPr lang="en-US" sz="1400" dirty="0" smtClean="0">
                <a:solidFill>
                  <a:srgbClr val="FF0000"/>
                </a:solidFill>
              </a:rPr>
              <a:t>*</a:t>
            </a:r>
            <a:r>
              <a:rPr lang="en-US" sz="1400" dirty="0" smtClean="0"/>
              <a:t>: ___________</a:t>
            </a:r>
          </a:p>
          <a:p>
            <a:r>
              <a:rPr lang="en-US" sz="1400" dirty="0" smtClean="0"/>
              <a:t>Middle Initial: __________</a:t>
            </a:r>
          </a:p>
          <a:p>
            <a:r>
              <a:rPr lang="en-US" sz="1400" dirty="0" smtClean="0"/>
              <a:t>Last  Name</a:t>
            </a:r>
            <a:r>
              <a:rPr lang="en-US" sz="1400" dirty="0" smtClean="0">
                <a:solidFill>
                  <a:srgbClr val="FF0000"/>
                </a:solidFill>
              </a:rPr>
              <a:t>*</a:t>
            </a:r>
            <a:r>
              <a:rPr lang="en-US" sz="1400" dirty="0" smtClean="0"/>
              <a:t>: ___________</a:t>
            </a:r>
          </a:p>
          <a:p>
            <a:r>
              <a:rPr lang="en-US" sz="1400" dirty="0" smtClean="0"/>
              <a:t>Title</a:t>
            </a:r>
            <a:r>
              <a:rPr lang="en-US" sz="1400" dirty="0" smtClean="0">
                <a:solidFill>
                  <a:srgbClr val="FF0000"/>
                </a:solidFill>
              </a:rPr>
              <a:t>*</a:t>
            </a:r>
            <a:r>
              <a:rPr lang="en-US" sz="1400" dirty="0" smtClean="0"/>
              <a:t>: ________________</a:t>
            </a:r>
          </a:p>
          <a:p>
            <a:r>
              <a:rPr lang="en-US" sz="1400" dirty="0" smtClean="0"/>
              <a:t>Work Street 1</a:t>
            </a:r>
            <a:r>
              <a:rPr lang="en-US" sz="1400" dirty="0" smtClean="0">
                <a:solidFill>
                  <a:srgbClr val="FF0000"/>
                </a:solidFill>
              </a:rPr>
              <a:t>*</a:t>
            </a:r>
            <a:r>
              <a:rPr lang="en-US" sz="1400" dirty="0" smtClean="0"/>
              <a:t>: ________</a:t>
            </a:r>
          </a:p>
          <a:p>
            <a:r>
              <a:rPr lang="en-US" sz="1400" dirty="0" smtClean="0"/>
              <a:t>Street 2: ______________</a:t>
            </a:r>
          </a:p>
          <a:p>
            <a:r>
              <a:rPr lang="en-US" sz="1400" dirty="0" smtClean="0"/>
              <a:t>Work City</a:t>
            </a:r>
            <a:r>
              <a:rPr lang="en-US" sz="1400" dirty="0" smtClean="0">
                <a:solidFill>
                  <a:srgbClr val="FF0000"/>
                </a:solidFill>
              </a:rPr>
              <a:t>*</a:t>
            </a:r>
            <a:r>
              <a:rPr lang="en-US" sz="1400" dirty="0" smtClean="0"/>
              <a:t>: ___________</a:t>
            </a:r>
          </a:p>
          <a:p>
            <a:r>
              <a:rPr lang="en-US" sz="1400" dirty="0" smtClean="0"/>
              <a:t>Work State</a:t>
            </a:r>
            <a:r>
              <a:rPr lang="en-US" sz="1400" dirty="0" smtClean="0">
                <a:solidFill>
                  <a:srgbClr val="FF0000"/>
                </a:solidFill>
              </a:rPr>
              <a:t>*</a:t>
            </a:r>
            <a:r>
              <a:rPr lang="en-US" sz="1400" dirty="0" smtClean="0"/>
              <a:t>: __________</a:t>
            </a:r>
          </a:p>
          <a:p>
            <a:r>
              <a:rPr lang="en-US" sz="1400" dirty="0" smtClean="0"/>
              <a:t>Work ZIP Code</a:t>
            </a:r>
            <a:r>
              <a:rPr lang="en-US" sz="1400" dirty="0" smtClean="0">
                <a:solidFill>
                  <a:srgbClr val="FF0000"/>
                </a:solidFill>
              </a:rPr>
              <a:t>*</a:t>
            </a:r>
            <a:r>
              <a:rPr lang="en-US" sz="1400" dirty="0" smtClean="0"/>
              <a:t>: _______</a:t>
            </a:r>
          </a:p>
          <a:p>
            <a:r>
              <a:rPr lang="en-US" sz="1400" dirty="0" smtClean="0"/>
              <a:t>Work Phone: __________</a:t>
            </a:r>
          </a:p>
          <a:p>
            <a:r>
              <a:rPr lang="en-US" sz="1400" dirty="0" smtClean="0"/>
              <a:t>Work FAX: ____________</a:t>
            </a:r>
          </a:p>
          <a:p>
            <a:r>
              <a:rPr lang="en-US" sz="1400" dirty="0" smtClean="0"/>
              <a:t>Work Email</a:t>
            </a:r>
            <a:r>
              <a:rPr lang="en-US" sz="1400" dirty="0" smtClean="0">
                <a:solidFill>
                  <a:srgbClr val="FF0000"/>
                </a:solidFill>
              </a:rPr>
              <a:t>*</a:t>
            </a:r>
            <a:r>
              <a:rPr lang="en-US" sz="1400" dirty="0" smtClean="0"/>
              <a:t>: __________</a:t>
            </a:r>
          </a:p>
          <a:p>
            <a:r>
              <a:rPr lang="en-US" sz="1400" dirty="0" smtClean="0"/>
              <a:t>U.S. Citizen:   Yes/No</a:t>
            </a:r>
          </a:p>
          <a:p>
            <a:r>
              <a:rPr lang="en-US" sz="1400" dirty="0" smtClean="0"/>
              <a:t>Security Clearance:  Yes/No</a:t>
            </a:r>
            <a:endParaRPr lang="en-US" dirty="0"/>
          </a:p>
        </p:txBody>
      </p:sp>
      <p:sp>
        <p:nvSpPr>
          <p:cNvPr id="22" name="Round Same Side Corner Rectangle 21"/>
          <p:cNvSpPr/>
          <p:nvPr/>
        </p:nvSpPr>
        <p:spPr>
          <a:xfrm>
            <a:off x="1227160" y="2329216"/>
            <a:ext cx="1363640"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Company</a:t>
            </a:r>
            <a:endParaRPr lang="en-US" sz="1400" dirty="0">
              <a:solidFill>
                <a:schemeClr val="tx1"/>
              </a:solidFill>
            </a:endParaRPr>
          </a:p>
        </p:txBody>
      </p:sp>
      <p:sp>
        <p:nvSpPr>
          <p:cNvPr id="23" name="Round Same Side Corner Rectangle 22"/>
          <p:cNvSpPr/>
          <p:nvPr/>
        </p:nvSpPr>
        <p:spPr>
          <a:xfrm>
            <a:off x="2641976" y="2329216"/>
            <a:ext cx="1752600" cy="228600"/>
          </a:xfrm>
          <a:prstGeom prst="round2SameRect">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200" dirty="0" smtClean="0">
                <a:solidFill>
                  <a:schemeClr val="tx1"/>
                </a:solidFill>
              </a:rPr>
              <a:t>Company Representative</a:t>
            </a:r>
            <a:endParaRPr lang="en-US" sz="1200" dirty="0">
              <a:solidFill>
                <a:schemeClr val="tx1"/>
              </a:solidFill>
            </a:endParaRPr>
          </a:p>
        </p:txBody>
      </p:sp>
      <p:sp>
        <p:nvSpPr>
          <p:cNvPr id="24" name="Round Same Side Corner Rectangle 23"/>
          <p:cNvSpPr/>
          <p:nvPr/>
        </p:nvSpPr>
        <p:spPr>
          <a:xfrm>
            <a:off x="4451440" y="2329216"/>
            <a:ext cx="713096"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CEO</a:t>
            </a:r>
            <a:endParaRPr lang="en-US" sz="1400" dirty="0">
              <a:solidFill>
                <a:schemeClr val="tx1"/>
              </a:solidFill>
            </a:endParaRPr>
          </a:p>
        </p:txBody>
      </p:sp>
      <p:sp>
        <p:nvSpPr>
          <p:cNvPr id="27" name="Round Same Side Corner Rectangle 26"/>
          <p:cNvSpPr/>
          <p:nvPr/>
        </p:nvSpPr>
        <p:spPr>
          <a:xfrm>
            <a:off x="6759048" y="2329216"/>
            <a:ext cx="1524000"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Additional POCs</a:t>
            </a:r>
            <a:endParaRPr lang="en-US" sz="1400" dirty="0">
              <a:solidFill>
                <a:schemeClr val="tx1"/>
              </a:solidFill>
            </a:endParaRPr>
          </a:p>
        </p:txBody>
      </p:sp>
      <p:sp>
        <p:nvSpPr>
          <p:cNvPr id="28" name="Round Same Side Corner Rectangle 27"/>
          <p:cNvSpPr/>
          <p:nvPr/>
        </p:nvSpPr>
        <p:spPr>
          <a:xfrm>
            <a:off x="5240736" y="2329216"/>
            <a:ext cx="713096"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CIO</a:t>
            </a:r>
            <a:endParaRPr lang="en-US" sz="1400" dirty="0">
              <a:solidFill>
                <a:schemeClr val="tx1"/>
              </a:solidFill>
            </a:endParaRPr>
          </a:p>
        </p:txBody>
      </p:sp>
      <p:sp>
        <p:nvSpPr>
          <p:cNvPr id="29" name="Round Same Side Corner Rectangle 28"/>
          <p:cNvSpPr/>
          <p:nvPr/>
        </p:nvSpPr>
        <p:spPr>
          <a:xfrm>
            <a:off x="5997048" y="2329216"/>
            <a:ext cx="713096"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CISO</a:t>
            </a:r>
            <a:endParaRPr lang="en-US" sz="1400" dirty="0">
              <a:solidFill>
                <a:schemeClr val="tx1"/>
              </a:solidFill>
            </a:endParaRPr>
          </a:p>
        </p:txBody>
      </p:sp>
      <p:sp>
        <p:nvSpPr>
          <p:cNvPr id="25" name="Up Arrow 24"/>
          <p:cNvSpPr/>
          <p:nvPr/>
        </p:nvSpPr>
        <p:spPr>
          <a:xfrm rot="5400000">
            <a:off x="-103580" y="1975596"/>
            <a:ext cx="1574514" cy="1062554"/>
          </a:xfrm>
          <a:prstGeom prst="upArrow">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400" dirty="0" smtClean="0">
                <a:solidFill>
                  <a:schemeClr val="tx1"/>
                </a:solidFill>
              </a:rPr>
              <a:t>Select </a:t>
            </a:r>
            <a:r>
              <a:rPr lang="en-US" sz="1400" b="1" dirty="0" smtClean="0">
                <a:solidFill>
                  <a:schemeClr val="tx1"/>
                </a:solidFill>
              </a:rPr>
              <a:t>Company Rep</a:t>
            </a:r>
            <a:r>
              <a:rPr lang="en-US" sz="1400" dirty="0" smtClean="0">
                <a:solidFill>
                  <a:schemeClr val="tx1"/>
                </a:solidFill>
              </a:rPr>
              <a:t> tab</a:t>
            </a:r>
            <a:r>
              <a:rPr lang="en-US" dirty="0" smtClean="0"/>
              <a:t> </a:t>
            </a:r>
            <a:endParaRPr lang="en-US" dirty="0"/>
          </a:p>
        </p:txBody>
      </p:sp>
      <p:sp>
        <p:nvSpPr>
          <p:cNvPr id="30" name="TextBox 29"/>
          <p:cNvSpPr txBox="1"/>
          <p:nvPr/>
        </p:nvSpPr>
        <p:spPr>
          <a:xfrm>
            <a:off x="1219200" y="2557816"/>
            <a:ext cx="6424772" cy="553998"/>
          </a:xfrm>
          <a:prstGeom prst="rect">
            <a:avLst/>
          </a:prstGeom>
          <a:noFill/>
        </p:spPr>
        <p:txBody>
          <a:bodyPr wrap="none" rtlCol="0">
            <a:spAutoFit/>
          </a:bodyPr>
          <a:lstStyle/>
          <a:p>
            <a:r>
              <a:rPr lang="en-US" sz="1200" dirty="0" smtClean="0"/>
              <a:t>Please provide your contact information as the Company Representative for the application process.</a:t>
            </a:r>
          </a:p>
          <a:p>
            <a:endParaRPr lang="en-US" dirty="0"/>
          </a:p>
        </p:txBody>
      </p:sp>
      <p:sp>
        <p:nvSpPr>
          <p:cNvPr id="31" name="Slide Number Placeholder 30"/>
          <p:cNvSpPr>
            <a:spLocks noGrp="1"/>
          </p:cNvSpPr>
          <p:nvPr>
            <p:ph type="sldNum" sz="quarter" idx="12"/>
          </p:nvPr>
        </p:nvSpPr>
        <p:spPr/>
        <p:txBody>
          <a:bodyPr/>
          <a:lstStyle/>
          <a:p>
            <a:fld id="{E67C9F85-78A9-4E2B-ADB2-E7CE4895C082}"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19200" y="381000"/>
            <a:ext cx="7239000" cy="4572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smtClean="0">
                <a:solidFill>
                  <a:schemeClr val="bg1"/>
                </a:solidFill>
              </a:rPr>
              <a:t>Defense Industrial Base (DIB) Cyber Security/</a:t>
            </a:r>
          </a:p>
          <a:p>
            <a:r>
              <a:rPr lang="en-US" sz="1200" dirty="0" smtClean="0">
                <a:solidFill>
                  <a:schemeClr val="bg1"/>
                </a:solidFill>
              </a:rPr>
              <a:t>Information Assurance (CS/IA) Program</a:t>
            </a:r>
            <a:endParaRPr lang="en-US" sz="1200" dirty="0">
              <a:solidFill>
                <a:schemeClr val="bg1"/>
              </a:solidFill>
            </a:endParaRPr>
          </a:p>
        </p:txBody>
      </p:sp>
      <p:sp>
        <p:nvSpPr>
          <p:cNvPr id="5" name="Rectangle 4"/>
          <p:cNvSpPr/>
          <p:nvPr/>
        </p:nvSpPr>
        <p:spPr>
          <a:xfrm>
            <a:off x="1600200" y="914400"/>
            <a:ext cx="13716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Company Registration</a:t>
            </a:r>
            <a:endParaRPr lang="en-US" sz="1000" dirty="0">
              <a:solidFill>
                <a:schemeClr val="bg1"/>
              </a:solidFill>
            </a:endParaRPr>
          </a:p>
        </p:txBody>
      </p:sp>
      <p:sp>
        <p:nvSpPr>
          <p:cNvPr id="7" name="Rectangle 6"/>
          <p:cNvSpPr/>
          <p:nvPr/>
        </p:nvSpPr>
        <p:spPr>
          <a:xfrm>
            <a:off x="3048000" y="914400"/>
            <a:ext cx="13716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Document Library</a:t>
            </a:r>
            <a:endParaRPr lang="en-US" sz="1000" dirty="0">
              <a:solidFill>
                <a:schemeClr val="bg1"/>
              </a:solidFill>
            </a:endParaRPr>
          </a:p>
        </p:txBody>
      </p:sp>
      <p:graphicFrame>
        <p:nvGraphicFramePr>
          <p:cNvPr id="9" name="Table 8"/>
          <p:cNvGraphicFramePr>
            <a:graphicFrameLocks noGrp="1"/>
          </p:cNvGraphicFramePr>
          <p:nvPr/>
        </p:nvGraphicFramePr>
        <p:xfrm>
          <a:off x="1600200" y="1094095"/>
          <a:ext cx="6096000" cy="565235"/>
        </p:xfrm>
        <a:graphic>
          <a:graphicData uri="http://schemas.openxmlformats.org/drawingml/2006/table">
            <a:tbl>
              <a:tblPr firstRow="1" bandRow="1">
                <a:tableStyleId>{5C22544A-7EE6-4342-B048-85BDC9FD1C3A}</a:tableStyleId>
              </a:tblPr>
              <a:tblGrid>
                <a:gridCol w="6096000"/>
              </a:tblGrid>
              <a:tr h="231138">
                <a:tc>
                  <a:txBody>
                    <a:bodyPr/>
                    <a:lstStyle/>
                    <a:p>
                      <a:r>
                        <a:rPr lang="en-US" sz="1200" dirty="0" smtClean="0"/>
                        <a:t>Company Application Process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4">
                        <a:lumMod val="75000"/>
                      </a:schemeClr>
                    </a:solidFill>
                  </a:tcPr>
                </a:tc>
              </a:tr>
              <a:tr h="290915">
                <a:tc>
                  <a:txBody>
                    <a:bodyPr/>
                    <a:lstStyle/>
                    <a:p>
                      <a:r>
                        <a:rPr lang="en-US" sz="1100" dirty="0" smtClean="0"/>
                        <a:t>Welcome</a:t>
                      </a:r>
                      <a:r>
                        <a:rPr lang="en-US" sz="1100" baseline="0" dirty="0" smtClean="0"/>
                        <a:t> to the Defense Industrial Base (DIB) Cyber Security/Information Assurance (CS/IA) Program</a:t>
                      </a: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r>
            </a:tbl>
          </a:graphicData>
        </a:graphic>
      </p:graphicFrame>
      <p:graphicFrame>
        <p:nvGraphicFramePr>
          <p:cNvPr id="10" name="Table 9"/>
          <p:cNvGraphicFramePr>
            <a:graphicFrameLocks noGrp="1"/>
          </p:cNvGraphicFramePr>
          <p:nvPr/>
        </p:nvGraphicFramePr>
        <p:xfrm>
          <a:off x="1219200" y="1730992"/>
          <a:ext cx="6858000" cy="533400"/>
        </p:xfrm>
        <a:graphic>
          <a:graphicData uri="http://schemas.openxmlformats.org/drawingml/2006/table">
            <a:tbl>
              <a:tblPr firstRow="1" bandRow="1">
                <a:tableStyleId>{5C22544A-7EE6-4342-B048-85BDC9FD1C3A}</a:tableStyleId>
              </a:tblPr>
              <a:tblGrid>
                <a:gridCol w="6858000"/>
              </a:tblGrid>
              <a:tr h="235131">
                <a:tc>
                  <a:txBody>
                    <a:bodyPr/>
                    <a:lstStyle/>
                    <a:p>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r>
              <a:tr h="222069">
                <a:tc>
                  <a:txBody>
                    <a:bodyPr/>
                    <a:lstStyle/>
                    <a:p>
                      <a:r>
                        <a:rPr lang="en-US" sz="1100" dirty="0" smtClean="0">
                          <a:solidFill>
                            <a:srgbClr val="FF0000"/>
                          </a:solidFill>
                        </a:rPr>
                        <a:t>*</a:t>
                      </a:r>
                      <a:r>
                        <a:rPr lang="en-US" sz="1100" dirty="0" smtClean="0"/>
                        <a:t>=Required</a:t>
                      </a:r>
                      <a:r>
                        <a:rPr lang="en-US" sz="1100" baseline="0" dirty="0" smtClean="0"/>
                        <a:t> Field</a:t>
                      </a:r>
                      <a:endParaRPr lang="en-US" sz="11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3" name="Rectangle 12"/>
          <p:cNvSpPr/>
          <p:nvPr/>
        </p:nvSpPr>
        <p:spPr>
          <a:xfrm>
            <a:off x="1295400" y="56388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Save</a:t>
            </a:r>
            <a:endParaRPr lang="en-US" sz="1000" dirty="0">
              <a:solidFill>
                <a:schemeClr val="bg1"/>
              </a:solidFill>
            </a:endParaRPr>
          </a:p>
        </p:txBody>
      </p:sp>
      <p:sp>
        <p:nvSpPr>
          <p:cNvPr id="15" name="Rectangle 14"/>
          <p:cNvSpPr/>
          <p:nvPr/>
        </p:nvSpPr>
        <p:spPr>
          <a:xfrm>
            <a:off x="3200400" y="56388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Cancel</a:t>
            </a:r>
            <a:endParaRPr lang="en-US" sz="1000" dirty="0">
              <a:solidFill>
                <a:schemeClr val="bg1"/>
              </a:solidFill>
            </a:endParaRPr>
          </a:p>
        </p:txBody>
      </p:sp>
      <p:sp>
        <p:nvSpPr>
          <p:cNvPr id="16" name="Rectangle 15"/>
          <p:cNvSpPr/>
          <p:nvPr/>
        </p:nvSpPr>
        <p:spPr>
          <a:xfrm>
            <a:off x="1295400" y="64770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Submit</a:t>
            </a:r>
            <a:endParaRPr lang="en-US" sz="1000" dirty="0">
              <a:solidFill>
                <a:schemeClr val="bg1"/>
              </a:solidFill>
            </a:endParaRPr>
          </a:p>
        </p:txBody>
      </p:sp>
      <p:sp>
        <p:nvSpPr>
          <p:cNvPr id="17" name="TextBox 16"/>
          <p:cNvSpPr txBox="1"/>
          <p:nvPr/>
        </p:nvSpPr>
        <p:spPr>
          <a:xfrm>
            <a:off x="1532638" y="5867400"/>
            <a:ext cx="6925562" cy="461665"/>
          </a:xfrm>
          <a:prstGeom prst="rect">
            <a:avLst/>
          </a:prstGeom>
          <a:noFill/>
          <a:ln>
            <a:solidFill>
              <a:schemeClr val="tx1"/>
            </a:solidFill>
          </a:ln>
        </p:spPr>
        <p:txBody>
          <a:bodyPr wrap="square" rtlCol="0">
            <a:spAutoFit/>
          </a:bodyPr>
          <a:lstStyle/>
          <a:p>
            <a:r>
              <a:rPr lang="en-US" sz="1200" dirty="0" smtClean="0"/>
              <a:t>I certify that the information provided is accurate to the best of my knowledge. I understand that DoD will confirm the accuracy of the information, including with my company and the Defense Security Service.  </a:t>
            </a:r>
            <a:endParaRPr lang="en-US" sz="1200" dirty="0"/>
          </a:p>
        </p:txBody>
      </p:sp>
      <p:sp>
        <p:nvSpPr>
          <p:cNvPr id="19" name="Rectangle 18"/>
          <p:cNvSpPr/>
          <p:nvPr/>
        </p:nvSpPr>
        <p:spPr>
          <a:xfrm>
            <a:off x="1246496" y="5894696"/>
            <a:ext cx="228600" cy="190500"/>
          </a:xfrm>
          <a:prstGeom prst="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20" name="TextBox 19"/>
          <p:cNvSpPr txBox="1"/>
          <p:nvPr/>
        </p:nvSpPr>
        <p:spPr>
          <a:xfrm>
            <a:off x="0" y="0"/>
            <a:ext cx="6169574" cy="369332"/>
          </a:xfrm>
          <a:prstGeom prst="rect">
            <a:avLst/>
          </a:prstGeom>
          <a:noFill/>
        </p:spPr>
        <p:txBody>
          <a:bodyPr wrap="none" rtlCol="0">
            <a:spAutoFit/>
          </a:bodyPr>
          <a:lstStyle/>
          <a:p>
            <a:r>
              <a:rPr lang="en-US" dirty="0" smtClean="0"/>
              <a:t>Application Screen: Company Chief Executive Officer (CEO) Tab</a:t>
            </a:r>
            <a:endParaRPr lang="en-US" dirty="0"/>
          </a:p>
        </p:txBody>
      </p:sp>
      <p:sp>
        <p:nvSpPr>
          <p:cNvPr id="18" name="TextBox 17"/>
          <p:cNvSpPr txBox="1"/>
          <p:nvPr/>
        </p:nvSpPr>
        <p:spPr>
          <a:xfrm>
            <a:off x="4392352" y="2623360"/>
            <a:ext cx="2160848" cy="1815882"/>
          </a:xfrm>
          <a:prstGeom prst="rect">
            <a:avLst/>
          </a:prstGeom>
          <a:noFill/>
        </p:spPr>
        <p:txBody>
          <a:bodyPr wrap="none" rtlCol="0">
            <a:spAutoFit/>
          </a:bodyPr>
          <a:lstStyle/>
          <a:p>
            <a:r>
              <a:rPr lang="en-US" sz="1400" dirty="0" smtClean="0"/>
              <a:t>CEO Name</a:t>
            </a:r>
            <a:r>
              <a:rPr lang="en-US" sz="1400" dirty="0" smtClean="0">
                <a:solidFill>
                  <a:srgbClr val="FF0000"/>
                </a:solidFill>
              </a:rPr>
              <a:t>*</a:t>
            </a:r>
            <a:r>
              <a:rPr lang="en-US" sz="1400" dirty="0" smtClean="0"/>
              <a:t>: ___________</a:t>
            </a:r>
          </a:p>
          <a:p>
            <a:r>
              <a:rPr lang="en-US" sz="1400" dirty="0" smtClean="0"/>
              <a:t>(or equivalent)</a:t>
            </a:r>
          </a:p>
          <a:p>
            <a:r>
              <a:rPr lang="en-US" sz="1400" dirty="0" smtClean="0"/>
              <a:t>Title</a:t>
            </a:r>
            <a:r>
              <a:rPr lang="en-US" sz="1400" dirty="0" smtClean="0">
                <a:solidFill>
                  <a:srgbClr val="FF0000"/>
                </a:solidFill>
              </a:rPr>
              <a:t>*</a:t>
            </a:r>
            <a:r>
              <a:rPr lang="en-US" sz="1400" dirty="0" smtClean="0"/>
              <a:t>: ________________</a:t>
            </a:r>
          </a:p>
          <a:p>
            <a:r>
              <a:rPr lang="en-US" sz="1400" dirty="0" smtClean="0"/>
              <a:t>Work Phone: __________</a:t>
            </a:r>
          </a:p>
          <a:p>
            <a:r>
              <a:rPr lang="en-US" sz="1400" dirty="0" smtClean="0"/>
              <a:t>Work Email</a:t>
            </a:r>
            <a:r>
              <a:rPr lang="en-US" sz="1400" dirty="0" smtClean="0">
                <a:solidFill>
                  <a:srgbClr val="FF0000"/>
                </a:solidFill>
              </a:rPr>
              <a:t>*</a:t>
            </a:r>
            <a:r>
              <a:rPr lang="en-US" sz="1400" dirty="0" smtClean="0"/>
              <a:t>: __________</a:t>
            </a:r>
          </a:p>
          <a:p>
            <a:r>
              <a:rPr lang="en-US" sz="1400" dirty="0" smtClean="0"/>
              <a:t>EA Name: _____________</a:t>
            </a:r>
          </a:p>
          <a:p>
            <a:r>
              <a:rPr lang="en-US" sz="1400" dirty="0" smtClean="0"/>
              <a:t>EA Phone: _____________</a:t>
            </a:r>
          </a:p>
          <a:p>
            <a:r>
              <a:rPr lang="en-US" sz="1400" dirty="0" smtClean="0"/>
              <a:t>EA Email: ______________</a:t>
            </a:r>
            <a:endParaRPr lang="en-US" dirty="0"/>
          </a:p>
        </p:txBody>
      </p:sp>
      <p:sp>
        <p:nvSpPr>
          <p:cNvPr id="22" name="Round Same Side Corner Rectangle 21"/>
          <p:cNvSpPr/>
          <p:nvPr/>
        </p:nvSpPr>
        <p:spPr>
          <a:xfrm>
            <a:off x="1227160" y="2329216"/>
            <a:ext cx="1363640"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Company</a:t>
            </a:r>
            <a:endParaRPr lang="en-US" sz="1400" dirty="0">
              <a:solidFill>
                <a:schemeClr val="tx1"/>
              </a:solidFill>
            </a:endParaRPr>
          </a:p>
        </p:txBody>
      </p:sp>
      <p:sp>
        <p:nvSpPr>
          <p:cNvPr id="23" name="Round Same Side Corner Rectangle 22"/>
          <p:cNvSpPr/>
          <p:nvPr/>
        </p:nvSpPr>
        <p:spPr>
          <a:xfrm>
            <a:off x="2641976" y="2329216"/>
            <a:ext cx="1752600"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200" dirty="0" smtClean="0">
                <a:solidFill>
                  <a:schemeClr val="tx1"/>
                </a:solidFill>
              </a:rPr>
              <a:t>Company Representative</a:t>
            </a:r>
            <a:endParaRPr lang="en-US" sz="1200" dirty="0">
              <a:solidFill>
                <a:schemeClr val="tx1"/>
              </a:solidFill>
            </a:endParaRPr>
          </a:p>
        </p:txBody>
      </p:sp>
      <p:sp>
        <p:nvSpPr>
          <p:cNvPr id="24" name="Round Same Side Corner Rectangle 23"/>
          <p:cNvSpPr/>
          <p:nvPr/>
        </p:nvSpPr>
        <p:spPr>
          <a:xfrm>
            <a:off x="4451440" y="2329216"/>
            <a:ext cx="713096" cy="228600"/>
          </a:xfrm>
          <a:prstGeom prst="round2SameRect">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CEO</a:t>
            </a:r>
            <a:endParaRPr lang="en-US" sz="1400" dirty="0">
              <a:solidFill>
                <a:schemeClr val="tx1"/>
              </a:solidFill>
            </a:endParaRPr>
          </a:p>
        </p:txBody>
      </p:sp>
      <p:sp>
        <p:nvSpPr>
          <p:cNvPr id="27" name="Round Same Side Corner Rectangle 26"/>
          <p:cNvSpPr/>
          <p:nvPr/>
        </p:nvSpPr>
        <p:spPr>
          <a:xfrm>
            <a:off x="6759048" y="2329216"/>
            <a:ext cx="1524000"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Additional POCs</a:t>
            </a:r>
            <a:endParaRPr lang="en-US" sz="1400" dirty="0">
              <a:solidFill>
                <a:schemeClr val="tx1"/>
              </a:solidFill>
            </a:endParaRPr>
          </a:p>
        </p:txBody>
      </p:sp>
      <p:sp>
        <p:nvSpPr>
          <p:cNvPr id="28" name="Round Same Side Corner Rectangle 27"/>
          <p:cNvSpPr/>
          <p:nvPr/>
        </p:nvSpPr>
        <p:spPr>
          <a:xfrm>
            <a:off x="5240736" y="2329216"/>
            <a:ext cx="713096"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CIO</a:t>
            </a:r>
            <a:endParaRPr lang="en-US" sz="1400" dirty="0">
              <a:solidFill>
                <a:schemeClr val="tx1"/>
              </a:solidFill>
            </a:endParaRPr>
          </a:p>
        </p:txBody>
      </p:sp>
      <p:sp>
        <p:nvSpPr>
          <p:cNvPr id="29" name="Round Same Side Corner Rectangle 28"/>
          <p:cNvSpPr/>
          <p:nvPr/>
        </p:nvSpPr>
        <p:spPr>
          <a:xfrm>
            <a:off x="5997048" y="2329216"/>
            <a:ext cx="713096"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CISO</a:t>
            </a:r>
            <a:endParaRPr lang="en-US" sz="1400" dirty="0">
              <a:solidFill>
                <a:schemeClr val="tx1"/>
              </a:solidFill>
            </a:endParaRPr>
          </a:p>
        </p:txBody>
      </p:sp>
      <p:sp>
        <p:nvSpPr>
          <p:cNvPr id="25" name="Up Arrow 24"/>
          <p:cNvSpPr/>
          <p:nvPr/>
        </p:nvSpPr>
        <p:spPr>
          <a:xfrm rot="5400000">
            <a:off x="-103580" y="1975596"/>
            <a:ext cx="1574514" cy="1062554"/>
          </a:xfrm>
          <a:prstGeom prst="upArrow">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400" dirty="0" smtClean="0">
                <a:solidFill>
                  <a:schemeClr val="tx1"/>
                </a:solidFill>
              </a:rPr>
              <a:t>Select </a:t>
            </a:r>
            <a:r>
              <a:rPr lang="en-US" sz="1400" b="1" dirty="0" smtClean="0">
                <a:solidFill>
                  <a:schemeClr val="tx1"/>
                </a:solidFill>
              </a:rPr>
              <a:t>CEO</a:t>
            </a:r>
          </a:p>
          <a:p>
            <a:pPr algn="ctr"/>
            <a:r>
              <a:rPr lang="en-US" sz="1400" dirty="0" smtClean="0">
                <a:solidFill>
                  <a:schemeClr val="tx1"/>
                </a:solidFill>
              </a:rPr>
              <a:t> tab</a:t>
            </a:r>
            <a:r>
              <a:rPr lang="en-US" dirty="0" smtClean="0"/>
              <a:t> </a:t>
            </a:r>
            <a:endParaRPr lang="en-US" dirty="0"/>
          </a:p>
        </p:txBody>
      </p:sp>
      <p:sp>
        <p:nvSpPr>
          <p:cNvPr id="26" name="Slide Number Placeholder 25"/>
          <p:cNvSpPr>
            <a:spLocks noGrp="1"/>
          </p:cNvSpPr>
          <p:nvPr>
            <p:ph type="sldNum" sz="quarter" idx="12"/>
          </p:nvPr>
        </p:nvSpPr>
        <p:spPr/>
        <p:txBody>
          <a:bodyPr/>
          <a:lstStyle/>
          <a:p>
            <a:fld id="{E67C9F85-78A9-4E2B-ADB2-E7CE4895C082}"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19200" y="381000"/>
            <a:ext cx="7239000" cy="4572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smtClean="0">
                <a:solidFill>
                  <a:schemeClr val="bg1"/>
                </a:solidFill>
              </a:rPr>
              <a:t>Defense Industrial Base (DIB) Cyber Security/</a:t>
            </a:r>
          </a:p>
          <a:p>
            <a:r>
              <a:rPr lang="en-US" sz="1200" dirty="0" smtClean="0">
                <a:solidFill>
                  <a:schemeClr val="bg1"/>
                </a:solidFill>
              </a:rPr>
              <a:t>Information Assurance (CS/IA) Program</a:t>
            </a:r>
            <a:endParaRPr lang="en-US" sz="1200" dirty="0">
              <a:solidFill>
                <a:schemeClr val="bg1"/>
              </a:solidFill>
            </a:endParaRPr>
          </a:p>
        </p:txBody>
      </p:sp>
      <p:sp>
        <p:nvSpPr>
          <p:cNvPr id="5" name="Rectangle 4"/>
          <p:cNvSpPr/>
          <p:nvPr/>
        </p:nvSpPr>
        <p:spPr>
          <a:xfrm>
            <a:off x="1600200" y="914400"/>
            <a:ext cx="13716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Company Registration</a:t>
            </a:r>
            <a:endParaRPr lang="en-US" sz="1000" dirty="0">
              <a:solidFill>
                <a:schemeClr val="bg1"/>
              </a:solidFill>
            </a:endParaRPr>
          </a:p>
        </p:txBody>
      </p:sp>
      <p:sp>
        <p:nvSpPr>
          <p:cNvPr id="7" name="Rectangle 6"/>
          <p:cNvSpPr/>
          <p:nvPr/>
        </p:nvSpPr>
        <p:spPr>
          <a:xfrm>
            <a:off x="3048000" y="914400"/>
            <a:ext cx="13716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Document Library</a:t>
            </a:r>
            <a:endParaRPr lang="en-US" sz="1000" dirty="0">
              <a:solidFill>
                <a:schemeClr val="bg1"/>
              </a:solidFill>
            </a:endParaRPr>
          </a:p>
        </p:txBody>
      </p:sp>
      <p:graphicFrame>
        <p:nvGraphicFramePr>
          <p:cNvPr id="9" name="Table 8"/>
          <p:cNvGraphicFramePr>
            <a:graphicFrameLocks noGrp="1"/>
          </p:cNvGraphicFramePr>
          <p:nvPr/>
        </p:nvGraphicFramePr>
        <p:xfrm>
          <a:off x="1600200" y="1094095"/>
          <a:ext cx="6096000" cy="565235"/>
        </p:xfrm>
        <a:graphic>
          <a:graphicData uri="http://schemas.openxmlformats.org/drawingml/2006/table">
            <a:tbl>
              <a:tblPr firstRow="1" bandRow="1">
                <a:tableStyleId>{5C22544A-7EE6-4342-B048-85BDC9FD1C3A}</a:tableStyleId>
              </a:tblPr>
              <a:tblGrid>
                <a:gridCol w="6096000"/>
              </a:tblGrid>
              <a:tr h="231138">
                <a:tc>
                  <a:txBody>
                    <a:bodyPr/>
                    <a:lstStyle/>
                    <a:p>
                      <a:r>
                        <a:rPr lang="en-US" sz="1200" dirty="0" smtClean="0"/>
                        <a:t>Company Application Process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4">
                        <a:lumMod val="75000"/>
                      </a:schemeClr>
                    </a:solidFill>
                  </a:tcPr>
                </a:tc>
              </a:tr>
              <a:tr h="290915">
                <a:tc>
                  <a:txBody>
                    <a:bodyPr/>
                    <a:lstStyle/>
                    <a:p>
                      <a:r>
                        <a:rPr lang="en-US" sz="1100" dirty="0" smtClean="0"/>
                        <a:t>Welcome</a:t>
                      </a:r>
                      <a:r>
                        <a:rPr lang="en-US" sz="1100" baseline="0" dirty="0" smtClean="0"/>
                        <a:t> to the Defense Industrial Base (DIB) Cyber Security/Information Assurance (CS/IA) Program</a:t>
                      </a: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r>
            </a:tbl>
          </a:graphicData>
        </a:graphic>
      </p:graphicFrame>
      <p:graphicFrame>
        <p:nvGraphicFramePr>
          <p:cNvPr id="10" name="Table 9"/>
          <p:cNvGraphicFramePr>
            <a:graphicFrameLocks noGrp="1"/>
          </p:cNvGraphicFramePr>
          <p:nvPr/>
        </p:nvGraphicFramePr>
        <p:xfrm>
          <a:off x="1219200" y="1733264"/>
          <a:ext cx="6858000" cy="533400"/>
        </p:xfrm>
        <a:graphic>
          <a:graphicData uri="http://schemas.openxmlformats.org/drawingml/2006/table">
            <a:tbl>
              <a:tblPr firstRow="1" bandRow="1">
                <a:tableStyleId>{5C22544A-7EE6-4342-B048-85BDC9FD1C3A}</a:tableStyleId>
              </a:tblPr>
              <a:tblGrid>
                <a:gridCol w="6858000"/>
              </a:tblGrid>
              <a:tr h="235131">
                <a:tc>
                  <a:txBody>
                    <a:bodyPr/>
                    <a:lstStyle/>
                    <a:p>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r>
              <a:tr h="222069">
                <a:tc>
                  <a:txBody>
                    <a:bodyPr/>
                    <a:lstStyle/>
                    <a:p>
                      <a:r>
                        <a:rPr lang="en-US" sz="1100" dirty="0" smtClean="0">
                          <a:solidFill>
                            <a:srgbClr val="FF0000"/>
                          </a:solidFill>
                        </a:rPr>
                        <a:t>*</a:t>
                      </a:r>
                      <a:r>
                        <a:rPr lang="en-US" sz="1100" dirty="0" smtClean="0"/>
                        <a:t>=Required</a:t>
                      </a:r>
                      <a:r>
                        <a:rPr lang="en-US" sz="1100" baseline="0" dirty="0" smtClean="0"/>
                        <a:t> Field</a:t>
                      </a:r>
                      <a:endParaRPr lang="en-US" sz="11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3" name="Rectangle 12"/>
          <p:cNvSpPr/>
          <p:nvPr/>
        </p:nvSpPr>
        <p:spPr>
          <a:xfrm>
            <a:off x="1295400" y="56388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Save</a:t>
            </a:r>
            <a:endParaRPr lang="en-US" sz="1000" dirty="0">
              <a:solidFill>
                <a:schemeClr val="bg1"/>
              </a:solidFill>
            </a:endParaRPr>
          </a:p>
        </p:txBody>
      </p:sp>
      <p:sp>
        <p:nvSpPr>
          <p:cNvPr id="15" name="Rectangle 14"/>
          <p:cNvSpPr/>
          <p:nvPr/>
        </p:nvSpPr>
        <p:spPr>
          <a:xfrm>
            <a:off x="3200400" y="56388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Cancel</a:t>
            </a:r>
            <a:endParaRPr lang="en-US" sz="1000" dirty="0">
              <a:solidFill>
                <a:schemeClr val="bg1"/>
              </a:solidFill>
            </a:endParaRPr>
          </a:p>
        </p:txBody>
      </p:sp>
      <p:sp>
        <p:nvSpPr>
          <p:cNvPr id="16" name="Rectangle 15"/>
          <p:cNvSpPr/>
          <p:nvPr/>
        </p:nvSpPr>
        <p:spPr>
          <a:xfrm>
            <a:off x="1295400" y="64770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Submit</a:t>
            </a:r>
            <a:endParaRPr lang="en-US" sz="1000" dirty="0">
              <a:solidFill>
                <a:schemeClr val="bg1"/>
              </a:solidFill>
            </a:endParaRPr>
          </a:p>
        </p:txBody>
      </p:sp>
      <p:sp>
        <p:nvSpPr>
          <p:cNvPr id="17" name="TextBox 16"/>
          <p:cNvSpPr txBox="1"/>
          <p:nvPr/>
        </p:nvSpPr>
        <p:spPr>
          <a:xfrm>
            <a:off x="1532638" y="5867400"/>
            <a:ext cx="6925562" cy="461665"/>
          </a:xfrm>
          <a:prstGeom prst="rect">
            <a:avLst/>
          </a:prstGeom>
          <a:noFill/>
          <a:ln>
            <a:solidFill>
              <a:schemeClr val="tx1"/>
            </a:solidFill>
          </a:ln>
        </p:spPr>
        <p:txBody>
          <a:bodyPr wrap="square" rtlCol="0">
            <a:spAutoFit/>
          </a:bodyPr>
          <a:lstStyle/>
          <a:p>
            <a:r>
              <a:rPr lang="en-US" sz="1200" dirty="0" smtClean="0"/>
              <a:t>I certify that the information provided is accurate to the best of my knowledge. I understand that DoD will confirm the accuracy of the information, including with my company and the Defense Security Service. </a:t>
            </a:r>
            <a:endParaRPr lang="en-US" sz="1200" dirty="0"/>
          </a:p>
        </p:txBody>
      </p:sp>
      <p:sp>
        <p:nvSpPr>
          <p:cNvPr id="19" name="Rectangle 18"/>
          <p:cNvSpPr/>
          <p:nvPr/>
        </p:nvSpPr>
        <p:spPr>
          <a:xfrm>
            <a:off x="1246496" y="5894696"/>
            <a:ext cx="228600" cy="190500"/>
          </a:xfrm>
          <a:prstGeom prst="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20" name="TextBox 19"/>
          <p:cNvSpPr txBox="1"/>
          <p:nvPr/>
        </p:nvSpPr>
        <p:spPr>
          <a:xfrm>
            <a:off x="0" y="0"/>
            <a:ext cx="6446893" cy="369332"/>
          </a:xfrm>
          <a:prstGeom prst="rect">
            <a:avLst/>
          </a:prstGeom>
          <a:noFill/>
        </p:spPr>
        <p:txBody>
          <a:bodyPr wrap="none" rtlCol="0">
            <a:spAutoFit/>
          </a:bodyPr>
          <a:lstStyle/>
          <a:p>
            <a:r>
              <a:rPr lang="en-US" dirty="0" smtClean="0"/>
              <a:t>Application Screen: Company Chief Information Officer (CIO) Tab</a:t>
            </a:r>
            <a:endParaRPr lang="en-US" dirty="0"/>
          </a:p>
        </p:txBody>
      </p:sp>
      <p:sp>
        <p:nvSpPr>
          <p:cNvPr id="22" name="Round Same Side Corner Rectangle 21"/>
          <p:cNvSpPr/>
          <p:nvPr/>
        </p:nvSpPr>
        <p:spPr>
          <a:xfrm>
            <a:off x="1227160" y="2342864"/>
            <a:ext cx="1363640"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Company</a:t>
            </a:r>
            <a:endParaRPr lang="en-US" sz="1400" dirty="0">
              <a:solidFill>
                <a:schemeClr val="tx1"/>
              </a:solidFill>
            </a:endParaRPr>
          </a:p>
        </p:txBody>
      </p:sp>
      <p:sp>
        <p:nvSpPr>
          <p:cNvPr id="23" name="Round Same Side Corner Rectangle 22"/>
          <p:cNvSpPr/>
          <p:nvPr/>
        </p:nvSpPr>
        <p:spPr>
          <a:xfrm>
            <a:off x="2641976" y="2342864"/>
            <a:ext cx="1752600"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200" dirty="0" smtClean="0">
                <a:solidFill>
                  <a:schemeClr val="tx1"/>
                </a:solidFill>
              </a:rPr>
              <a:t>Company Representative</a:t>
            </a:r>
            <a:endParaRPr lang="en-US" sz="1200" dirty="0">
              <a:solidFill>
                <a:schemeClr val="tx1"/>
              </a:solidFill>
            </a:endParaRPr>
          </a:p>
        </p:txBody>
      </p:sp>
      <p:sp>
        <p:nvSpPr>
          <p:cNvPr id="24" name="Round Same Side Corner Rectangle 23"/>
          <p:cNvSpPr/>
          <p:nvPr/>
        </p:nvSpPr>
        <p:spPr>
          <a:xfrm>
            <a:off x="4451440" y="2342864"/>
            <a:ext cx="713096"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CEO</a:t>
            </a:r>
            <a:endParaRPr lang="en-US" sz="1400" dirty="0">
              <a:solidFill>
                <a:schemeClr val="tx1"/>
              </a:solidFill>
            </a:endParaRPr>
          </a:p>
        </p:txBody>
      </p:sp>
      <p:sp>
        <p:nvSpPr>
          <p:cNvPr id="27" name="Round Same Side Corner Rectangle 26"/>
          <p:cNvSpPr/>
          <p:nvPr/>
        </p:nvSpPr>
        <p:spPr>
          <a:xfrm>
            <a:off x="6759048" y="2342864"/>
            <a:ext cx="1524000"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Additional POCs</a:t>
            </a:r>
            <a:endParaRPr lang="en-US" sz="1400" dirty="0">
              <a:solidFill>
                <a:schemeClr val="tx1"/>
              </a:solidFill>
            </a:endParaRPr>
          </a:p>
        </p:txBody>
      </p:sp>
      <p:sp>
        <p:nvSpPr>
          <p:cNvPr id="28" name="Round Same Side Corner Rectangle 27"/>
          <p:cNvSpPr/>
          <p:nvPr/>
        </p:nvSpPr>
        <p:spPr>
          <a:xfrm>
            <a:off x="5240736" y="2342864"/>
            <a:ext cx="713096" cy="228600"/>
          </a:xfrm>
          <a:prstGeom prst="round2SameRect">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CIO</a:t>
            </a:r>
            <a:endParaRPr lang="en-US" sz="1400" dirty="0">
              <a:solidFill>
                <a:schemeClr val="tx1"/>
              </a:solidFill>
            </a:endParaRPr>
          </a:p>
        </p:txBody>
      </p:sp>
      <p:sp>
        <p:nvSpPr>
          <p:cNvPr id="29" name="Round Same Side Corner Rectangle 28"/>
          <p:cNvSpPr/>
          <p:nvPr/>
        </p:nvSpPr>
        <p:spPr>
          <a:xfrm>
            <a:off x="5997048" y="2342864"/>
            <a:ext cx="713096"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CISO</a:t>
            </a:r>
            <a:endParaRPr lang="en-US" sz="1400" dirty="0">
              <a:solidFill>
                <a:schemeClr val="tx1"/>
              </a:solidFill>
            </a:endParaRPr>
          </a:p>
        </p:txBody>
      </p:sp>
      <p:sp>
        <p:nvSpPr>
          <p:cNvPr id="25" name="Up Arrow 24"/>
          <p:cNvSpPr/>
          <p:nvPr/>
        </p:nvSpPr>
        <p:spPr>
          <a:xfrm rot="5400000">
            <a:off x="-117228" y="1975596"/>
            <a:ext cx="1574514" cy="1062554"/>
          </a:xfrm>
          <a:prstGeom prst="upArrow">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400" dirty="0" smtClean="0">
                <a:solidFill>
                  <a:schemeClr val="tx1"/>
                </a:solidFill>
              </a:rPr>
              <a:t>Select </a:t>
            </a:r>
            <a:r>
              <a:rPr lang="en-US" sz="1400" b="1" dirty="0" smtClean="0">
                <a:solidFill>
                  <a:schemeClr val="tx1"/>
                </a:solidFill>
              </a:rPr>
              <a:t>CIO</a:t>
            </a:r>
          </a:p>
          <a:p>
            <a:pPr algn="ctr"/>
            <a:r>
              <a:rPr lang="en-US" sz="1400" dirty="0" smtClean="0">
                <a:solidFill>
                  <a:schemeClr val="tx1"/>
                </a:solidFill>
              </a:rPr>
              <a:t> tab</a:t>
            </a:r>
            <a:r>
              <a:rPr lang="en-US" dirty="0" smtClean="0"/>
              <a:t> </a:t>
            </a:r>
            <a:endParaRPr lang="en-US" dirty="0"/>
          </a:p>
        </p:txBody>
      </p:sp>
      <p:sp>
        <p:nvSpPr>
          <p:cNvPr id="21" name="TextBox 20"/>
          <p:cNvSpPr txBox="1"/>
          <p:nvPr/>
        </p:nvSpPr>
        <p:spPr>
          <a:xfrm>
            <a:off x="5181600" y="2571464"/>
            <a:ext cx="2160848" cy="3170099"/>
          </a:xfrm>
          <a:prstGeom prst="rect">
            <a:avLst/>
          </a:prstGeom>
          <a:noFill/>
        </p:spPr>
        <p:txBody>
          <a:bodyPr wrap="none" rtlCol="0">
            <a:spAutoFit/>
          </a:bodyPr>
          <a:lstStyle/>
          <a:p>
            <a:r>
              <a:rPr lang="en-US" sz="1400" dirty="0" smtClean="0"/>
              <a:t>CIO Name</a:t>
            </a:r>
            <a:r>
              <a:rPr lang="en-US" sz="1400" dirty="0" smtClean="0">
                <a:solidFill>
                  <a:srgbClr val="FF0000"/>
                </a:solidFill>
              </a:rPr>
              <a:t>*</a:t>
            </a:r>
            <a:r>
              <a:rPr lang="en-US" sz="1400" dirty="0" smtClean="0"/>
              <a:t>: ___________</a:t>
            </a:r>
          </a:p>
          <a:p>
            <a:r>
              <a:rPr lang="en-US" sz="1400" dirty="0" smtClean="0"/>
              <a:t>(or equivalent)</a:t>
            </a:r>
          </a:p>
          <a:p>
            <a:r>
              <a:rPr lang="en-US" sz="1400" dirty="0" smtClean="0"/>
              <a:t>Title</a:t>
            </a:r>
            <a:r>
              <a:rPr lang="en-US" sz="1400" dirty="0" smtClean="0">
                <a:solidFill>
                  <a:srgbClr val="FF0000"/>
                </a:solidFill>
              </a:rPr>
              <a:t>*</a:t>
            </a:r>
            <a:r>
              <a:rPr lang="en-US" sz="1400" dirty="0" smtClean="0"/>
              <a:t>: ________________</a:t>
            </a:r>
          </a:p>
          <a:p>
            <a:r>
              <a:rPr lang="en-US" sz="1400" dirty="0" smtClean="0"/>
              <a:t>Work Street 1</a:t>
            </a:r>
            <a:r>
              <a:rPr lang="en-US" sz="1400" dirty="0" smtClean="0">
                <a:solidFill>
                  <a:srgbClr val="FF0000"/>
                </a:solidFill>
              </a:rPr>
              <a:t>*</a:t>
            </a:r>
            <a:r>
              <a:rPr lang="en-US" sz="1400" dirty="0" smtClean="0"/>
              <a:t>: ________</a:t>
            </a:r>
          </a:p>
          <a:p>
            <a:r>
              <a:rPr lang="en-US" sz="1400" dirty="0" smtClean="0"/>
              <a:t>Street 2: ______________</a:t>
            </a:r>
          </a:p>
          <a:p>
            <a:r>
              <a:rPr lang="en-US" sz="1400" dirty="0" smtClean="0"/>
              <a:t>Work City</a:t>
            </a:r>
            <a:r>
              <a:rPr lang="en-US" sz="1400" dirty="0" smtClean="0">
                <a:solidFill>
                  <a:srgbClr val="FF0000"/>
                </a:solidFill>
              </a:rPr>
              <a:t>*</a:t>
            </a:r>
            <a:r>
              <a:rPr lang="en-US" sz="1400" dirty="0" smtClean="0"/>
              <a:t>: ___________</a:t>
            </a:r>
          </a:p>
          <a:p>
            <a:r>
              <a:rPr lang="en-US" sz="1400" dirty="0" smtClean="0"/>
              <a:t>Work State</a:t>
            </a:r>
            <a:r>
              <a:rPr lang="en-US" sz="1400" dirty="0" smtClean="0">
                <a:solidFill>
                  <a:srgbClr val="FF0000"/>
                </a:solidFill>
              </a:rPr>
              <a:t>*</a:t>
            </a:r>
            <a:r>
              <a:rPr lang="en-US" sz="1400" dirty="0" smtClean="0"/>
              <a:t>: __________</a:t>
            </a:r>
          </a:p>
          <a:p>
            <a:r>
              <a:rPr lang="en-US" sz="1400" dirty="0" smtClean="0"/>
              <a:t>Work ZIP Code</a:t>
            </a:r>
            <a:r>
              <a:rPr lang="en-US" sz="1400" dirty="0" smtClean="0">
                <a:solidFill>
                  <a:srgbClr val="FF0000"/>
                </a:solidFill>
              </a:rPr>
              <a:t>*</a:t>
            </a:r>
            <a:r>
              <a:rPr lang="en-US" sz="1400" dirty="0" smtClean="0"/>
              <a:t>: ________</a:t>
            </a:r>
          </a:p>
          <a:p>
            <a:r>
              <a:rPr lang="en-US" sz="1400" dirty="0" smtClean="0"/>
              <a:t>Work Phone</a:t>
            </a:r>
            <a:r>
              <a:rPr lang="en-US" sz="1400" dirty="0" smtClean="0">
                <a:solidFill>
                  <a:srgbClr val="FF0000"/>
                </a:solidFill>
              </a:rPr>
              <a:t>*</a:t>
            </a:r>
            <a:r>
              <a:rPr lang="en-US" sz="1400" dirty="0" smtClean="0"/>
              <a:t>: __________</a:t>
            </a:r>
          </a:p>
          <a:p>
            <a:r>
              <a:rPr lang="en-US" sz="1400" dirty="0" smtClean="0"/>
              <a:t>Work Email</a:t>
            </a:r>
            <a:r>
              <a:rPr lang="en-US" sz="1400" dirty="0" smtClean="0">
                <a:solidFill>
                  <a:srgbClr val="FF0000"/>
                </a:solidFill>
              </a:rPr>
              <a:t>*</a:t>
            </a:r>
            <a:r>
              <a:rPr lang="en-US" sz="1400" dirty="0" smtClean="0"/>
              <a:t>: __________</a:t>
            </a:r>
          </a:p>
          <a:p>
            <a:r>
              <a:rPr lang="en-US" sz="1400" dirty="0" smtClean="0"/>
              <a:t>EA Name: _____________</a:t>
            </a:r>
          </a:p>
          <a:p>
            <a:r>
              <a:rPr lang="en-US" sz="1400" dirty="0" smtClean="0"/>
              <a:t>EA Phone: _____________</a:t>
            </a:r>
          </a:p>
          <a:p>
            <a:r>
              <a:rPr lang="en-US" sz="1400" dirty="0" smtClean="0"/>
              <a:t>EA Email: ______________</a:t>
            </a:r>
          </a:p>
          <a:p>
            <a:endParaRPr lang="en-US" dirty="0"/>
          </a:p>
        </p:txBody>
      </p:sp>
      <p:sp>
        <p:nvSpPr>
          <p:cNvPr id="26" name="Slide Number Placeholder 25"/>
          <p:cNvSpPr>
            <a:spLocks noGrp="1"/>
          </p:cNvSpPr>
          <p:nvPr>
            <p:ph type="sldNum" sz="quarter" idx="12"/>
          </p:nvPr>
        </p:nvSpPr>
        <p:spPr/>
        <p:txBody>
          <a:bodyPr/>
          <a:lstStyle/>
          <a:p>
            <a:fld id="{E67C9F85-78A9-4E2B-ADB2-E7CE4895C082}"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19200" y="381000"/>
            <a:ext cx="7239000" cy="4572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smtClean="0">
                <a:solidFill>
                  <a:schemeClr val="bg1"/>
                </a:solidFill>
              </a:rPr>
              <a:t>Defense Industrial Base (DIB) Cyber Security/</a:t>
            </a:r>
          </a:p>
          <a:p>
            <a:r>
              <a:rPr lang="en-US" sz="1200" dirty="0" smtClean="0">
                <a:solidFill>
                  <a:schemeClr val="bg1"/>
                </a:solidFill>
              </a:rPr>
              <a:t>Information Assurance (CS/IA) Program</a:t>
            </a:r>
            <a:endParaRPr lang="en-US" sz="1200" dirty="0">
              <a:solidFill>
                <a:schemeClr val="bg1"/>
              </a:solidFill>
            </a:endParaRPr>
          </a:p>
        </p:txBody>
      </p:sp>
      <p:sp>
        <p:nvSpPr>
          <p:cNvPr id="5" name="Rectangle 4"/>
          <p:cNvSpPr/>
          <p:nvPr/>
        </p:nvSpPr>
        <p:spPr>
          <a:xfrm>
            <a:off x="1600200" y="914400"/>
            <a:ext cx="13716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Company Registration</a:t>
            </a:r>
            <a:endParaRPr lang="en-US" sz="1000" dirty="0">
              <a:solidFill>
                <a:schemeClr val="bg1"/>
              </a:solidFill>
            </a:endParaRPr>
          </a:p>
        </p:txBody>
      </p:sp>
      <p:sp>
        <p:nvSpPr>
          <p:cNvPr id="7" name="Rectangle 6"/>
          <p:cNvSpPr/>
          <p:nvPr/>
        </p:nvSpPr>
        <p:spPr>
          <a:xfrm>
            <a:off x="3048000" y="914400"/>
            <a:ext cx="13716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Document Library</a:t>
            </a:r>
            <a:endParaRPr lang="en-US" sz="1000" dirty="0">
              <a:solidFill>
                <a:schemeClr val="bg1"/>
              </a:solidFill>
            </a:endParaRPr>
          </a:p>
        </p:txBody>
      </p:sp>
      <p:graphicFrame>
        <p:nvGraphicFramePr>
          <p:cNvPr id="9" name="Table 8"/>
          <p:cNvGraphicFramePr>
            <a:graphicFrameLocks noGrp="1"/>
          </p:cNvGraphicFramePr>
          <p:nvPr/>
        </p:nvGraphicFramePr>
        <p:xfrm>
          <a:off x="1600200" y="1094095"/>
          <a:ext cx="6096000" cy="565235"/>
        </p:xfrm>
        <a:graphic>
          <a:graphicData uri="http://schemas.openxmlformats.org/drawingml/2006/table">
            <a:tbl>
              <a:tblPr firstRow="1" bandRow="1">
                <a:tableStyleId>{5C22544A-7EE6-4342-B048-85BDC9FD1C3A}</a:tableStyleId>
              </a:tblPr>
              <a:tblGrid>
                <a:gridCol w="6096000"/>
              </a:tblGrid>
              <a:tr h="231138">
                <a:tc>
                  <a:txBody>
                    <a:bodyPr/>
                    <a:lstStyle/>
                    <a:p>
                      <a:r>
                        <a:rPr lang="en-US" sz="1200" dirty="0" smtClean="0"/>
                        <a:t>Company Application Process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4">
                        <a:lumMod val="75000"/>
                      </a:schemeClr>
                    </a:solidFill>
                  </a:tcPr>
                </a:tc>
              </a:tr>
              <a:tr h="290915">
                <a:tc>
                  <a:txBody>
                    <a:bodyPr/>
                    <a:lstStyle/>
                    <a:p>
                      <a:r>
                        <a:rPr lang="en-US" sz="1100" dirty="0" smtClean="0"/>
                        <a:t>Welcome</a:t>
                      </a:r>
                      <a:r>
                        <a:rPr lang="en-US" sz="1100" baseline="0" dirty="0" smtClean="0"/>
                        <a:t> to the Defense Industrial Base (DIB) Cyber Security/Information Assurance (CS/IA) Program</a:t>
                      </a: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r>
            </a:tbl>
          </a:graphicData>
        </a:graphic>
      </p:graphicFrame>
      <p:graphicFrame>
        <p:nvGraphicFramePr>
          <p:cNvPr id="10" name="Table 9"/>
          <p:cNvGraphicFramePr>
            <a:graphicFrameLocks noGrp="1"/>
          </p:cNvGraphicFramePr>
          <p:nvPr/>
        </p:nvGraphicFramePr>
        <p:xfrm>
          <a:off x="1219200" y="1733264"/>
          <a:ext cx="6858000" cy="533400"/>
        </p:xfrm>
        <a:graphic>
          <a:graphicData uri="http://schemas.openxmlformats.org/drawingml/2006/table">
            <a:tbl>
              <a:tblPr firstRow="1" bandRow="1">
                <a:tableStyleId>{5C22544A-7EE6-4342-B048-85BDC9FD1C3A}</a:tableStyleId>
              </a:tblPr>
              <a:tblGrid>
                <a:gridCol w="6858000"/>
              </a:tblGrid>
              <a:tr h="235131">
                <a:tc>
                  <a:txBody>
                    <a:bodyPr/>
                    <a:lstStyle/>
                    <a:p>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r>
              <a:tr h="222069">
                <a:tc>
                  <a:txBody>
                    <a:bodyPr/>
                    <a:lstStyle/>
                    <a:p>
                      <a:r>
                        <a:rPr lang="en-US" sz="1100" dirty="0" smtClean="0">
                          <a:solidFill>
                            <a:srgbClr val="FF0000"/>
                          </a:solidFill>
                        </a:rPr>
                        <a:t>*</a:t>
                      </a:r>
                      <a:r>
                        <a:rPr lang="en-US" sz="1100" dirty="0" smtClean="0"/>
                        <a:t>=Required</a:t>
                      </a:r>
                      <a:r>
                        <a:rPr lang="en-US" sz="1100" baseline="0" dirty="0" smtClean="0"/>
                        <a:t> Field</a:t>
                      </a:r>
                      <a:endParaRPr lang="en-US" sz="11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3" name="Rectangle 12"/>
          <p:cNvSpPr/>
          <p:nvPr/>
        </p:nvSpPr>
        <p:spPr>
          <a:xfrm>
            <a:off x="1295400" y="56388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Save</a:t>
            </a:r>
            <a:endParaRPr lang="en-US" sz="1000" dirty="0">
              <a:solidFill>
                <a:schemeClr val="bg1"/>
              </a:solidFill>
            </a:endParaRPr>
          </a:p>
        </p:txBody>
      </p:sp>
      <p:sp>
        <p:nvSpPr>
          <p:cNvPr id="15" name="Rectangle 14"/>
          <p:cNvSpPr/>
          <p:nvPr/>
        </p:nvSpPr>
        <p:spPr>
          <a:xfrm>
            <a:off x="3200400" y="56388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Cancel</a:t>
            </a:r>
            <a:endParaRPr lang="en-US" sz="1000" dirty="0">
              <a:solidFill>
                <a:schemeClr val="bg1"/>
              </a:solidFill>
            </a:endParaRPr>
          </a:p>
        </p:txBody>
      </p:sp>
      <p:sp>
        <p:nvSpPr>
          <p:cNvPr id="16" name="Rectangle 15"/>
          <p:cNvSpPr/>
          <p:nvPr/>
        </p:nvSpPr>
        <p:spPr>
          <a:xfrm>
            <a:off x="1295400" y="64770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Submit</a:t>
            </a:r>
            <a:endParaRPr lang="en-US" sz="1000" dirty="0">
              <a:solidFill>
                <a:schemeClr val="bg1"/>
              </a:solidFill>
            </a:endParaRPr>
          </a:p>
        </p:txBody>
      </p:sp>
      <p:sp>
        <p:nvSpPr>
          <p:cNvPr id="17" name="TextBox 16"/>
          <p:cNvSpPr txBox="1"/>
          <p:nvPr/>
        </p:nvSpPr>
        <p:spPr>
          <a:xfrm>
            <a:off x="1532638" y="5867400"/>
            <a:ext cx="6925562" cy="461665"/>
          </a:xfrm>
          <a:prstGeom prst="rect">
            <a:avLst/>
          </a:prstGeom>
          <a:noFill/>
          <a:ln>
            <a:solidFill>
              <a:schemeClr val="tx1"/>
            </a:solidFill>
          </a:ln>
        </p:spPr>
        <p:txBody>
          <a:bodyPr wrap="square" rtlCol="0">
            <a:spAutoFit/>
          </a:bodyPr>
          <a:lstStyle/>
          <a:p>
            <a:r>
              <a:rPr lang="en-US" sz="1200" dirty="0" smtClean="0"/>
              <a:t>I certify that the information provided is accurate to the best of my knowledge. I understand that DoD will confirm the accuracy of the information, including with my company and the Defense Security Service. </a:t>
            </a:r>
            <a:endParaRPr lang="en-US" sz="1200" dirty="0"/>
          </a:p>
        </p:txBody>
      </p:sp>
      <p:sp>
        <p:nvSpPr>
          <p:cNvPr id="19" name="Rectangle 18"/>
          <p:cNvSpPr/>
          <p:nvPr/>
        </p:nvSpPr>
        <p:spPr>
          <a:xfrm>
            <a:off x="1246496" y="5894696"/>
            <a:ext cx="228600" cy="190500"/>
          </a:xfrm>
          <a:prstGeom prst="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20" name="TextBox 19"/>
          <p:cNvSpPr txBox="1"/>
          <p:nvPr/>
        </p:nvSpPr>
        <p:spPr>
          <a:xfrm>
            <a:off x="0" y="0"/>
            <a:ext cx="7141379" cy="369332"/>
          </a:xfrm>
          <a:prstGeom prst="rect">
            <a:avLst/>
          </a:prstGeom>
          <a:noFill/>
        </p:spPr>
        <p:txBody>
          <a:bodyPr wrap="none" rtlCol="0">
            <a:spAutoFit/>
          </a:bodyPr>
          <a:lstStyle/>
          <a:p>
            <a:r>
              <a:rPr lang="en-US" dirty="0" smtClean="0"/>
              <a:t>Application Screen: Company Chief Information Security Officer (CISO) Tab</a:t>
            </a:r>
            <a:endParaRPr lang="en-US" dirty="0"/>
          </a:p>
        </p:txBody>
      </p:sp>
      <p:sp>
        <p:nvSpPr>
          <p:cNvPr id="22" name="Round Same Side Corner Rectangle 21"/>
          <p:cNvSpPr/>
          <p:nvPr/>
        </p:nvSpPr>
        <p:spPr>
          <a:xfrm>
            <a:off x="1227160" y="2362200"/>
            <a:ext cx="1363640"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Company</a:t>
            </a:r>
            <a:endParaRPr lang="en-US" sz="1400" dirty="0">
              <a:solidFill>
                <a:schemeClr val="tx1"/>
              </a:solidFill>
            </a:endParaRPr>
          </a:p>
        </p:txBody>
      </p:sp>
      <p:sp>
        <p:nvSpPr>
          <p:cNvPr id="23" name="Round Same Side Corner Rectangle 22"/>
          <p:cNvSpPr/>
          <p:nvPr/>
        </p:nvSpPr>
        <p:spPr>
          <a:xfrm>
            <a:off x="2641976" y="2362200"/>
            <a:ext cx="1752600"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200" dirty="0" smtClean="0">
                <a:solidFill>
                  <a:schemeClr val="tx1"/>
                </a:solidFill>
              </a:rPr>
              <a:t>Company Representative</a:t>
            </a:r>
            <a:endParaRPr lang="en-US" sz="1200" dirty="0">
              <a:solidFill>
                <a:schemeClr val="tx1"/>
              </a:solidFill>
            </a:endParaRPr>
          </a:p>
        </p:txBody>
      </p:sp>
      <p:sp>
        <p:nvSpPr>
          <p:cNvPr id="24" name="Round Same Side Corner Rectangle 23"/>
          <p:cNvSpPr/>
          <p:nvPr/>
        </p:nvSpPr>
        <p:spPr>
          <a:xfrm>
            <a:off x="4451440" y="2362200"/>
            <a:ext cx="713096"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CEO</a:t>
            </a:r>
            <a:endParaRPr lang="en-US" sz="1400" dirty="0">
              <a:solidFill>
                <a:schemeClr val="tx1"/>
              </a:solidFill>
            </a:endParaRPr>
          </a:p>
        </p:txBody>
      </p:sp>
      <p:sp>
        <p:nvSpPr>
          <p:cNvPr id="27" name="Round Same Side Corner Rectangle 26"/>
          <p:cNvSpPr/>
          <p:nvPr/>
        </p:nvSpPr>
        <p:spPr>
          <a:xfrm>
            <a:off x="6759048" y="2362200"/>
            <a:ext cx="1524000"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Additional POCs</a:t>
            </a:r>
            <a:endParaRPr lang="en-US" sz="1400" dirty="0">
              <a:solidFill>
                <a:schemeClr val="tx1"/>
              </a:solidFill>
            </a:endParaRPr>
          </a:p>
        </p:txBody>
      </p:sp>
      <p:sp>
        <p:nvSpPr>
          <p:cNvPr id="28" name="Round Same Side Corner Rectangle 27"/>
          <p:cNvSpPr/>
          <p:nvPr/>
        </p:nvSpPr>
        <p:spPr>
          <a:xfrm>
            <a:off x="5240736" y="2362200"/>
            <a:ext cx="713096"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CIO</a:t>
            </a:r>
            <a:endParaRPr lang="en-US" sz="1400" dirty="0">
              <a:solidFill>
                <a:schemeClr val="tx1"/>
              </a:solidFill>
            </a:endParaRPr>
          </a:p>
        </p:txBody>
      </p:sp>
      <p:sp>
        <p:nvSpPr>
          <p:cNvPr id="29" name="Round Same Side Corner Rectangle 28"/>
          <p:cNvSpPr/>
          <p:nvPr/>
        </p:nvSpPr>
        <p:spPr>
          <a:xfrm>
            <a:off x="5997048" y="2362200"/>
            <a:ext cx="713096" cy="228600"/>
          </a:xfrm>
          <a:prstGeom prst="round2SameRect">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CISO</a:t>
            </a:r>
            <a:endParaRPr lang="en-US" sz="1400" dirty="0">
              <a:solidFill>
                <a:schemeClr val="tx1"/>
              </a:solidFill>
            </a:endParaRPr>
          </a:p>
        </p:txBody>
      </p:sp>
      <p:sp>
        <p:nvSpPr>
          <p:cNvPr id="25" name="Up Arrow 24"/>
          <p:cNvSpPr/>
          <p:nvPr/>
        </p:nvSpPr>
        <p:spPr>
          <a:xfrm rot="5400000">
            <a:off x="-117228" y="1994932"/>
            <a:ext cx="1574514" cy="1062554"/>
          </a:xfrm>
          <a:prstGeom prst="upArrow">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400" dirty="0" smtClean="0">
                <a:solidFill>
                  <a:schemeClr val="tx1"/>
                </a:solidFill>
              </a:rPr>
              <a:t>Select </a:t>
            </a:r>
            <a:r>
              <a:rPr lang="en-US" sz="1400" b="1" dirty="0" smtClean="0">
                <a:solidFill>
                  <a:schemeClr val="tx1"/>
                </a:solidFill>
              </a:rPr>
              <a:t>CISO</a:t>
            </a:r>
          </a:p>
          <a:p>
            <a:pPr algn="ctr"/>
            <a:r>
              <a:rPr lang="en-US" sz="1400" dirty="0" smtClean="0">
                <a:solidFill>
                  <a:schemeClr val="tx1"/>
                </a:solidFill>
              </a:rPr>
              <a:t> tab</a:t>
            </a:r>
            <a:r>
              <a:rPr lang="en-US" dirty="0" smtClean="0"/>
              <a:t> </a:t>
            </a:r>
            <a:endParaRPr lang="en-US" dirty="0"/>
          </a:p>
        </p:txBody>
      </p:sp>
      <p:sp>
        <p:nvSpPr>
          <p:cNvPr id="21" name="TextBox 20"/>
          <p:cNvSpPr txBox="1"/>
          <p:nvPr/>
        </p:nvSpPr>
        <p:spPr>
          <a:xfrm>
            <a:off x="5943600" y="2590800"/>
            <a:ext cx="2160848" cy="3170099"/>
          </a:xfrm>
          <a:prstGeom prst="rect">
            <a:avLst/>
          </a:prstGeom>
          <a:noFill/>
        </p:spPr>
        <p:txBody>
          <a:bodyPr wrap="none" rtlCol="0">
            <a:spAutoFit/>
          </a:bodyPr>
          <a:lstStyle/>
          <a:p>
            <a:r>
              <a:rPr lang="en-US" sz="1400" dirty="0" smtClean="0"/>
              <a:t>CISO Name</a:t>
            </a:r>
            <a:r>
              <a:rPr lang="en-US" sz="1400" dirty="0" smtClean="0">
                <a:solidFill>
                  <a:srgbClr val="FF0000"/>
                </a:solidFill>
              </a:rPr>
              <a:t>*</a:t>
            </a:r>
            <a:r>
              <a:rPr lang="en-US" sz="1400" dirty="0" smtClean="0"/>
              <a:t>: ___________</a:t>
            </a:r>
          </a:p>
          <a:p>
            <a:r>
              <a:rPr lang="en-US" sz="1400" dirty="0" smtClean="0"/>
              <a:t>(or equivalent)</a:t>
            </a:r>
          </a:p>
          <a:p>
            <a:r>
              <a:rPr lang="en-US" sz="1400" dirty="0" smtClean="0"/>
              <a:t>Title</a:t>
            </a:r>
            <a:r>
              <a:rPr lang="en-US" sz="1400" dirty="0" smtClean="0">
                <a:solidFill>
                  <a:srgbClr val="FF0000"/>
                </a:solidFill>
              </a:rPr>
              <a:t>*</a:t>
            </a:r>
            <a:r>
              <a:rPr lang="en-US" sz="1400" dirty="0" smtClean="0"/>
              <a:t>: ________________</a:t>
            </a:r>
          </a:p>
          <a:p>
            <a:r>
              <a:rPr lang="en-US" sz="1400" dirty="0" smtClean="0"/>
              <a:t>Work Street 1</a:t>
            </a:r>
            <a:r>
              <a:rPr lang="en-US" sz="1400" dirty="0" smtClean="0">
                <a:solidFill>
                  <a:srgbClr val="FF0000"/>
                </a:solidFill>
              </a:rPr>
              <a:t>*</a:t>
            </a:r>
            <a:r>
              <a:rPr lang="en-US" sz="1400" dirty="0" smtClean="0"/>
              <a:t>: ________</a:t>
            </a:r>
          </a:p>
          <a:p>
            <a:r>
              <a:rPr lang="en-US" sz="1400" dirty="0" smtClean="0"/>
              <a:t>Street 2: ______________</a:t>
            </a:r>
          </a:p>
          <a:p>
            <a:r>
              <a:rPr lang="en-US" sz="1400" dirty="0" smtClean="0"/>
              <a:t>Work City</a:t>
            </a:r>
            <a:r>
              <a:rPr lang="en-US" sz="1400" dirty="0" smtClean="0">
                <a:solidFill>
                  <a:srgbClr val="FF0000"/>
                </a:solidFill>
              </a:rPr>
              <a:t>*</a:t>
            </a:r>
            <a:r>
              <a:rPr lang="en-US" sz="1400" dirty="0" smtClean="0"/>
              <a:t>: ___________</a:t>
            </a:r>
          </a:p>
          <a:p>
            <a:r>
              <a:rPr lang="en-US" sz="1400" dirty="0" smtClean="0"/>
              <a:t>Work State</a:t>
            </a:r>
            <a:r>
              <a:rPr lang="en-US" sz="1400" dirty="0" smtClean="0">
                <a:solidFill>
                  <a:srgbClr val="FF0000"/>
                </a:solidFill>
              </a:rPr>
              <a:t>*</a:t>
            </a:r>
            <a:r>
              <a:rPr lang="en-US" sz="1400" dirty="0" smtClean="0"/>
              <a:t>: __________</a:t>
            </a:r>
          </a:p>
          <a:p>
            <a:r>
              <a:rPr lang="en-US" sz="1400" dirty="0" smtClean="0"/>
              <a:t>Work ZIP Code</a:t>
            </a:r>
            <a:r>
              <a:rPr lang="en-US" sz="1400" dirty="0" smtClean="0">
                <a:solidFill>
                  <a:srgbClr val="FF0000"/>
                </a:solidFill>
              </a:rPr>
              <a:t>*</a:t>
            </a:r>
            <a:r>
              <a:rPr lang="en-US" sz="1400" dirty="0" smtClean="0"/>
              <a:t>: ________</a:t>
            </a:r>
          </a:p>
          <a:p>
            <a:r>
              <a:rPr lang="en-US" sz="1400" dirty="0" smtClean="0"/>
              <a:t>Work Phone</a:t>
            </a:r>
            <a:r>
              <a:rPr lang="en-US" sz="1400" dirty="0" smtClean="0">
                <a:solidFill>
                  <a:srgbClr val="FF0000"/>
                </a:solidFill>
              </a:rPr>
              <a:t>*</a:t>
            </a:r>
            <a:r>
              <a:rPr lang="en-US" sz="1400" dirty="0" smtClean="0"/>
              <a:t>: __________</a:t>
            </a:r>
          </a:p>
          <a:p>
            <a:r>
              <a:rPr lang="en-US" sz="1400" dirty="0" smtClean="0"/>
              <a:t>Work Email</a:t>
            </a:r>
            <a:r>
              <a:rPr lang="en-US" sz="1400" dirty="0" smtClean="0">
                <a:solidFill>
                  <a:srgbClr val="FF0000"/>
                </a:solidFill>
              </a:rPr>
              <a:t>*</a:t>
            </a:r>
            <a:r>
              <a:rPr lang="en-US" sz="1400" dirty="0" smtClean="0"/>
              <a:t>: __________</a:t>
            </a:r>
          </a:p>
          <a:p>
            <a:r>
              <a:rPr lang="en-US" sz="1400" dirty="0" smtClean="0"/>
              <a:t>EA Name: _____________</a:t>
            </a:r>
          </a:p>
          <a:p>
            <a:r>
              <a:rPr lang="en-US" sz="1400" dirty="0" smtClean="0"/>
              <a:t>EA Phone: _____________</a:t>
            </a:r>
          </a:p>
          <a:p>
            <a:r>
              <a:rPr lang="en-US" sz="1400" dirty="0" smtClean="0"/>
              <a:t>EA Email: ______________</a:t>
            </a:r>
          </a:p>
          <a:p>
            <a:endParaRPr lang="en-US" dirty="0"/>
          </a:p>
        </p:txBody>
      </p:sp>
      <p:sp>
        <p:nvSpPr>
          <p:cNvPr id="26" name="Slide Number Placeholder 25"/>
          <p:cNvSpPr>
            <a:spLocks noGrp="1"/>
          </p:cNvSpPr>
          <p:nvPr>
            <p:ph type="sldNum" sz="quarter" idx="12"/>
          </p:nvPr>
        </p:nvSpPr>
        <p:spPr/>
        <p:txBody>
          <a:bodyPr/>
          <a:lstStyle/>
          <a:p>
            <a:fld id="{E67C9F85-78A9-4E2B-ADB2-E7CE4895C082}"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19200" y="381000"/>
            <a:ext cx="7239000" cy="4572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smtClean="0">
                <a:solidFill>
                  <a:schemeClr val="bg1"/>
                </a:solidFill>
              </a:rPr>
              <a:t>Defense Industrial Base (DIB) Cyber Security/</a:t>
            </a:r>
          </a:p>
          <a:p>
            <a:r>
              <a:rPr lang="en-US" sz="1200" dirty="0" smtClean="0">
                <a:solidFill>
                  <a:schemeClr val="bg1"/>
                </a:solidFill>
              </a:rPr>
              <a:t>Information Assurance (CS/IA) Program</a:t>
            </a:r>
            <a:endParaRPr lang="en-US" sz="1200" dirty="0">
              <a:solidFill>
                <a:schemeClr val="bg1"/>
              </a:solidFill>
            </a:endParaRPr>
          </a:p>
        </p:txBody>
      </p:sp>
      <p:sp>
        <p:nvSpPr>
          <p:cNvPr id="5" name="Rectangle 4"/>
          <p:cNvSpPr/>
          <p:nvPr/>
        </p:nvSpPr>
        <p:spPr>
          <a:xfrm>
            <a:off x="1600200" y="914400"/>
            <a:ext cx="13716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Company Registration</a:t>
            </a:r>
            <a:endParaRPr lang="en-US" sz="1000" dirty="0">
              <a:solidFill>
                <a:schemeClr val="bg1"/>
              </a:solidFill>
            </a:endParaRPr>
          </a:p>
        </p:txBody>
      </p:sp>
      <p:sp>
        <p:nvSpPr>
          <p:cNvPr id="7" name="Rectangle 6"/>
          <p:cNvSpPr/>
          <p:nvPr/>
        </p:nvSpPr>
        <p:spPr>
          <a:xfrm>
            <a:off x="3048000" y="914400"/>
            <a:ext cx="13716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Document Library</a:t>
            </a:r>
            <a:endParaRPr lang="en-US" sz="1000" dirty="0">
              <a:solidFill>
                <a:schemeClr val="bg1"/>
              </a:solidFill>
            </a:endParaRPr>
          </a:p>
        </p:txBody>
      </p:sp>
      <p:graphicFrame>
        <p:nvGraphicFramePr>
          <p:cNvPr id="9" name="Table 8"/>
          <p:cNvGraphicFramePr>
            <a:graphicFrameLocks noGrp="1"/>
          </p:cNvGraphicFramePr>
          <p:nvPr/>
        </p:nvGraphicFramePr>
        <p:xfrm>
          <a:off x="1600200" y="1094095"/>
          <a:ext cx="6096000" cy="565235"/>
        </p:xfrm>
        <a:graphic>
          <a:graphicData uri="http://schemas.openxmlformats.org/drawingml/2006/table">
            <a:tbl>
              <a:tblPr firstRow="1" bandRow="1">
                <a:tableStyleId>{5C22544A-7EE6-4342-B048-85BDC9FD1C3A}</a:tableStyleId>
              </a:tblPr>
              <a:tblGrid>
                <a:gridCol w="6096000"/>
              </a:tblGrid>
              <a:tr h="231138">
                <a:tc>
                  <a:txBody>
                    <a:bodyPr/>
                    <a:lstStyle/>
                    <a:p>
                      <a:r>
                        <a:rPr lang="en-US" sz="1200" dirty="0" smtClean="0"/>
                        <a:t>Company Application Process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4">
                        <a:lumMod val="75000"/>
                      </a:schemeClr>
                    </a:solidFill>
                  </a:tcPr>
                </a:tc>
              </a:tr>
              <a:tr h="290915">
                <a:tc>
                  <a:txBody>
                    <a:bodyPr/>
                    <a:lstStyle/>
                    <a:p>
                      <a:r>
                        <a:rPr lang="en-US" sz="1100" dirty="0" smtClean="0"/>
                        <a:t>Welcome</a:t>
                      </a:r>
                      <a:r>
                        <a:rPr lang="en-US" sz="1100" baseline="0" dirty="0" smtClean="0"/>
                        <a:t> to the Defense Industrial Base (DIB) Cyber Security/Information Assurance (CS/IA) Program</a:t>
                      </a: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r>
            </a:tbl>
          </a:graphicData>
        </a:graphic>
      </p:graphicFrame>
      <p:graphicFrame>
        <p:nvGraphicFramePr>
          <p:cNvPr id="10" name="Table 9"/>
          <p:cNvGraphicFramePr>
            <a:graphicFrameLocks noGrp="1"/>
          </p:cNvGraphicFramePr>
          <p:nvPr/>
        </p:nvGraphicFramePr>
        <p:xfrm>
          <a:off x="1219200" y="1733264"/>
          <a:ext cx="6858000" cy="533400"/>
        </p:xfrm>
        <a:graphic>
          <a:graphicData uri="http://schemas.openxmlformats.org/drawingml/2006/table">
            <a:tbl>
              <a:tblPr firstRow="1" bandRow="1">
                <a:tableStyleId>{5C22544A-7EE6-4342-B048-85BDC9FD1C3A}</a:tableStyleId>
              </a:tblPr>
              <a:tblGrid>
                <a:gridCol w="6858000"/>
              </a:tblGrid>
              <a:tr h="235131">
                <a:tc>
                  <a:txBody>
                    <a:bodyPr/>
                    <a:lstStyle/>
                    <a:p>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r>
              <a:tr h="222069">
                <a:tc>
                  <a:txBody>
                    <a:bodyPr/>
                    <a:lstStyle/>
                    <a:p>
                      <a:r>
                        <a:rPr lang="en-US" sz="1100" dirty="0" smtClean="0">
                          <a:solidFill>
                            <a:srgbClr val="FF0000"/>
                          </a:solidFill>
                        </a:rPr>
                        <a:t>*</a:t>
                      </a:r>
                      <a:r>
                        <a:rPr lang="en-US" sz="1100" dirty="0" smtClean="0"/>
                        <a:t>=Required</a:t>
                      </a:r>
                      <a:r>
                        <a:rPr lang="en-US" sz="1100" baseline="0" dirty="0" smtClean="0"/>
                        <a:t> Field</a:t>
                      </a:r>
                      <a:endParaRPr lang="en-US" sz="11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3" name="Rectangle 12"/>
          <p:cNvSpPr/>
          <p:nvPr/>
        </p:nvSpPr>
        <p:spPr>
          <a:xfrm>
            <a:off x="1295400" y="56388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Save</a:t>
            </a:r>
            <a:endParaRPr lang="en-US" sz="1000" dirty="0">
              <a:solidFill>
                <a:schemeClr val="bg1"/>
              </a:solidFill>
            </a:endParaRPr>
          </a:p>
        </p:txBody>
      </p:sp>
      <p:sp>
        <p:nvSpPr>
          <p:cNvPr id="15" name="Rectangle 14"/>
          <p:cNvSpPr/>
          <p:nvPr/>
        </p:nvSpPr>
        <p:spPr>
          <a:xfrm>
            <a:off x="3200400" y="56388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Cancel</a:t>
            </a:r>
            <a:endParaRPr lang="en-US" sz="1000" dirty="0">
              <a:solidFill>
                <a:schemeClr val="bg1"/>
              </a:solidFill>
            </a:endParaRPr>
          </a:p>
        </p:txBody>
      </p:sp>
      <p:sp>
        <p:nvSpPr>
          <p:cNvPr id="16" name="Rectangle 15"/>
          <p:cNvSpPr/>
          <p:nvPr/>
        </p:nvSpPr>
        <p:spPr>
          <a:xfrm>
            <a:off x="1295400" y="64770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Submit</a:t>
            </a:r>
            <a:endParaRPr lang="en-US" sz="1000" dirty="0">
              <a:solidFill>
                <a:schemeClr val="bg1"/>
              </a:solidFill>
            </a:endParaRPr>
          </a:p>
        </p:txBody>
      </p:sp>
      <p:sp>
        <p:nvSpPr>
          <p:cNvPr id="17" name="TextBox 16"/>
          <p:cNvSpPr txBox="1"/>
          <p:nvPr/>
        </p:nvSpPr>
        <p:spPr>
          <a:xfrm>
            <a:off x="1532638" y="5867400"/>
            <a:ext cx="6925562" cy="461665"/>
          </a:xfrm>
          <a:prstGeom prst="rect">
            <a:avLst/>
          </a:prstGeom>
          <a:noFill/>
          <a:ln>
            <a:solidFill>
              <a:schemeClr val="tx1"/>
            </a:solidFill>
          </a:ln>
        </p:spPr>
        <p:txBody>
          <a:bodyPr wrap="square" rtlCol="0">
            <a:spAutoFit/>
          </a:bodyPr>
          <a:lstStyle/>
          <a:p>
            <a:r>
              <a:rPr lang="en-US" sz="1200" dirty="0" smtClean="0"/>
              <a:t>I certify that the information provided is accurate to the best of my knowledge. I understand that DoD will confirm the accuracy of the information, including with my company and the Defense Security Service.  </a:t>
            </a:r>
            <a:endParaRPr lang="en-US" sz="1200" dirty="0"/>
          </a:p>
        </p:txBody>
      </p:sp>
      <p:sp>
        <p:nvSpPr>
          <p:cNvPr id="19" name="Rectangle 18"/>
          <p:cNvSpPr/>
          <p:nvPr/>
        </p:nvSpPr>
        <p:spPr>
          <a:xfrm>
            <a:off x="1246496" y="5894696"/>
            <a:ext cx="228600" cy="190500"/>
          </a:xfrm>
          <a:prstGeom prst="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20" name="TextBox 19"/>
          <p:cNvSpPr txBox="1"/>
          <p:nvPr/>
        </p:nvSpPr>
        <p:spPr>
          <a:xfrm>
            <a:off x="0" y="0"/>
            <a:ext cx="4937057" cy="369332"/>
          </a:xfrm>
          <a:prstGeom prst="rect">
            <a:avLst/>
          </a:prstGeom>
          <a:noFill/>
        </p:spPr>
        <p:txBody>
          <a:bodyPr wrap="none" rtlCol="0">
            <a:spAutoFit/>
          </a:bodyPr>
          <a:lstStyle/>
          <a:p>
            <a:r>
              <a:rPr lang="en-US" dirty="0" smtClean="0"/>
              <a:t>Application Screen: Company Additional POCs Tab</a:t>
            </a:r>
            <a:endParaRPr lang="en-US" dirty="0"/>
          </a:p>
        </p:txBody>
      </p:sp>
      <p:sp>
        <p:nvSpPr>
          <p:cNvPr id="22" name="Round Same Side Corner Rectangle 21"/>
          <p:cNvSpPr/>
          <p:nvPr/>
        </p:nvSpPr>
        <p:spPr>
          <a:xfrm>
            <a:off x="1227160" y="2342864"/>
            <a:ext cx="982640"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Company</a:t>
            </a:r>
            <a:endParaRPr lang="en-US" sz="1400" dirty="0">
              <a:solidFill>
                <a:schemeClr val="tx1"/>
              </a:solidFill>
            </a:endParaRPr>
          </a:p>
        </p:txBody>
      </p:sp>
      <p:sp>
        <p:nvSpPr>
          <p:cNvPr id="23" name="Round Same Side Corner Rectangle 22"/>
          <p:cNvSpPr/>
          <p:nvPr/>
        </p:nvSpPr>
        <p:spPr>
          <a:xfrm>
            <a:off x="2258704" y="2342864"/>
            <a:ext cx="1752600"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200" dirty="0" smtClean="0">
                <a:solidFill>
                  <a:schemeClr val="tx1"/>
                </a:solidFill>
              </a:rPr>
              <a:t>Company Representative</a:t>
            </a:r>
            <a:endParaRPr lang="en-US" sz="1200" dirty="0">
              <a:solidFill>
                <a:schemeClr val="tx1"/>
              </a:solidFill>
            </a:endParaRPr>
          </a:p>
        </p:txBody>
      </p:sp>
      <p:sp>
        <p:nvSpPr>
          <p:cNvPr id="24" name="Round Same Side Corner Rectangle 23"/>
          <p:cNvSpPr/>
          <p:nvPr/>
        </p:nvSpPr>
        <p:spPr>
          <a:xfrm>
            <a:off x="4055648" y="2342864"/>
            <a:ext cx="516352"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CEO</a:t>
            </a:r>
            <a:endParaRPr lang="en-US" sz="1400" dirty="0">
              <a:solidFill>
                <a:schemeClr val="tx1"/>
              </a:solidFill>
            </a:endParaRPr>
          </a:p>
        </p:txBody>
      </p:sp>
      <p:sp>
        <p:nvSpPr>
          <p:cNvPr id="27" name="Round Same Side Corner Rectangle 26"/>
          <p:cNvSpPr/>
          <p:nvPr/>
        </p:nvSpPr>
        <p:spPr>
          <a:xfrm>
            <a:off x="5844632" y="2342864"/>
            <a:ext cx="2232568" cy="228600"/>
          </a:xfrm>
          <a:prstGeom prst="round2SameRect">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Additional POCs</a:t>
            </a:r>
            <a:endParaRPr lang="en-US" sz="1400" dirty="0">
              <a:solidFill>
                <a:schemeClr val="tx1"/>
              </a:solidFill>
            </a:endParaRPr>
          </a:p>
        </p:txBody>
      </p:sp>
      <p:sp>
        <p:nvSpPr>
          <p:cNvPr id="28" name="Round Same Side Corner Rectangle 27"/>
          <p:cNvSpPr/>
          <p:nvPr/>
        </p:nvSpPr>
        <p:spPr>
          <a:xfrm>
            <a:off x="4612944" y="2342864"/>
            <a:ext cx="530000"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CIO</a:t>
            </a:r>
            <a:endParaRPr lang="en-US" sz="1400" dirty="0">
              <a:solidFill>
                <a:schemeClr val="tx1"/>
              </a:solidFill>
            </a:endParaRPr>
          </a:p>
        </p:txBody>
      </p:sp>
      <p:sp>
        <p:nvSpPr>
          <p:cNvPr id="29" name="Round Same Side Corner Rectangle 28"/>
          <p:cNvSpPr/>
          <p:nvPr/>
        </p:nvSpPr>
        <p:spPr>
          <a:xfrm>
            <a:off x="5191816" y="2342864"/>
            <a:ext cx="611888"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CISO</a:t>
            </a:r>
            <a:endParaRPr lang="en-US" sz="1400" dirty="0">
              <a:solidFill>
                <a:schemeClr val="tx1"/>
              </a:solidFill>
            </a:endParaRPr>
          </a:p>
        </p:txBody>
      </p:sp>
      <p:sp>
        <p:nvSpPr>
          <p:cNvPr id="25" name="Up Arrow 24"/>
          <p:cNvSpPr/>
          <p:nvPr/>
        </p:nvSpPr>
        <p:spPr>
          <a:xfrm rot="5400000">
            <a:off x="-159308" y="1906220"/>
            <a:ext cx="1574514" cy="1201306"/>
          </a:xfrm>
          <a:prstGeom prst="upArrow">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400" dirty="0" smtClean="0">
                <a:solidFill>
                  <a:schemeClr val="tx1"/>
                </a:solidFill>
              </a:rPr>
              <a:t>Select </a:t>
            </a:r>
            <a:r>
              <a:rPr lang="en-US" sz="1400" b="1" dirty="0" smtClean="0">
                <a:solidFill>
                  <a:schemeClr val="tx1"/>
                </a:solidFill>
              </a:rPr>
              <a:t>Additional POCs</a:t>
            </a:r>
            <a:r>
              <a:rPr lang="en-US" sz="1400" dirty="0" smtClean="0">
                <a:solidFill>
                  <a:schemeClr val="tx1"/>
                </a:solidFill>
              </a:rPr>
              <a:t>     tab</a:t>
            </a:r>
            <a:endParaRPr lang="en-US" dirty="0"/>
          </a:p>
        </p:txBody>
      </p:sp>
      <p:sp>
        <p:nvSpPr>
          <p:cNvPr id="21" name="TextBox 20"/>
          <p:cNvSpPr txBox="1"/>
          <p:nvPr/>
        </p:nvSpPr>
        <p:spPr>
          <a:xfrm>
            <a:off x="5761189" y="2585112"/>
            <a:ext cx="3306611" cy="3170099"/>
          </a:xfrm>
          <a:prstGeom prst="rect">
            <a:avLst/>
          </a:prstGeom>
          <a:noFill/>
        </p:spPr>
        <p:txBody>
          <a:bodyPr wrap="none" rtlCol="0">
            <a:spAutoFit/>
          </a:bodyPr>
          <a:lstStyle/>
          <a:p>
            <a:r>
              <a:rPr lang="en-US" sz="1300" dirty="0" smtClean="0"/>
              <a:t>Chief Privacy Officer Name</a:t>
            </a:r>
            <a:r>
              <a:rPr lang="en-US" sz="1300" dirty="0" smtClean="0">
                <a:solidFill>
                  <a:srgbClr val="FF0000"/>
                </a:solidFill>
              </a:rPr>
              <a:t>*</a:t>
            </a:r>
            <a:r>
              <a:rPr lang="en-US" sz="1300" dirty="0" smtClean="0"/>
              <a:t>: _____________</a:t>
            </a:r>
          </a:p>
          <a:p>
            <a:r>
              <a:rPr lang="en-US" sz="1300" dirty="0" smtClean="0"/>
              <a:t>(or equivalent)</a:t>
            </a:r>
          </a:p>
          <a:p>
            <a:r>
              <a:rPr lang="en-US" sz="1300" dirty="0" smtClean="0"/>
              <a:t>Chief Privacy Officer Title</a:t>
            </a:r>
            <a:r>
              <a:rPr lang="en-US" sz="1300" dirty="0" smtClean="0">
                <a:solidFill>
                  <a:srgbClr val="FF0000"/>
                </a:solidFill>
              </a:rPr>
              <a:t>*</a:t>
            </a:r>
            <a:r>
              <a:rPr lang="en-US" sz="1300" dirty="0" smtClean="0"/>
              <a:t>: _______________</a:t>
            </a:r>
          </a:p>
          <a:p>
            <a:r>
              <a:rPr lang="en-US" sz="1300" dirty="0" smtClean="0"/>
              <a:t>Chief Privacy Officer Email</a:t>
            </a:r>
            <a:r>
              <a:rPr lang="en-US" sz="1300" dirty="0" smtClean="0">
                <a:solidFill>
                  <a:srgbClr val="FF0000"/>
                </a:solidFill>
              </a:rPr>
              <a:t>*</a:t>
            </a:r>
            <a:r>
              <a:rPr lang="en-US" sz="1300" dirty="0" smtClean="0"/>
              <a:t>: ______________</a:t>
            </a:r>
          </a:p>
          <a:p>
            <a:pPr>
              <a:buFont typeface="Wingdings" pitchFamily="2" charset="2"/>
              <a:buChar char="q"/>
            </a:pPr>
            <a:r>
              <a:rPr lang="en-US" sz="1300" dirty="0" smtClean="0"/>
              <a:t> Not applicable </a:t>
            </a:r>
          </a:p>
          <a:p>
            <a:endParaRPr lang="en-US" sz="1300" dirty="0" smtClean="0"/>
          </a:p>
          <a:p>
            <a:r>
              <a:rPr lang="en-US" sz="1300" dirty="0" smtClean="0"/>
              <a:t>General Counsel Representative Name</a:t>
            </a:r>
            <a:r>
              <a:rPr lang="en-US" sz="1300" dirty="0" smtClean="0">
                <a:solidFill>
                  <a:srgbClr val="FF0000"/>
                </a:solidFill>
              </a:rPr>
              <a:t>*</a:t>
            </a:r>
            <a:r>
              <a:rPr lang="en-US" sz="1300" dirty="0" smtClean="0"/>
              <a:t>: ____</a:t>
            </a:r>
          </a:p>
          <a:p>
            <a:r>
              <a:rPr lang="en-US" sz="1300" dirty="0" smtClean="0"/>
              <a:t>General Counsel Representative Title</a:t>
            </a:r>
            <a:r>
              <a:rPr lang="en-US" sz="1300" dirty="0" smtClean="0">
                <a:solidFill>
                  <a:srgbClr val="FF0000"/>
                </a:solidFill>
              </a:rPr>
              <a:t>*</a:t>
            </a:r>
            <a:r>
              <a:rPr lang="en-US" sz="1300" dirty="0" smtClean="0"/>
              <a:t>: _____</a:t>
            </a:r>
          </a:p>
          <a:p>
            <a:r>
              <a:rPr lang="en-US" sz="1300" dirty="0" smtClean="0"/>
              <a:t>General Counsel Representative Email</a:t>
            </a:r>
            <a:r>
              <a:rPr lang="en-US" sz="1300" dirty="0" smtClean="0">
                <a:solidFill>
                  <a:srgbClr val="FF0000"/>
                </a:solidFill>
              </a:rPr>
              <a:t>*</a:t>
            </a:r>
            <a:r>
              <a:rPr lang="en-US" sz="1300" dirty="0" smtClean="0"/>
              <a:t>: ____</a:t>
            </a:r>
          </a:p>
          <a:p>
            <a:endParaRPr lang="en-US" sz="1300" dirty="0" smtClean="0"/>
          </a:p>
          <a:p>
            <a:r>
              <a:rPr lang="en-US" sz="1300" dirty="0" smtClean="0"/>
              <a:t>Corporate Security Officer or Facility Security</a:t>
            </a:r>
          </a:p>
          <a:p>
            <a:r>
              <a:rPr lang="en-US" sz="1300" dirty="0" smtClean="0"/>
              <a:t>Officer (CSO/FSO) Name</a:t>
            </a:r>
            <a:r>
              <a:rPr lang="en-US" sz="1300" dirty="0" smtClean="0">
                <a:solidFill>
                  <a:srgbClr val="FF0000"/>
                </a:solidFill>
              </a:rPr>
              <a:t>*</a:t>
            </a:r>
            <a:r>
              <a:rPr lang="en-US" sz="1300" dirty="0" smtClean="0"/>
              <a:t>: _______________</a:t>
            </a:r>
          </a:p>
          <a:p>
            <a:r>
              <a:rPr lang="en-US" sz="1300" dirty="0" smtClean="0"/>
              <a:t>CSO/FSO Title</a:t>
            </a:r>
            <a:r>
              <a:rPr lang="en-US" sz="1300" dirty="0" smtClean="0">
                <a:solidFill>
                  <a:srgbClr val="FF0000"/>
                </a:solidFill>
              </a:rPr>
              <a:t>*</a:t>
            </a:r>
            <a:r>
              <a:rPr lang="en-US" sz="1300" dirty="0" smtClean="0"/>
              <a:t>: ________________________</a:t>
            </a:r>
          </a:p>
          <a:p>
            <a:r>
              <a:rPr lang="en-US" sz="1300" dirty="0" smtClean="0"/>
              <a:t>CSO/FSO Email</a:t>
            </a:r>
            <a:r>
              <a:rPr lang="en-US" sz="1300" dirty="0" smtClean="0">
                <a:solidFill>
                  <a:srgbClr val="FF0000"/>
                </a:solidFill>
              </a:rPr>
              <a:t>*</a:t>
            </a:r>
            <a:r>
              <a:rPr lang="en-US" sz="1300" dirty="0" smtClean="0"/>
              <a:t>: _______________________</a:t>
            </a:r>
          </a:p>
          <a:p>
            <a:endParaRPr lang="en-US" dirty="0"/>
          </a:p>
        </p:txBody>
      </p:sp>
      <p:sp>
        <p:nvSpPr>
          <p:cNvPr id="30" name="Slide Number Placeholder 29"/>
          <p:cNvSpPr>
            <a:spLocks noGrp="1"/>
          </p:cNvSpPr>
          <p:nvPr>
            <p:ph type="sldNum" sz="quarter" idx="12"/>
          </p:nvPr>
        </p:nvSpPr>
        <p:spPr/>
        <p:txBody>
          <a:bodyPr/>
          <a:lstStyle/>
          <a:p>
            <a:fld id="{E67C9F85-78A9-4E2B-ADB2-E7CE4895C082}"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19200" y="381000"/>
            <a:ext cx="7239000" cy="4572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smtClean="0">
                <a:solidFill>
                  <a:schemeClr val="bg1"/>
                </a:solidFill>
              </a:rPr>
              <a:t>Defense Industrial Base (DIB) Cyber Security/</a:t>
            </a:r>
          </a:p>
          <a:p>
            <a:r>
              <a:rPr lang="en-US" sz="1200" dirty="0" smtClean="0">
                <a:solidFill>
                  <a:schemeClr val="bg1"/>
                </a:solidFill>
              </a:rPr>
              <a:t>Information Assurance (CS/IA) Program</a:t>
            </a:r>
            <a:endParaRPr lang="en-US" sz="1200" dirty="0">
              <a:solidFill>
                <a:schemeClr val="bg1"/>
              </a:solidFill>
            </a:endParaRPr>
          </a:p>
        </p:txBody>
      </p:sp>
      <p:sp>
        <p:nvSpPr>
          <p:cNvPr id="5" name="Rectangle 4"/>
          <p:cNvSpPr/>
          <p:nvPr/>
        </p:nvSpPr>
        <p:spPr>
          <a:xfrm>
            <a:off x="1600200" y="914400"/>
            <a:ext cx="13716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Company Registration</a:t>
            </a:r>
            <a:endParaRPr lang="en-US" sz="1000" dirty="0">
              <a:solidFill>
                <a:schemeClr val="bg1"/>
              </a:solidFill>
            </a:endParaRPr>
          </a:p>
        </p:txBody>
      </p:sp>
      <p:sp>
        <p:nvSpPr>
          <p:cNvPr id="7" name="Rectangle 6"/>
          <p:cNvSpPr/>
          <p:nvPr/>
        </p:nvSpPr>
        <p:spPr>
          <a:xfrm>
            <a:off x="3048000" y="914400"/>
            <a:ext cx="13716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Document Library</a:t>
            </a:r>
            <a:endParaRPr lang="en-US" sz="1000" dirty="0">
              <a:solidFill>
                <a:schemeClr val="bg1"/>
              </a:solidFill>
            </a:endParaRPr>
          </a:p>
        </p:txBody>
      </p:sp>
      <p:graphicFrame>
        <p:nvGraphicFramePr>
          <p:cNvPr id="9" name="Table 8"/>
          <p:cNvGraphicFramePr>
            <a:graphicFrameLocks noGrp="1"/>
          </p:cNvGraphicFramePr>
          <p:nvPr/>
        </p:nvGraphicFramePr>
        <p:xfrm>
          <a:off x="1600200" y="1094095"/>
          <a:ext cx="6096000" cy="565235"/>
        </p:xfrm>
        <a:graphic>
          <a:graphicData uri="http://schemas.openxmlformats.org/drawingml/2006/table">
            <a:tbl>
              <a:tblPr firstRow="1" bandRow="1">
                <a:tableStyleId>{5C22544A-7EE6-4342-B048-85BDC9FD1C3A}</a:tableStyleId>
              </a:tblPr>
              <a:tblGrid>
                <a:gridCol w="6096000"/>
              </a:tblGrid>
              <a:tr h="231138">
                <a:tc>
                  <a:txBody>
                    <a:bodyPr/>
                    <a:lstStyle/>
                    <a:p>
                      <a:r>
                        <a:rPr lang="en-US" sz="1200" dirty="0" smtClean="0"/>
                        <a:t>Company Application Process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4">
                        <a:lumMod val="75000"/>
                      </a:schemeClr>
                    </a:solidFill>
                  </a:tcPr>
                </a:tc>
              </a:tr>
              <a:tr h="290915">
                <a:tc>
                  <a:txBody>
                    <a:bodyPr/>
                    <a:lstStyle/>
                    <a:p>
                      <a:r>
                        <a:rPr lang="en-US" sz="1100" dirty="0" smtClean="0"/>
                        <a:t>Welcome</a:t>
                      </a:r>
                      <a:r>
                        <a:rPr lang="en-US" sz="1100" baseline="0" dirty="0" smtClean="0"/>
                        <a:t> to the Defense Industrial Base (DIB) Cyber Security/Information Assurance (CS/IA) Program</a:t>
                      </a: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r>
            </a:tbl>
          </a:graphicData>
        </a:graphic>
      </p:graphicFrame>
      <p:graphicFrame>
        <p:nvGraphicFramePr>
          <p:cNvPr id="10" name="Table 9"/>
          <p:cNvGraphicFramePr>
            <a:graphicFrameLocks noGrp="1"/>
          </p:cNvGraphicFramePr>
          <p:nvPr/>
        </p:nvGraphicFramePr>
        <p:xfrm>
          <a:off x="1219200" y="1733264"/>
          <a:ext cx="7162800" cy="533400"/>
        </p:xfrm>
        <a:graphic>
          <a:graphicData uri="http://schemas.openxmlformats.org/drawingml/2006/table">
            <a:tbl>
              <a:tblPr firstRow="1" bandRow="1">
                <a:tableStyleId>{5C22544A-7EE6-4342-B048-85BDC9FD1C3A}</a:tableStyleId>
              </a:tblPr>
              <a:tblGrid>
                <a:gridCol w="7162800"/>
              </a:tblGrid>
              <a:tr h="235131">
                <a:tc>
                  <a:txBody>
                    <a:bodyPr/>
                    <a:lstStyle/>
                    <a:p>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r>
              <a:tr h="222069">
                <a:tc>
                  <a:txBody>
                    <a:bodyPr/>
                    <a:lstStyle/>
                    <a:p>
                      <a:r>
                        <a:rPr lang="en-US" sz="1100" dirty="0" smtClean="0">
                          <a:solidFill>
                            <a:srgbClr val="FF0000"/>
                          </a:solidFill>
                        </a:rPr>
                        <a:t>*</a:t>
                      </a:r>
                      <a:r>
                        <a:rPr lang="en-US" sz="1100" dirty="0" smtClean="0"/>
                        <a:t>=Required</a:t>
                      </a:r>
                      <a:r>
                        <a:rPr lang="en-US" sz="1100" baseline="0" dirty="0" smtClean="0"/>
                        <a:t> Field</a:t>
                      </a:r>
                      <a:endParaRPr lang="en-US" sz="11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3" name="Rectangle 12"/>
          <p:cNvSpPr/>
          <p:nvPr/>
        </p:nvSpPr>
        <p:spPr>
          <a:xfrm>
            <a:off x="1295400" y="59436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Save</a:t>
            </a:r>
            <a:endParaRPr lang="en-US" sz="1000" dirty="0">
              <a:solidFill>
                <a:schemeClr val="bg1"/>
              </a:solidFill>
            </a:endParaRPr>
          </a:p>
        </p:txBody>
      </p:sp>
      <p:sp>
        <p:nvSpPr>
          <p:cNvPr id="15" name="Rectangle 14"/>
          <p:cNvSpPr/>
          <p:nvPr/>
        </p:nvSpPr>
        <p:spPr>
          <a:xfrm>
            <a:off x="3200400" y="59436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Cancel</a:t>
            </a:r>
            <a:endParaRPr lang="en-US" sz="1000" dirty="0">
              <a:solidFill>
                <a:schemeClr val="bg1"/>
              </a:solidFill>
            </a:endParaRPr>
          </a:p>
        </p:txBody>
      </p:sp>
      <p:sp>
        <p:nvSpPr>
          <p:cNvPr id="16" name="Rectangle 15"/>
          <p:cNvSpPr/>
          <p:nvPr/>
        </p:nvSpPr>
        <p:spPr>
          <a:xfrm>
            <a:off x="1295400" y="6629400"/>
            <a:ext cx="762000" cy="152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bg1"/>
                </a:solidFill>
              </a:rPr>
              <a:t>Submit</a:t>
            </a:r>
            <a:endParaRPr lang="en-US" sz="1000" dirty="0">
              <a:solidFill>
                <a:schemeClr val="bg1"/>
              </a:solidFill>
            </a:endParaRPr>
          </a:p>
        </p:txBody>
      </p:sp>
      <p:sp>
        <p:nvSpPr>
          <p:cNvPr id="17" name="TextBox 16"/>
          <p:cNvSpPr txBox="1"/>
          <p:nvPr/>
        </p:nvSpPr>
        <p:spPr>
          <a:xfrm>
            <a:off x="1532638" y="6126791"/>
            <a:ext cx="6925562" cy="461665"/>
          </a:xfrm>
          <a:prstGeom prst="rect">
            <a:avLst/>
          </a:prstGeom>
          <a:noFill/>
          <a:ln>
            <a:solidFill>
              <a:schemeClr val="tx1"/>
            </a:solidFill>
          </a:ln>
        </p:spPr>
        <p:txBody>
          <a:bodyPr wrap="square" rtlCol="0">
            <a:spAutoFit/>
          </a:bodyPr>
          <a:lstStyle/>
          <a:p>
            <a:r>
              <a:rPr lang="en-US" sz="1200" dirty="0" smtClean="0"/>
              <a:t>I certify that the information provided is accurate to the best of my knowledge. I understand that DoD will confirm the accuracy of the information, including with my company and the Defense Security Service.  </a:t>
            </a:r>
            <a:endParaRPr lang="en-US" sz="1200" dirty="0"/>
          </a:p>
        </p:txBody>
      </p:sp>
      <p:sp>
        <p:nvSpPr>
          <p:cNvPr id="19" name="Rectangle 18"/>
          <p:cNvSpPr/>
          <p:nvPr/>
        </p:nvSpPr>
        <p:spPr>
          <a:xfrm>
            <a:off x="1246496" y="6286500"/>
            <a:ext cx="228600" cy="190500"/>
          </a:xfrm>
          <a:prstGeom prst="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20" name="TextBox 19"/>
          <p:cNvSpPr txBox="1"/>
          <p:nvPr/>
        </p:nvSpPr>
        <p:spPr>
          <a:xfrm>
            <a:off x="0" y="0"/>
            <a:ext cx="4937057" cy="369332"/>
          </a:xfrm>
          <a:prstGeom prst="rect">
            <a:avLst/>
          </a:prstGeom>
          <a:noFill/>
        </p:spPr>
        <p:txBody>
          <a:bodyPr wrap="none" rtlCol="0">
            <a:spAutoFit/>
          </a:bodyPr>
          <a:lstStyle/>
          <a:p>
            <a:r>
              <a:rPr lang="en-US" dirty="0" smtClean="0"/>
              <a:t>Application Screen: Company Additional POCs Tab</a:t>
            </a:r>
            <a:endParaRPr lang="en-US" dirty="0"/>
          </a:p>
        </p:txBody>
      </p:sp>
      <p:sp>
        <p:nvSpPr>
          <p:cNvPr id="22" name="Round Same Side Corner Rectangle 21"/>
          <p:cNvSpPr/>
          <p:nvPr/>
        </p:nvSpPr>
        <p:spPr>
          <a:xfrm>
            <a:off x="1227160" y="2342864"/>
            <a:ext cx="982640"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Company</a:t>
            </a:r>
            <a:endParaRPr lang="en-US" sz="1400" dirty="0">
              <a:solidFill>
                <a:schemeClr val="tx1"/>
              </a:solidFill>
            </a:endParaRPr>
          </a:p>
        </p:txBody>
      </p:sp>
      <p:sp>
        <p:nvSpPr>
          <p:cNvPr id="23" name="Round Same Side Corner Rectangle 22"/>
          <p:cNvSpPr/>
          <p:nvPr/>
        </p:nvSpPr>
        <p:spPr>
          <a:xfrm>
            <a:off x="2258704" y="2342864"/>
            <a:ext cx="1752600"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200" dirty="0" smtClean="0">
                <a:solidFill>
                  <a:schemeClr val="tx1"/>
                </a:solidFill>
              </a:rPr>
              <a:t>Company Representative</a:t>
            </a:r>
            <a:endParaRPr lang="en-US" sz="1200" dirty="0">
              <a:solidFill>
                <a:schemeClr val="tx1"/>
              </a:solidFill>
            </a:endParaRPr>
          </a:p>
        </p:txBody>
      </p:sp>
      <p:sp>
        <p:nvSpPr>
          <p:cNvPr id="24" name="Round Same Side Corner Rectangle 23"/>
          <p:cNvSpPr/>
          <p:nvPr/>
        </p:nvSpPr>
        <p:spPr>
          <a:xfrm>
            <a:off x="4055648" y="2342864"/>
            <a:ext cx="516352"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CEO</a:t>
            </a:r>
            <a:endParaRPr lang="en-US" sz="1400" dirty="0">
              <a:solidFill>
                <a:schemeClr val="tx1"/>
              </a:solidFill>
            </a:endParaRPr>
          </a:p>
        </p:txBody>
      </p:sp>
      <p:sp>
        <p:nvSpPr>
          <p:cNvPr id="27" name="Round Same Side Corner Rectangle 26"/>
          <p:cNvSpPr/>
          <p:nvPr/>
        </p:nvSpPr>
        <p:spPr>
          <a:xfrm>
            <a:off x="5844632" y="2342864"/>
            <a:ext cx="2537368" cy="247936"/>
          </a:xfrm>
          <a:prstGeom prst="round2SameRect">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Additional POCs (continued)</a:t>
            </a:r>
            <a:endParaRPr lang="en-US" sz="1400" dirty="0">
              <a:solidFill>
                <a:schemeClr val="tx1"/>
              </a:solidFill>
            </a:endParaRPr>
          </a:p>
        </p:txBody>
      </p:sp>
      <p:sp>
        <p:nvSpPr>
          <p:cNvPr id="28" name="Round Same Side Corner Rectangle 27"/>
          <p:cNvSpPr/>
          <p:nvPr/>
        </p:nvSpPr>
        <p:spPr>
          <a:xfrm>
            <a:off x="4612944" y="2342864"/>
            <a:ext cx="530000"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CIO</a:t>
            </a:r>
            <a:endParaRPr lang="en-US" sz="1400" dirty="0">
              <a:solidFill>
                <a:schemeClr val="tx1"/>
              </a:solidFill>
            </a:endParaRPr>
          </a:p>
        </p:txBody>
      </p:sp>
      <p:sp>
        <p:nvSpPr>
          <p:cNvPr id="29" name="Round Same Side Corner Rectangle 28"/>
          <p:cNvSpPr/>
          <p:nvPr/>
        </p:nvSpPr>
        <p:spPr>
          <a:xfrm>
            <a:off x="5191816" y="2342864"/>
            <a:ext cx="611888" cy="228600"/>
          </a:xfrm>
          <a:prstGeom prst="round2SameRect">
            <a:avLst/>
          </a:prstGeom>
          <a:solidFill>
            <a:schemeClr val="bg1">
              <a:lumMod val="8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dirty="0" smtClean="0">
                <a:solidFill>
                  <a:schemeClr val="tx1"/>
                </a:solidFill>
              </a:rPr>
              <a:t>CISO</a:t>
            </a:r>
            <a:endParaRPr lang="en-US" sz="1400" dirty="0">
              <a:solidFill>
                <a:schemeClr val="tx1"/>
              </a:solidFill>
            </a:endParaRPr>
          </a:p>
        </p:txBody>
      </p:sp>
      <p:sp>
        <p:nvSpPr>
          <p:cNvPr id="25" name="Up Arrow 24"/>
          <p:cNvSpPr/>
          <p:nvPr/>
        </p:nvSpPr>
        <p:spPr>
          <a:xfrm rot="5400000">
            <a:off x="-159308" y="2193490"/>
            <a:ext cx="1574514" cy="1201306"/>
          </a:xfrm>
          <a:prstGeom prst="upArrow">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400" dirty="0" smtClean="0">
                <a:solidFill>
                  <a:schemeClr val="tx1"/>
                </a:solidFill>
              </a:rPr>
              <a:t>Select </a:t>
            </a:r>
            <a:r>
              <a:rPr lang="en-US" sz="1400" b="1" dirty="0" smtClean="0">
                <a:solidFill>
                  <a:schemeClr val="tx1"/>
                </a:solidFill>
              </a:rPr>
              <a:t>Additional POCs</a:t>
            </a:r>
            <a:r>
              <a:rPr lang="en-US" sz="1400" dirty="0" smtClean="0">
                <a:solidFill>
                  <a:schemeClr val="tx1"/>
                </a:solidFill>
              </a:rPr>
              <a:t>     tab</a:t>
            </a:r>
            <a:endParaRPr lang="en-US" dirty="0"/>
          </a:p>
        </p:txBody>
      </p:sp>
      <p:sp>
        <p:nvSpPr>
          <p:cNvPr id="21" name="TextBox 20"/>
          <p:cNvSpPr txBox="1"/>
          <p:nvPr/>
        </p:nvSpPr>
        <p:spPr>
          <a:xfrm>
            <a:off x="5410200" y="2585112"/>
            <a:ext cx="3962400" cy="3847207"/>
          </a:xfrm>
          <a:prstGeom prst="rect">
            <a:avLst/>
          </a:prstGeom>
          <a:noFill/>
        </p:spPr>
        <p:txBody>
          <a:bodyPr wrap="square" rtlCol="0">
            <a:spAutoFit/>
          </a:bodyPr>
          <a:lstStyle/>
          <a:p>
            <a:r>
              <a:rPr lang="en-US" sz="1000" dirty="0" smtClean="0"/>
              <a:t>Administrative	 	Policy </a:t>
            </a:r>
          </a:p>
          <a:p>
            <a:r>
              <a:rPr lang="en-US" sz="1000" dirty="0" smtClean="0"/>
              <a:t>Name: _____________	Name: ___________</a:t>
            </a:r>
          </a:p>
          <a:p>
            <a:r>
              <a:rPr lang="en-US" sz="1000" dirty="0" smtClean="0"/>
              <a:t>Title: ______________	Title: _____________</a:t>
            </a:r>
          </a:p>
          <a:p>
            <a:r>
              <a:rPr lang="en-US" sz="1000" dirty="0" smtClean="0"/>
              <a:t>Email: _____________	Email: ____________</a:t>
            </a:r>
          </a:p>
          <a:p>
            <a:r>
              <a:rPr lang="en-US" sz="1000" dirty="0" smtClean="0"/>
              <a:t>U.S. Citizen:  Y/N		U.S. Citizen:  Y/N</a:t>
            </a:r>
          </a:p>
          <a:p>
            <a:r>
              <a:rPr lang="en-US" sz="1000" dirty="0" smtClean="0"/>
              <a:t>Clearance:  Y/N		Clearance:  Y/N</a:t>
            </a:r>
          </a:p>
          <a:p>
            <a:endParaRPr lang="en-US" sz="1000" dirty="0" smtClean="0"/>
          </a:p>
          <a:p>
            <a:r>
              <a:rPr lang="en-US" sz="1000" dirty="0" smtClean="0"/>
              <a:t>Technical		</a:t>
            </a:r>
          </a:p>
          <a:p>
            <a:r>
              <a:rPr lang="en-US" sz="1000" dirty="0" smtClean="0"/>
              <a:t>Name: _____________	</a:t>
            </a:r>
          </a:p>
          <a:p>
            <a:r>
              <a:rPr lang="en-US" sz="1000" dirty="0" smtClean="0"/>
              <a:t>Title: ______________	</a:t>
            </a:r>
          </a:p>
          <a:p>
            <a:r>
              <a:rPr lang="en-US" sz="1000" dirty="0" smtClean="0"/>
              <a:t>Email: _____________	</a:t>
            </a:r>
          </a:p>
          <a:p>
            <a:r>
              <a:rPr lang="en-US" sz="1000" dirty="0" smtClean="0"/>
              <a:t>U.S. Citizen:  Y/N</a:t>
            </a:r>
          </a:p>
          <a:p>
            <a:r>
              <a:rPr lang="en-US" sz="1000" dirty="0" smtClean="0"/>
              <a:t>Clearance:  Y/N</a:t>
            </a:r>
          </a:p>
          <a:p>
            <a:endParaRPr lang="en-US" sz="1000" dirty="0" smtClean="0"/>
          </a:p>
          <a:p>
            <a:r>
              <a:rPr lang="en-US" sz="1000" dirty="0" smtClean="0"/>
              <a:t>Authorized Incident Report Submitters</a:t>
            </a:r>
          </a:p>
          <a:p>
            <a:r>
              <a:rPr lang="en-US" sz="1000" dirty="0" smtClean="0"/>
              <a:t>Name: ___________</a:t>
            </a:r>
          </a:p>
          <a:p>
            <a:r>
              <a:rPr lang="en-US" sz="1000" dirty="0" smtClean="0"/>
              <a:t>Title: _____________</a:t>
            </a:r>
          </a:p>
          <a:p>
            <a:r>
              <a:rPr lang="en-US" sz="1000" dirty="0" smtClean="0"/>
              <a:t>Email: ____________</a:t>
            </a:r>
          </a:p>
          <a:p>
            <a:r>
              <a:rPr lang="en-US" sz="1000" dirty="0" smtClean="0"/>
              <a:t>U.S. Citizen:  Y/N</a:t>
            </a:r>
          </a:p>
          <a:p>
            <a:r>
              <a:rPr lang="en-US" sz="1000" dirty="0" smtClean="0"/>
              <a:t>Clearance:  Y/N</a:t>
            </a:r>
          </a:p>
          <a:p>
            <a:endParaRPr lang="en-US" sz="1000" dirty="0" smtClean="0"/>
          </a:p>
          <a:p>
            <a:pPr>
              <a:buFont typeface="Wingdings" pitchFamily="2" charset="2"/>
              <a:buChar char="q"/>
            </a:pPr>
            <a:r>
              <a:rPr lang="en-US" sz="1000" dirty="0" smtClean="0"/>
              <a:t> Click here to add another POC.</a:t>
            </a:r>
          </a:p>
          <a:p>
            <a:endParaRPr lang="en-US" sz="1200" dirty="0" smtClean="0"/>
          </a:p>
          <a:p>
            <a:endParaRPr lang="en-US" sz="1200" dirty="0" smtClean="0"/>
          </a:p>
        </p:txBody>
      </p:sp>
      <p:sp>
        <p:nvSpPr>
          <p:cNvPr id="30" name="Slide Number Placeholder 29"/>
          <p:cNvSpPr>
            <a:spLocks noGrp="1"/>
          </p:cNvSpPr>
          <p:nvPr>
            <p:ph type="sldNum" sz="quarter" idx="12"/>
          </p:nvPr>
        </p:nvSpPr>
        <p:spPr/>
        <p:txBody>
          <a:bodyPr/>
          <a:lstStyle/>
          <a:p>
            <a:fld id="{E67C9F85-78A9-4E2B-ADB2-E7CE4895C082}"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810</TotalTime>
  <Words>1398</Words>
  <Application>Microsoft Office PowerPoint</Application>
  <PresentationFormat>On-screen Show (4:3)</PresentationFormat>
  <Paragraphs>260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Slide 2</vt:lpstr>
      <vt:lpstr>Slide 3</vt:lpstr>
      <vt:lpstr>Slide 4</vt:lpstr>
      <vt:lpstr>Slide 5</vt:lpstr>
      <vt:lpstr>Slide 6</vt:lpstr>
      <vt:lpstr>Slide 7</vt:lpstr>
      <vt:lpstr>Slide 8</vt:lpstr>
      <vt:lpstr>Slide 9</vt:lpstr>
    </vt:vector>
  </TitlesOfParts>
  <Company>OSD-CIO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MichetVD</dc:creator>
  <cp:lastModifiedBy>morganva</cp:lastModifiedBy>
  <cp:revision>43</cp:revision>
  <dcterms:created xsi:type="dcterms:W3CDTF">2012-02-27T19:37:18Z</dcterms:created>
  <dcterms:modified xsi:type="dcterms:W3CDTF">2012-04-27T18:46:56Z</dcterms:modified>
</cp:coreProperties>
</file>