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56" r:id="rId5"/>
    <p:sldId id="258" r:id="rId6"/>
    <p:sldId id="259" r:id="rId7"/>
    <p:sldId id="257" r:id="rId8"/>
    <p:sldId id="262" r:id="rId9"/>
    <p:sldId id="260" r:id="rId10"/>
    <p:sldId id="261" r:id="rId11"/>
    <p:sldId id="263" r:id="rId12"/>
    <p:sldId id="281"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4" d="100"/>
          <a:sy n="114" d="100"/>
        </p:scale>
        <p:origin x="-48"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47FD14-04F9-4E89-AECE-BAADC2690290}" type="datetimeFigureOut">
              <a:rPr lang="en-US" smtClean="0"/>
              <a:t>8/24/2015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F816F7-F05E-4D69-B721-6569FC25B04B}" type="slidenum">
              <a:rPr lang="en-US" smtClean="0"/>
              <a:t>‹#›</a:t>
            </a:fld>
            <a:endParaRPr lang="en-US" dirty="0"/>
          </a:p>
        </p:txBody>
      </p:sp>
    </p:spTree>
    <p:extLst>
      <p:ext uri="{BB962C8B-B14F-4D97-AF65-F5344CB8AC3E}">
        <p14:creationId xmlns:p14="http://schemas.microsoft.com/office/powerpoint/2010/main" val="3660973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890CBE-8136-4598-A740-E8B54DAD4C53}" type="datetime1">
              <a:rPr lang="en-US" smtClean="0"/>
              <a:t>8/24/2015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2259313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A52FCA-B993-4D99-98A0-9A6518BA1A15}" type="datetime1">
              <a:rPr lang="en-US" smtClean="0"/>
              <a:t>8/24/2015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2453075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7646CE-92EB-44CF-81AF-568595E55946}" type="datetime1">
              <a:rPr lang="en-US" smtClean="0"/>
              <a:t>8/24/2015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118796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D3AA14-CC74-4BAC-A85A-FABA46EB9CA4}" type="datetime1">
              <a:rPr lang="en-US" smtClean="0"/>
              <a:t>8/24/2015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3117838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AA7132-32F5-4D6B-9666-D586A5644744}" type="datetime1">
              <a:rPr lang="en-US" smtClean="0"/>
              <a:t>8/24/2015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3139756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1F31A1-0C49-449F-A8A1-4F75D074E1DD}" type="datetime1">
              <a:rPr lang="en-US" smtClean="0"/>
              <a:t>8/24/2015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2152794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FA1D33-2BBF-4B20-B870-79B3D76E5FA2}" type="datetime1">
              <a:rPr lang="en-US" smtClean="0"/>
              <a:t>8/24/2015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2622960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E11B1F-FA18-4AB8-9443-6879B3AD5F4F}" type="datetime1">
              <a:rPr lang="en-US" smtClean="0"/>
              <a:t>8/24/2015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39464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B9AAE8-C612-44F4-B031-B01E587B020F}" type="datetime1">
              <a:rPr lang="en-US" smtClean="0"/>
              <a:t>8/24/2015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3562457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395E90-D0BB-4A32-BF11-63551BE2CF94}" type="datetime1">
              <a:rPr lang="en-US" smtClean="0"/>
              <a:t>8/24/2015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1970215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E69E08-876C-4EC4-8D00-F331A2B9475B}" type="datetime1">
              <a:rPr lang="en-US" smtClean="0"/>
              <a:t>8/24/2015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5BFA4-0413-44AC-A951-9476B95FCBAE}" type="slidenum">
              <a:rPr lang="en-US" smtClean="0"/>
              <a:t>‹#›</a:t>
            </a:fld>
            <a:endParaRPr lang="en-US" dirty="0"/>
          </a:p>
        </p:txBody>
      </p:sp>
    </p:spTree>
    <p:extLst>
      <p:ext uri="{BB962C8B-B14F-4D97-AF65-F5344CB8AC3E}">
        <p14:creationId xmlns:p14="http://schemas.microsoft.com/office/powerpoint/2010/main" val="3653854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10CBDD-1E7E-41B5-9A76-4DD6C3872CC3}" type="datetime1">
              <a:rPr lang="en-US" smtClean="0"/>
              <a:t>8/24/2015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A5BFA4-0413-44AC-A951-9476B95FCBAE}" type="slidenum">
              <a:rPr lang="en-US" smtClean="0"/>
              <a:t>‹#›</a:t>
            </a:fld>
            <a:endParaRPr lang="en-US" dirty="0"/>
          </a:p>
        </p:txBody>
      </p:sp>
    </p:spTree>
    <p:extLst>
      <p:ext uri="{BB962C8B-B14F-4D97-AF65-F5344CB8AC3E}">
        <p14:creationId xmlns:p14="http://schemas.microsoft.com/office/powerpoint/2010/main" val="1405223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privacyruleandresearch.nih.gov/" TargetMode="External"/><Relationship Id="rId2" Type="http://schemas.openxmlformats.org/officeDocument/2006/relationships/hyperlink" Target="http://www.hhs.gov/ocr/hipa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privacyruleandresearch.nih.gov/" TargetMode="External"/><Relationship Id="rId2" Type="http://schemas.openxmlformats.org/officeDocument/2006/relationships/hyperlink" Target="http://www.hhs.gov/ocr/privac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nationalchildrensstudy.go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7772400" cy="1470025"/>
          </a:xfrm>
        </p:spPr>
        <p:txBody>
          <a:bodyPr>
            <a:normAutofit/>
          </a:bodyPr>
          <a:lstStyle/>
          <a:p>
            <a:r>
              <a:rPr lang="en-US" sz="3600" dirty="0" smtClean="0">
                <a:latin typeface="Arial" panose="020B0604020202020204" pitchFamily="34" charset="0"/>
                <a:cs typeface="Arial" panose="020B0604020202020204" pitchFamily="34" charset="0"/>
              </a:rPr>
              <a:t>National Children’s Study (NCS) Data User Training</a:t>
            </a:r>
            <a:endParaRPr lang="en-US" sz="3600" dirty="0"/>
          </a:p>
        </p:txBody>
      </p:sp>
      <p:sp>
        <p:nvSpPr>
          <p:cNvPr id="3" name="Subtitle 2"/>
          <p:cNvSpPr>
            <a:spLocks noGrp="1"/>
          </p:cNvSpPr>
          <p:nvPr>
            <p:ph type="subTitle" idx="1"/>
          </p:nvPr>
        </p:nvSpPr>
        <p:spPr>
          <a:xfrm>
            <a:off x="762000" y="1905000"/>
            <a:ext cx="7543800" cy="4267200"/>
          </a:xfrm>
        </p:spPr>
        <p:txBody>
          <a:bodyPr>
            <a:normAutofit fontScale="92500" lnSpcReduction="20000"/>
          </a:bodyPr>
          <a:lstStyle/>
          <a:p>
            <a:pPr marL="457200" indent="-457200" algn="l">
              <a:buFont typeface="Wingdings" panose="05000000000000000000" pitchFamily="2" charset="2"/>
              <a:buChar char="v"/>
            </a:pPr>
            <a:r>
              <a:rPr lang="en-US" dirty="0" smtClean="0">
                <a:solidFill>
                  <a:schemeClr val="tx1"/>
                </a:solidFill>
                <a:latin typeface="Arial" panose="020B0604020202020204" pitchFamily="34" charset="0"/>
                <a:cs typeface="Arial" panose="020B0604020202020204" pitchFamily="34" charset="0"/>
              </a:rPr>
              <a:t>Whatever ... I see or hear... which ought not to be spoken of abroad, I will not divulge, as reckoning that all such should be kept secret. </a:t>
            </a:r>
            <a:r>
              <a:rPr lang="en-US" sz="1900" dirty="0" smtClean="0">
                <a:solidFill>
                  <a:schemeClr val="tx1"/>
                </a:solidFill>
                <a:latin typeface="Arial" panose="020B0604020202020204" pitchFamily="34" charset="0"/>
                <a:cs typeface="Arial" panose="020B0604020202020204" pitchFamily="34" charset="0"/>
              </a:rPr>
              <a:t>(Hippocratic Oath, circa 4th Century B.C.)</a:t>
            </a:r>
          </a:p>
          <a:p>
            <a:endParaRPr lang="en-US" dirty="0" smtClean="0">
              <a:solidFill>
                <a:schemeClr val="tx1"/>
              </a:solidFill>
              <a:latin typeface="Arial" panose="020B0604020202020204" pitchFamily="34" charset="0"/>
              <a:cs typeface="Arial" panose="020B0604020202020204" pitchFamily="34" charset="0"/>
            </a:endParaRPr>
          </a:p>
          <a:p>
            <a:pPr marL="457200" indent="-457200" algn="l">
              <a:buFont typeface="Wingdings" panose="05000000000000000000" pitchFamily="2" charset="2"/>
              <a:buChar char="v"/>
            </a:pPr>
            <a:r>
              <a:rPr lang="en-US" dirty="0" smtClean="0">
                <a:solidFill>
                  <a:schemeClr val="tx1"/>
                </a:solidFill>
                <a:latin typeface="Arial" panose="020B0604020202020204" pitchFamily="34" charset="0"/>
                <a:cs typeface="Arial" panose="020B0604020202020204" pitchFamily="34" charset="0"/>
              </a:rPr>
              <a:t>Protecting the privacy of the individuals and institutions that are featured in your health research is imperative. The NCS RMDA safeguards the confidentiality of Study participants and institutions</a:t>
            </a:r>
            <a:r>
              <a:rPr lang="en-US" sz="1600" dirty="0" smtClean="0">
                <a:solidFill>
                  <a:schemeClr val="tx1"/>
                </a:solidFill>
                <a:latin typeface="Arial" panose="020B0604020202020204" pitchFamily="34" charset="0"/>
                <a:cs typeface="Arial" panose="020B0604020202020204" pitchFamily="34" charset="0"/>
              </a:rPr>
              <a:t>.</a:t>
            </a:r>
            <a:endParaRPr lang="en-US" sz="1900" dirty="0"/>
          </a:p>
        </p:txBody>
      </p:sp>
      <p:sp>
        <p:nvSpPr>
          <p:cNvPr id="5" name="Slide Number Placeholder 4"/>
          <p:cNvSpPr>
            <a:spLocks noGrp="1"/>
          </p:cNvSpPr>
          <p:nvPr>
            <p:ph type="sldNum" sz="quarter" idx="12"/>
          </p:nvPr>
        </p:nvSpPr>
        <p:spPr/>
        <p:txBody>
          <a:bodyPr/>
          <a:lstStyle/>
          <a:p>
            <a:fld id="{08A5BFA4-0413-44AC-A951-9476B95FCBAE}" type="slidenum">
              <a:rPr lang="en-US" smtClean="0"/>
              <a:t>1</a:t>
            </a:fld>
            <a:endParaRPr lang="en-US" dirty="0"/>
          </a:p>
        </p:txBody>
      </p:sp>
      <p:sp>
        <p:nvSpPr>
          <p:cNvPr id="4" name="TextBox 3"/>
          <p:cNvSpPr txBox="1"/>
          <p:nvPr/>
        </p:nvSpPr>
        <p:spPr>
          <a:xfrm>
            <a:off x="152400" y="76200"/>
            <a:ext cx="3276600" cy="369332"/>
          </a:xfrm>
          <a:prstGeom prst="rect">
            <a:avLst/>
          </a:prstGeom>
          <a:noFill/>
        </p:spPr>
        <p:txBody>
          <a:bodyPr wrap="square" rtlCol="0">
            <a:spAutoFit/>
          </a:bodyPr>
          <a:lstStyle/>
          <a:p>
            <a:r>
              <a:rPr lang="en-US" smtClean="0"/>
              <a:t>A.6 </a:t>
            </a:r>
            <a:r>
              <a:rPr lang="en-US" dirty="0" smtClean="0"/>
              <a:t>NCS Data User Training</a:t>
            </a:r>
            <a:endParaRPr lang="en-US" dirty="0"/>
          </a:p>
        </p:txBody>
      </p:sp>
    </p:spTree>
    <p:extLst>
      <p:ext uri="{BB962C8B-B14F-4D97-AF65-F5344CB8AC3E}">
        <p14:creationId xmlns:p14="http://schemas.microsoft.com/office/powerpoint/2010/main" val="11744042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4"/>
            </a:pPr>
            <a:r>
              <a:rPr lang="en-US" dirty="0">
                <a:solidFill>
                  <a:prstClr val="black"/>
                </a:solidFill>
                <a:latin typeface="Arial" panose="020B0604020202020204" pitchFamily="34" charset="0"/>
                <a:cs typeface="Arial" panose="020B0604020202020204" pitchFamily="34" charset="0"/>
              </a:rPr>
              <a:t>Disclosure</a:t>
            </a:r>
            <a:endParaRPr lang="en-US" dirty="0"/>
          </a:p>
        </p:txBody>
      </p:sp>
      <p:sp>
        <p:nvSpPr>
          <p:cNvPr id="3" name="Content Placeholder 2"/>
          <p:cNvSpPr>
            <a:spLocks noGrp="1"/>
          </p:cNvSpPr>
          <p:nvPr>
            <p:ph idx="1"/>
          </p:nvPr>
        </p:nvSpPr>
        <p:spPr/>
        <p:txBody>
          <a:bodyPr>
            <a:normAutofit lnSpcReduction="10000"/>
          </a:bodyPr>
          <a:lstStyle/>
          <a:p>
            <a:pPr marL="0" lvl="0" indent="0">
              <a:buNone/>
            </a:pPr>
            <a:r>
              <a:rPr lang="en-US" sz="1800" b="1" dirty="0">
                <a:solidFill>
                  <a:prstClr val="black"/>
                </a:solidFill>
                <a:latin typeface="Arial" panose="020B0604020202020204" pitchFamily="34" charset="0"/>
                <a:cs typeface="Arial" panose="020B0604020202020204" pitchFamily="34" charset="0"/>
              </a:rPr>
              <a:t>Definition and Context </a:t>
            </a:r>
            <a:endParaRPr lang="en-US" sz="1800" dirty="0">
              <a:solidFill>
                <a:prstClr val="black"/>
              </a:solidFill>
              <a:latin typeface="Arial" panose="020B0604020202020204" pitchFamily="34" charset="0"/>
              <a:cs typeface="Arial" panose="020B0604020202020204" pitchFamily="34" charset="0"/>
            </a:endParaRPr>
          </a:p>
          <a:p>
            <a:pPr marL="0" lvl="0" indent="0">
              <a:buNone/>
            </a:pPr>
            <a:r>
              <a:rPr lang="en-US" sz="1500" dirty="0">
                <a:solidFill>
                  <a:prstClr val="black"/>
                </a:solidFill>
                <a:latin typeface="Arial" panose="020B0604020202020204" pitchFamily="34" charset="0"/>
                <a:cs typeface="Arial" panose="020B0604020202020204" pitchFamily="34" charset="0"/>
              </a:rPr>
              <a:t>Disclosure relates to inappropriate attribution of information to a data subject, whether an individual or an institution. </a:t>
            </a:r>
          </a:p>
          <a:p>
            <a:pPr marL="0" lvl="0" indent="0">
              <a:buNone/>
            </a:pPr>
            <a:r>
              <a:rPr lang="en-US" sz="1500" dirty="0">
                <a:solidFill>
                  <a:prstClr val="black"/>
                </a:solidFill>
                <a:latin typeface="Arial" panose="020B0604020202020204" pitchFamily="34" charset="0"/>
                <a:cs typeface="Arial" panose="020B0604020202020204" pitchFamily="34" charset="0"/>
              </a:rPr>
              <a:t> </a:t>
            </a:r>
          </a:p>
          <a:p>
            <a:pPr marL="0" lvl="0" indent="0">
              <a:buNone/>
            </a:pPr>
            <a:r>
              <a:rPr lang="en-US" sz="1600" b="1" dirty="0">
                <a:solidFill>
                  <a:prstClr val="black"/>
                </a:solidFill>
                <a:latin typeface="Arial" panose="020B0604020202020204" pitchFamily="34" charset="0"/>
                <a:cs typeface="Arial" panose="020B0604020202020204" pitchFamily="34" charset="0"/>
              </a:rPr>
              <a:t>Disclosure occurs when </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a data subject is identified from a released file, </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sensitive information about a data subject is revealed through the released file, or </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the released data make it possible to determine the value of some characteristic of an individual more accurately than otherwise would have been possible. </a:t>
            </a:r>
          </a:p>
          <a:p>
            <a:pPr marL="0" lvl="0" indent="0">
              <a:buNone/>
            </a:pP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As mentioned earlier, NCS data contain information about Study participants, their health, family medical history, and their physical, social, and family environments. For confidentiality purposes, the NCS has removed all data elements that directly identify an individual.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However, through deliberate and sophisticated technical analysis, it might be possible to ascertain the identity of particular persons. This would be considered a violation of the NCS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Any attempts to identify individuals are prohibited, and information that could identify individuals directly or by inference must not be released or published. </a:t>
            </a:r>
          </a:p>
        </p:txBody>
      </p:sp>
      <p:sp>
        <p:nvSpPr>
          <p:cNvPr id="4" name="Slide Number Placeholder 3"/>
          <p:cNvSpPr>
            <a:spLocks noGrp="1"/>
          </p:cNvSpPr>
          <p:nvPr>
            <p:ph type="sldNum" sz="quarter" idx="12"/>
          </p:nvPr>
        </p:nvSpPr>
        <p:spPr/>
        <p:txBody>
          <a:bodyPr/>
          <a:lstStyle/>
          <a:p>
            <a:fld id="{08A5BFA4-0413-44AC-A951-9476B95FCBAE}" type="slidenum">
              <a:rPr lang="en-US" smtClean="0"/>
              <a:t>10</a:t>
            </a:fld>
            <a:endParaRPr lang="en-US" dirty="0"/>
          </a:p>
        </p:txBody>
      </p:sp>
    </p:spTree>
    <p:extLst>
      <p:ext uri="{BB962C8B-B14F-4D97-AF65-F5344CB8AC3E}">
        <p14:creationId xmlns:p14="http://schemas.microsoft.com/office/powerpoint/2010/main" val="2426734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4"/>
            </a:pPr>
            <a:r>
              <a:rPr lang="en-US" dirty="0" smtClean="0">
                <a:solidFill>
                  <a:prstClr val="black"/>
                </a:solidFill>
                <a:latin typeface="Arial" panose="020B0604020202020204" pitchFamily="34" charset="0"/>
                <a:cs typeface="Arial" panose="020B0604020202020204" pitchFamily="34" charset="0"/>
              </a:rPr>
              <a:t>Disclosure </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sz="3200" dirty="0"/>
          </a:p>
        </p:txBody>
      </p:sp>
      <p:sp>
        <p:nvSpPr>
          <p:cNvPr id="3" name="Content Placeholder 2"/>
          <p:cNvSpPr>
            <a:spLocks noGrp="1"/>
          </p:cNvSpPr>
          <p:nvPr>
            <p:ph idx="1"/>
          </p:nvPr>
        </p:nvSpPr>
        <p:spPr/>
        <p:txBody>
          <a:bodyPr>
            <a:normAutofit fontScale="92500" lnSpcReduction="10000"/>
          </a:bodyPr>
          <a:lstStyle/>
          <a:p>
            <a:pPr marL="0" lvl="0" indent="0">
              <a:buNone/>
            </a:pPr>
            <a:r>
              <a:rPr lang="en-US" sz="1900" b="1" dirty="0">
                <a:solidFill>
                  <a:prstClr val="black"/>
                </a:solidFill>
                <a:latin typeface="Arial" panose="020B0604020202020204" pitchFamily="34" charset="0"/>
                <a:cs typeface="Arial" panose="020B0604020202020204" pitchFamily="34" charset="0"/>
              </a:rPr>
              <a:t>Policies</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Do not attempt to learn the identity of individuals or institutions, and prohibit others from doing so.</a:t>
            </a:r>
            <a:r>
              <a:rPr lang="en-US" sz="1500" dirty="0">
                <a:solidFill>
                  <a:prstClr val="black"/>
                </a:solidFill>
                <a:latin typeface="Arial" panose="020B0604020202020204" pitchFamily="34" charset="0"/>
                <a:cs typeface="Arial" panose="020B0604020202020204" pitchFamily="34" charset="0"/>
              </a:rPr>
              <a:t>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NCS data exclude information that could directly identify individuals, such as names and addresses of Study participants or institutions. The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prohibits users from making any effort to discover the identity of any individual or institution in the data.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This restriction includes Study participants or institutions.  It is also your responsibility to prohibit anyone else who has access to NCS data from identifying individuals or establishments within the data. Furthermore, employers, hospitals, providers, or industries should not be named as residing in sampled areas.</a:t>
            </a:r>
          </a:p>
          <a:p>
            <a:pPr marL="0" lvl="0" indent="0">
              <a:buNone/>
            </a:pPr>
            <a:endParaRPr lang="en-US" sz="15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700" b="1" dirty="0">
                <a:solidFill>
                  <a:prstClr val="black"/>
                </a:solidFill>
                <a:latin typeface="Arial" panose="020B0604020202020204" pitchFamily="34" charset="0"/>
                <a:cs typeface="Arial" panose="020B0604020202020204" pitchFamily="34" charset="0"/>
              </a:rPr>
              <a:t>Do not report tabulated data in a cell size less than 10.</a:t>
            </a:r>
            <a:r>
              <a:rPr lang="en-US" sz="1700" dirty="0">
                <a:solidFill>
                  <a:prstClr val="black"/>
                </a:solidFill>
                <a:latin typeface="Arial" panose="020B0604020202020204" pitchFamily="34" charset="0"/>
                <a:cs typeface="Arial" panose="020B0604020202020204" pitchFamily="34" charset="0"/>
              </a:rPr>
              <a:t> </a:t>
            </a: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In a small sample, an identity could be determined indirectly (e.g., a single case of AIDS in a small town). Such a disclosure would be a direct violation of the privacy rights of that individual.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Tabulated data refers to presented count data and data derivable from a presented table.  Derived counts refer to tables where multiple rows and columns are presented allowing a careful reader to infer a smaller count.</a:t>
            </a: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11</a:t>
            </a:fld>
            <a:endParaRPr lang="en-US" dirty="0"/>
          </a:p>
        </p:txBody>
      </p:sp>
    </p:spTree>
    <p:extLst>
      <p:ext uri="{BB962C8B-B14F-4D97-AF65-F5344CB8AC3E}">
        <p14:creationId xmlns:p14="http://schemas.microsoft.com/office/powerpoint/2010/main" val="823371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4"/>
            </a:pPr>
            <a:r>
              <a:rPr lang="en-US" dirty="0" smtClean="0">
                <a:solidFill>
                  <a:prstClr val="black"/>
                </a:solidFill>
                <a:latin typeface="Arial" panose="020B0604020202020204" pitchFamily="34" charset="0"/>
                <a:cs typeface="Arial" panose="020B0604020202020204" pitchFamily="34" charset="0"/>
              </a:rPr>
              <a:t>Disclosure </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dirty="0"/>
          </a:p>
        </p:txBody>
      </p:sp>
      <p:sp>
        <p:nvSpPr>
          <p:cNvPr id="3" name="Content Placeholder 2"/>
          <p:cNvSpPr>
            <a:spLocks noGrp="1"/>
          </p:cNvSpPr>
          <p:nvPr>
            <p:ph idx="1"/>
          </p:nvPr>
        </p:nvSpPr>
        <p:spPr>
          <a:xfrm>
            <a:off x="609600" y="1524000"/>
            <a:ext cx="7848600" cy="4525963"/>
          </a:xfrm>
        </p:spPr>
        <p:txBody>
          <a:bodyPr/>
          <a:lstStyle/>
          <a:p>
            <a:pPr marL="0" lvl="0" indent="0">
              <a:buNone/>
            </a:pPr>
            <a:r>
              <a:rPr lang="en-US" sz="1800" b="1" dirty="0" smtClean="0">
                <a:solidFill>
                  <a:prstClr val="black"/>
                </a:solidFill>
                <a:latin typeface="Arial" panose="020B0604020202020204" pitchFamily="34" charset="0"/>
                <a:cs typeface="Arial" panose="020B0604020202020204" pitchFamily="34" charset="0"/>
              </a:rPr>
              <a:t>Policies </a:t>
            </a:r>
            <a:r>
              <a:rPr lang="en-US" sz="1800" b="1" dirty="0">
                <a:solidFill>
                  <a:prstClr val="black"/>
                </a:solidFill>
                <a:latin typeface="Arial" panose="020B0604020202020204" pitchFamily="34" charset="0"/>
                <a:cs typeface="Arial" panose="020B0604020202020204" pitchFamily="34" charset="0"/>
              </a:rPr>
              <a:t>(continued</a:t>
            </a:r>
            <a:r>
              <a:rPr lang="en-US" sz="1800" b="1" dirty="0" smtClean="0">
                <a:solidFill>
                  <a:prstClr val="black"/>
                </a:solidFill>
                <a:latin typeface="Arial" panose="020B0604020202020204" pitchFamily="34" charset="0"/>
                <a:cs typeface="Arial" panose="020B0604020202020204" pitchFamily="34" charset="0"/>
              </a:rPr>
              <a:t>)</a:t>
            </a:r>
            <a:endParaRPr lang="en-US" sz="1800" b="1"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Do not contact any institution to verify the data within the NCS data files.</a:t>
            </a:r>
          </a:p>
          <a:p>
            <a:pPr marL="0" lvl="0" indent="0">
              <a:buNone/>
            </a:pPr>
            <a:r>
              <a:rPr lang="en-US" sz="1500" b="1" dirty="0">
                <a:solidFill>
                  <a:prstClr val="black"/>
                </a:solidFill>
                <a:latin typeface="Arial" panose="020B0604020202020204" pitchFamily="34" charset="0"/>
                <a:cs typeface="Arial" panose="020B0604020202020204" pitchFamily="34" charset="0"/>
              </a:rPr>
              <a:t> </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Do not report names of geographic areas that are smaller than the primary sampling unit.</a:t>
            </a:r>
          </a:p>
          <a:p>
            <a:pPr marL="0" lvl="0" indent="0">
              <a:buNone/>
            </a:pPr>
            <a:r>
              <a:rPr lang="en-US" sz="1500" b="1" dirty="0">
                <a:solidFill>
                  <a:prstClr val="black"/>
                </a:solidFill>
                <a:latin typeface="Arial" panose="020B0604020202020204" pitchFamily="34" charset="0"/>
                <a:cs typeface="Arial" panose="020B0604020202020204" pitchFamily="34" charset="0"/>
              </a:rPr>
              <a:t> </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Do not include maps of geographic areas that depict secondary sampling units (or smaller).</a:t>
            </a:r>
          </a:p>
          <a:p>
            <a:pPr marL="0" lvl="0" indent="0">
              <a:buNone/>
            </a:pPr>
            <a:r>
              <a:rPr lang="en-US" sz="1500" b="1" dirty="0">
                <a:solidFill>
                  <a:prstClr val="black"/>
                </a:solidFill>
                <a:latin typeface="Arial" panose="020B0604020202020204" pitchFamily="34" charset="0"/>
                <a:cs typeface="Arial" panose="020B0604020202020204" pitchFamily="34" charset="0"/>
              </a:rPr>
              <a:t> </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Any images of faces shown should make clear that informed consent for use of facial image is given or that the image is a stock photo.</a:t>
            </a:r>
          </a:p>
          <a:p>
            <a:pPr lvl="0">
              <a:buFont typeface="Wingdings" panose="05000000000000000000" pitchFamily="2" charset="2"/>
              <a:buChar char="v"/>
            </a:pPr>
            <a:endParaRPr lang="en-US" sz="1500" b="1"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Do not describe potential or enrolled participant demographics or health status at the individual level.</a:t>
            </a: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12</a:t>
            </a:fld>
            <a:endParaRPr lang="en-US" dirty="0"/>
          </a:p>
        </p:txBody>
      </p:sp>
    </p:spTree>
    <p:extLst>
      <p:ext uri="{BB962C8B-B14F-4D97-AF65-F5344CB8AC3E}">
        <p14:creationId xmlns:p14="http://schemas.microsoft.com/office/powerpoint/2010/main" val="1652214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4"/>
            </a:pPr>
            <a:r>
              <a:rPr lang="en-US" dirty="0" smtClean="0">
                <a:solidFill>
                  <a:prstClr val="black"/>
                </a:solidFill>
                <a:latin typeface="Arial" panose="020B0604020202020204" pitchFamily="34" charset="0"/>
                <a:cs typeface="Arial" panose="020B0604020202020204" pitchFamily="34" charset="0"/>
              </a:rPr>
              <a:t>Disclosure </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dirty="0"/>
          </a:p>
        </p:txBody>
      </p:sp>
      <p:sp>
        <p:nvSpPr>
          <p:cNvPr id="3" name="Content Placeholder 2"/>
          <p:cNvSpPr>
            <a:spLocks noGrp="1"/>
          </p:cNvSpPr>
          <p:nvPr>
            <p:ph idx="1"/>
          </p:nvPr>
        </p:nvSpPr>
        <p:spPr/>
        <p:txBody>
          <a:bodyPr/>
          <a:lstStyle/>
          <a:p>
            <a:pPr marL="0" lvl="0" indent="0">
              <a:buNone/>
            </a:pPr>
            <a:r>
              <a:rPr lang="en-US" sz="1800" b="1" dirty="0">
                <a:solidFill>
                  <a:prstClr val="black"/>
                </a:solidFill>
                <a:latin typeface="Arial" panose="020B0604020202020204" pitchFamily="34" charset="0"/>
                <a:cs typeface="Arial" panose="020B0604020202020204" pitchFamily="34" charset="0"/>
              </a:rPr>
              <a:t>Policies (continued</a:t>
            </a:r>
            <a:r>
              <a:rPr lang="en-US" sz="1800" b="1" dirty="0" smtClean="0">
                <a:solidFill>
                  <a:prstClr val="black"/>
                </a:solidFill>
                <a:latin typeface="Arial" panose="020B0604020202020204" pitchFamily="34" charset="0"/>
                <a:cs typeface="Arial" panose="020B0604020202020204" pitchFamily="34" charset="0"/>
              </a:rPr>
              <a:t>)</a:t>
            </a:r>
          </a:p>
          <a:p>
            <a:pPr marL="0" lvl="0" indent="0">
              <a:buNone/>
            </a:pPr>
            <a:endParaRPr lang="en-US" sz="1800" b="1"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Protection of Individual Identities </a:t>
            </a:r>
            <a:r>
              <a:rPr lang="en-US" sz="1500" b="1" dirty="0" smtClean="0">
                <a:solidFill>
                  <a:prstClr val="black"/>
                </a:solidFill>
                <a:latin typeface="Arial" panose="020B0604020202020204" pitchFamily="34" charset="0"/>
                <a:cs typeface="Arial" panose="020B0604020202020204" pitchFamily="34" charset="0"/>
              </a:rPr>
              <a:t>RMDA </a:t>
            </a:r>
            <a:r>
              <a:rPr lang="en-US" sz="1500" b="1" dirty="0">
                <a:solidFill>
                  <a:prstClr val="black"/>
                </a:solidFill>
                <a:latin typeface="Arial" panose="020B0604020202020204" pitchFamily="34" charset="0"/>
                <a:cs typeface="Arial" panose="020B0604020202020204" pitchFamily="34" charset="0"/>
              </a:rPr>
              <a:t>License Excerpt 1 </a:t>
            </a:r>
          </a:p>
          <a:p>
            <a:pPr marL="400050" lvl="1" indent="0">
              <a:buNone/>
            </a:pPr>
            <a:r>
              <a:rPr lang="en-US" sz="1400" dirty="0" smtClean="0">
                <a:solidFill>
                  <a:prstClr val="black"/>
                </a:solidFill>
                <a:latin typeface="Arial" panose="020B0604020202020204" pitchFamily="34" charset="0"/>
                <a:cs typeface="Arial" panose="020B0604020202020204" pitchFamily="34" charset="0"/>
              </a:rPr>
              <a:t>“</a:t>
            </a:r>
            <a:r>
              <a:rPr lang="en-US" sz="1400" dirty="0">
                <a:solidFill>
                  <a:prstClr val="black"/>
                </a:solidFill>
                <a:latin typeface="Arial" panose="020B0604020202020204" pitchFamily="34" charset="0"/>
                <a:cs typeface="Arial" panose="020B0604020202020204" pitchFamily="34" charset="0"/>
              </a:rPr>
              <a:t>Licensee shall not make any publication or other release of nonpublic-use data regarding </a:t>
            </a:r>
            <a:r>
              <a:rPr lang="en-US" sz="1400" dirty="0" smtClean="0">
                <a:solidFill>
                  <a:prstClr val="black"/>
                </a:solidFill>
                <a:latin typeface="Arial" panose="020B0604020202020204" pitchFamily="34" charset="0"/>
                <a:cs typeface="Arial" panose="020B0604020202020204" pitchFamily="34" charset="0"/>
              </a:rPr>
              <a:t> individuals </a:t>
            </a:r>
            <a:r>
              <a:rPr lang="en-US" sz="1400" dirty="0">
                <a:solidFill>
                  <a:prstClr val="black"/>
                </a:solidFill>
                <a:latin typeface="Arial" panose="020B0604020202020204" pitchFamily="34" charset="0"/>
                <a:cs typeface="Arial" panose="020B0604020202020204" pitchFamily="34" charset="0"/>
              </a:rPr>
              <a:t>(e.g., nonaggregated data) even if the individual identifiers have been removed.”</a:t>
            </a:r>
            <a:br>
              <a:rPr lang="en-US" sz="1400" dirty="0">
                <a:solidFill>
                  <a:prstClr val="black"/>
                </a:solidFill>
                <a:latin typeface="Arial" panose="020B0604020202020204" pitchFamily="34" charset="0"/>
                <a:cs typeface="Arial" panose="020B0604020202020204" pitchFamily="34" charset="0"/>
              </a:rPr>
            </a:br>
            <a:r>
              <a:rPr lang="en-US" sz="1100" dirty="0">
                <a:solidFill>
                  <a:prstClr val="black"/>
                </a:solidFill>
                <a:latin typeface="Arial" panose="020B0604020202020204" pitchFamily="34" charset="0"/>
                <a:cs typeface="Arial" panose="020B0604020202020204" pitchFamily="34" charset="0"/>
              </a:rPr>
              <a:t/>
            </a:r>
            <a:br>
              <a:rPr lang="en-US" sz="1100" dirty="0">
                <a:solidFill>
                  <a:prstClr val="black"/>
                </a:solidFill>
                <a:latin typeface="Arial" panose="020B0604020202020204" pitchFamily="34" charset="0"/>
                <a:cs typeface="Arial" panose="020B0604020202020204" pitchFamily="34" charset="0"/>
              </a:rPr>
            </a:br>
            <a:endParaRPr lang="en-US" sz="11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Protection of Individual Identities </a:t>
            </a:r>
            <a:r>
              <a:rPr lang="en-US" sz="1500" b="1" dirty="0" smtClean="0">
                <a:solidFill>
                  <a:prstClr val="black"/>
                </a:solidFill>
                <a:latin typeface="Arial" panose="020B0604020202020204" pitchFamily="34" charset="0"/>
                <a:cs typeface="Arial" panose="020B0604020202020204" pitchFamily="34" charset="0"/>
              </a:rPr>
              <a:t>RMDA </a:t>
            </a:r>
            <a:r>
              <a:rPr lang="en-US" sz="1500" b="1" dirty="0">
                <a:solidFill>
                  <a:prstClr val="black"/>
                </a:solidFill>
                <a:latin typeface="Arial" panose="020B0604020202020204" pitchFamily="34" charset="0"/>
                <a:cs typeface="Arial" panose="020B0604020202020204" pitchFamily="34" charset="0"/>
              </a:rPr>
              <a:t>License Excerpt 2</a:t>
            </a:r>
            <a:r>
              <a:rPr lang="en-US" sz="1500" dirty="0">
                <a:solidFill>
                  <a:prstClr val="black"/>
                </a:solidFill>
                <a:latin typeface="Arial" panose="020B0604020202020204" pitchFamily="34" charset="0"/>
                <a:cs typeface="Arial" panose="020B0604020202020204" pitchFamily="34" charset="0"/>
              </a:rPr>
              <a:t> </a:t>
            </a:r>
          </a:p>
          <a:p>
            <a:pPr marL="400050" lvl="1" indent="0">
              <a:buNone/>
            </a:pPr>
            <a:r>
              <a:rPr lang="en-US" sz="1400" dirty="0">
                <a:solidFill>
                  <a:prstClr val="black"/>
                </a:solidFill>
                <a:latin typeface="Arial" panose="020B0604020202020204" pitchFamily="34" charset="0"/>
                <a:cs typeface="Arial" panose="020B0604020202020204" pitchFamily="34" charset="0"/>
              </a:rPr>
              <a:t>“Licensee may publish the results, analysis, or other information developed as a result of any research based on nonpublic-use data made available under this license only in summary or statistical form so that the identity of individuals and communities contained in the nonpublic-use data, alone or in conjunction with other extant data, is not revealed.”</a:t>
            </a: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13</a:t>
            </a:fld>
            <a:endParaRPr lang="en-US" dirty="0"/>
          </a:p>
        </p:txBody>
      </p:sp>
    </p:spTree>
    <p:extLst>
      <p:ext uri="{BB962C8B-B14F-4D97-AF65-F5344CB8AC3E}">
        <p14:creationId xmlns:p14="http://schemas.microsoft.com/office/powerpoint/2010/main" val="678482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pPr marL="742950" indent="-742950">
              <a:buFont typeface="+mj-lt"/>
              <a:buAutoNum type="arabicPeriod" startAt="5"/>
            </a:pPr>
            <a:r>
              <a:rPr lang="en-US" sz="4200" dirty="0" smtClean="0">
                <a:solidFill>
                  <a:prstClr val="black"/>
                </a:solidFill>
                <a:latin typeface="Arial" panose="020B0604020202020204" pitchFamily="34" charset="0"/>
                <a:cs typeface="Arial" panose="020B0604020202020204" pitchFamily="34" charset="0"/>
              </a:rPr>
              <a:t>HIPAA</a:t>
            </a:r>
            <a:r>
              <a:rPr lang="en-US" sz="4200" dirty="0">
                <a:solidFill>
                  <a:prstClr val="black"/>
                </a:solidFill>
                <a:latin typeface="Arial" panose="020B0604020202020204" pitchFamily="34" charset="0"/>
                <a:ea typeface="+mn-ea"/>
                <a:cs typeface="Arial" panose="020B0604020202020204" pitchFamily="34" charset="0"/>
              </a:rPr>
              <a:t> &amp;</a:t>
            </a:r>
            <a:r>
              <a:rPr lang="en-US" sz="4200" dirty="0" smtClean="0">
                <a:solidFill>
                  <a:prstClr val="black"/>
                </a:solidFill>
                <a:latin typeface="Arial" panose="020B0604020202020204" pitchFamily="34" charset="0"/>
                <a:ea typeface="+mn-ea"/>
                <a:cs typeface="Arial" panose="020B0604020202020204" pitchFamily="34" charset="0"/>
              </a:rPr>
              <a:t> Other Relevant Laws</a:t>
            </a:r>
            <a:endParaRPr lang="en-US" sz="4200" dirty="0"/>
          </a:p>
        </p:txBody>
      </p:sp>
      <p:sp>
        <p:nvSpPr>
          <p:cNvPr id="3" name="Content Placeholder 2"/>
          <p:cNvSpPr>
            <a:spLocks noGrp="1"/>
          </p:cNvSpPr>
          <p:nvPr>
            <p:ph idx="1"/>
          </p:nvPr>
        </p:nvSpPr>
        <p:spPr>
          <a:xfrm>
            <a:off x="457200" y="1371600"/>
            <a:ext cx="8229600" cy="4754563"/>
          </a:xfrm>
        </p:spPr>
        <p:txBody>
          <a:bodyPr>
            <a:normAutofit fontScale="47500" lnSpcReduction="20000"/>
          </a:bodyPr>
          <a:lstStyle/>
          <a:p>
            <a:pPr marL="0" indent="0">
              <a:buNone/>
            </a:pPr>
            <a:r>
              <a:rPr lang="en-US" dirty="0" smtClean="0">
                <a:latin typeface="Arial" panose="020B0604020202020204" pitchFamily="34" charset="0"/>
                <a:cs typeface="Arial" panose="020B0604020202020204" pitchFamily="34" charset="0"/>
              </a:rPr>
              <a:t>The HIPAA Privacy Rule sets national standards for patient rights with respect to health information. This rule protects individually identifiable health information by establishing conditions for its use and disclosure by covered entities.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sz="3800" b="1" dirty="0" smtClean="0">
                <a:latin typeface="Arial" panose="020B0604020202020204" pitchFamily="34" charset="0"/>
                <a:cs typeface="Arial" panose="020B0604020202020204" pitchFamily="34" charset="0"/>
              </a:rPr>
              <a:t>NIH and the Definition of Covered Entities</a:t>
            </a:r>
            <a:r>
              <a:rPr lang="en-US" sz="38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NIH is not a covered entity because they do not fit the definition of a: </a:t>
            </a:r>
          </a:p>
          <a:p>
            <a:pPr lvl="0">
              <a:buFont typeface="Wingdings" panose="05000000000000000000" pitchFamily="2" charset="2"/>
              <a:buChar char="v"/>
            </a:pPr>
            <a:r>
              <a:rPr lang="en-US" dirty="0" smtClean="0">
                <a:latin typeface="Arial" panose="020B0604020202020204" pitchFamily="34" charset="0"/>
                <a:cs typeface="Arial" panose="020B0604020202020204" pitchFamily="34" charset="0"/>
              </a:rPr>
              <a:t>Health plan</a:t>
            </a:r>
          </a:p>
          <a:p>
            <a:pPr lvl="0">
              <a:buFont typeface="Wingdings" panose="05000000000000000000" pitchFamily="2" charset="2"/>
              <a:buChar char="v"/>
            </a:pPr>
            <a:r>
              <a:rPr lang="en-US" dirty="0" smtClean="0">
                <a:latin typeface="Arial" panose="020B0604020202020204" pitchFamily="34" charset="0"/>
                <a:cs typeface="Arial" panose="020B0604020202020204" pitchFamily="34" charset="0"/>
              </a:rPr>
              <a:t>Health care clearinghouse</a:t>
            </a:r>
          </a:p>
          <a:p>
            <a:pPr lvl="0">
              <a:buFont typeface="Wingdings" panose="05000000000000000000" pitchFamily="2" charset="2"/>
              <a:buChar char="v"/>
            </a:pPr>
            <a:r>
              <a:rPr lang="en-US" dirty="0" smtClean="0">
                <a:latin typeface="Arial" panose="020B0604020202020204" pitchFamily="34" charset="0"/>
                <a:cs typeface="Arial" panose="020B0604020202020204" pitchFamily="34" charset="0"/>
              </a:rPr>
              <a:t>Health care provider that electronically transmits health information</a:t>
            </a:r>
          </a:p>
          <a:p>
            <a:pPr marL="0" indent="0">
              <a:buNone/>
            </a:pPr>
            <a:endParaRPr lang="en-US" b="1" dirty="0" smtClean="0">
              <a:latin typeface="Arial" panose="020B0604020202020204" pitchFamily="34" charset="0"/>
              <a:cs typeface="Arial" panose="020B0604020202020204" pitchFamily="34" charset="0"/>
            </a:endParaRPr>
          </a:p>
          <a:p>
            <a:pPr marL="0" indent="0">
              <a:buNone/>
            </a:pPr>
            <a:r>
              <a:rPr lang="en-US" sz="3800" b="1" dirty="0" smtClean="0">
                <a:latin typeface="Arial" panose="020B0604020202020204" pitchFamily="34" charset="0"/>
                <a:cs typeface="Arial" panose="020B0604020202020204" pitchFamily="34" charset="0"/>
              </a:rPr>
              <a:t>NCS Data are Restricted-Use Data Sets</a:t>
            </a:r>
            <a:r>
              <a:rPr lang="en-US" sz="38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NCS databases consist of aggregate data.  Direct identifiers specified in the Privacy Rule have been removed.  Values of less than 10 are suppressed.</a:t>
            </a:r>
            <a:br>
              <a:rPr lang="en-US" dirty="0" smtClean="0">
                <a:latin typeface="Arial" panose="020B0604020202020204" pitchFamily="34" charset="0"/>
                <a:cs typeface="Arial" panose="020B0604020202020204" pitchFamily="34" charset="0"/>
              </a:rPr>
            </a:br>
            <a:r>
              <a:rPr lang="en-US" sz="3800" dirty="0" smtClean="0">
                <a:latin typeface="Arial" panose="020B0604020202020204" pitchFamily="34" charset="0"/>
                <a:cs typeface="Arial" panose="020B0604020202020204" pitchFamily="34" charset="0"/>
              </a:rPr>
              <a:t/>
            </a:r>
            <a:br>
              <a:rPr lang="en-US" sz="3800" dirty="0" smtClean="0">
                <a:latin typeface="Arial" panose="020B0604020202020204" pitchFamily="34" charset="0"/>
                <a:cs typeface="Arial" panose="020B0604020202020204" pitchFamily="34" charset="0"/>
              </a:rPr>
            </a:br>
            <a:r>
              <a:rPr lang="en-US" sz="3800" b="1" dirty="0" smtClean="0">
                <a:latin typeface="Arial" panose="020B0604020202020204" pitchFamily="34" charset="0"/>
                <a:cs typeface="Arial" panose="020B0604020202020204" pitchFamily="34" charset="0"/>
              </a:rPr>
              <a:t>NCS is consistent with HIPAA regulations</a:t>
            </a:r>
            <a:r>
              <a:rPr lang="en-US" sz="38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The NCS DUA is commensurate with HIPAA requirements for use of a limited data set.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Further information on the HIPAA Privacy Rule can be found at: </a:t>
            </a:r>
            <a:r>
              <a:rPr lang="en-US" u="sng" dirty="0" smtClean="0">
                <a:latin typeface="Arial" panose="020B0604020202020204" pitchFamily="34" charset="0"/>
                <a:cs typeface="Arial" panose="020B0604020202020204" pitchFamily="34" charset="0"/>
                <a:hlinkClick r:id="rId2"/>
              </a:rPr>
              <a:t>http://www.hhs.gov/ocr/hipaa</a:t>
            </a:r>
            <a:r>
              <a:rPr lang="en-US" dirty="0" smtClean="0">
                <a:latin typeface="Arial" panose="020B0604020202020204" pitchFamily="34" charset="0"/>
                <a:cs typeface="Arial" panose="020B0604020202020204" pitchFamily="34" charset="0"/>
              </a:rPr>
              <a:t> or </a:t>
            </a:r>
            <a:r>
              <a:rPr lang="en-US" u="sng" dirty="0" smtClean="0">
                <a:latin typeface="Arial" panose="020B0604020202020204" pitchFamily="34" charset="0"/>
                <a:cs typeface="Arial" panose="020B0604020202020204" pitchFamily="34" charset="0"/>
                <a:hlinkClick r:id="rId3"/>
              </a:rPr>
              <a:t>http://privacyruleandresearch.nih.gov/</a:t>
            </a:r>
            <a:r>
              <a:rPr lang="en-US" dirty="0" smtClean="0">
                <a:latin typeface="Arial" panose="020B0604020202020204" pitchFamily="34" charset="0"/>
                <a:cs typeface="Arial" panose="020B0604020202020204" pitchFamily="34" charset="0"/>
              </a:rPr>
              <a:t>. </a:t>
            </a: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14</a:t>
            </a:fld>
            <a:endParaRPr lang="en-US" dirty="0"/>
          </a:p>
        </p:txBody>
      </p:sp>
    </p:spTree>
    <p:extLst>
      <p:ext uri="{BB962C8B-B14F-4D97-AF65-F5344CB8AC3E}">
        <p14:creationId xmlns:p14="http://schemas.microsoft.com/office/powerpoint/2010/main" val="497897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742950" indent="-742950">
              <a:buFont typeface="+mj-lt"/>
              <a:buAutoNum type="arabicPeriod" startAt="6"/>
            </a:pPr>
            <a:r>
              <a:rPr lang="en-US" dirty="0">
                <a:solidFill>
                  <a:prstClr val="black"/>
                </a:solidFill>
                <a:latin typeface="Arial" panose="020B0604020202020204" pitchFamily="34" charset="0"/>
                <a:cs typeface="Arial" panose="020B0604020202020204" pitchFamily="34" charset="0"/>
              </a:rPr>
              <a:t>Publishing Recommendations</a:t>
            </a:r>
            <a:endParaRPr lang="en-US" dirty="0"/>
          </a:p>
        </p:txBody>
      </p:sp>
      <p:sp>
        <p:nvSpPr>
          <p:cNvPr id="3" name="Content Placeholder 2"/>
          <p:cNvSpPr>
            <a:spLocks noGrp="1"/>
          </p:cNvSpPr>
          <p:nvPr>
            <p:ph idx="1"/>
          </p:nvPr>
        </p:nvSpPr>
        <p:spPr/>
        <p:txBody>
          <a:bodyPr>
            <a:normAutofit/>
          </a:bodyPr>
          <a:lstStyle/>
          <a:p>
            <a:pPr marL="0" lvl="0" indent="0">
              <a:buNone/>
            </a:pPr>
            <a:r>
              <a:rPr lang="en-US" sz="1600" dirty="0">
                <a:solidFill>
                  <a:prstClr val="black"/>
                </a:solidFill>
                <a:latin typeface="Arial" panose="020B0604020202020204" pitchFamily="34" charset="0"/>
                <a:cs typeface="Arial" panose="020B0604020202020204" pitchFamily="34" charset="0"/>
              </a:rPr>
              <a:t>NIH/NICHD must demonstrate that NCS data are used to generate significant research contributions that satisfy the mission of the Agency. Therefore, it is crucial to properly cite and acknowledge NIH and the specific NCS databases used in your publication.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
            </a:r>
            <a:br>
              <a:rPr lang="en-US" sz="1600" dirty="0">
                <a:solidFill>
                  <a:prstClr val="black"/>
                </a:solidFill>
                <a:latin typeface="Arial" panose="020B0604020202020204" pitchFamily="34" charset="0"/>
                <a:cs typeface="Arial" panose="020B0604020202020204" pitchFamily="34" charset="0"/>
              </a:rPr>
            </a:br>
            <a:r>
              <a:rPr lang="en-US" sz="1800" b="1" dirty="0">
                <a:solidFill>
                  <a:prstClr val="black"/>
                </a:solidFill>
                <a:latin typeface="Arial" panose="020B0604020202020204" pitchFamily="34" charset="0"/>
                <a:cs typeface="Arial" panose="020B0604020202020204" pitchFamily="34" charset="0"/>
              </a:rPr>
              <a:t>Publishing Recommendations</a:t>
            </a:r>
            <a:r>
              <a:rPr lang="en-US" sz="1600" dirty="0">
                <a:solidFill>
                  <a:prstClr val="black"/>
                </a:solidFill>
                <a:latin typeface="Arial" panose="020B0604020202020204" pitchFamily="34" charset="0"/>
                <a:cs typeface="Arial" panose="020B0604020202020204" pitchFamily="34" charset="0"/>
              </a:rPr>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It is important that you properly acknowledge NIH and the specific databases used in your publication.</a:t>
            </a:r>
          </a:p>
          <a:p>
            <a:pPr marL="0" lvl="0" indent="0">
              <a:buNone/>
            </a:pPr>
            <a:endParaRPr lang="en-US" sz="1600" dirty="0">
              <a:solidFill>
                <a:prstClr val="black"/>
              </a:solidFill>
              <a:latin typeface="Arial" panose="020B0604020202020204" pitchFamily="34" charset="0"/>
              <a:cs typeface="Arial" panose="020B0604020202020204" pitchFamily="34" charset="0"/>
            </a:endParaRPr>
          </a:p>
          <a:p>
            <a:pPr marL="0" lvl="0" indent="0">
              <a:buNone/>
            </a:pPr>
            <a:r>
              <a:rPr lang="en-US" sz="1600" dirty="0">
                <a:solidFill>
                  <a:prstClr val="black"/>
                </a:solidFill>
                <a:latin typeface="Arial" panose="020B0604020202020204" pitchFamily="34" charset="0"/>
                <a:cs typeface="Arial" panose="020B0604020202020204" pitchFamily="34" charset="0"/>
              </a:rPr>
              <a:t>For primary NCS publications: “This manuscript was developed by a Writing Team identified by the NCS Publications Committee for the purpose of timely sharing of centrally-collected NCS data. It is thus a primary NCS publication.” </a:t>
            </a:r>
          </a:p>
          <a:p>
            <a:pPr marL="0" lvl="0" indent="0">
              <a:buNone/>
            </a:pPr>
            <a:endParaRPr lang="en-US" sz="1600" dirty="0">
              <a:solidFill>
                <a:prstClr val="black"/>
              </a:solidFill>
              <a:latin typeface="Arial" panose="020B0604020202020204" pitchFamily="34" charset="0"/>
              <a:cs typeface="Arial" panose="020B0604020202020204" pitchFamily="34" charset="0"/>
            </a:endParaRPr>
          </a:p>
          <a:p>
            <a:pPr marL="0" lvl="0" indent="0">
              <a:buNone/>
            </a:pPr>
            <a:r>
              <a:rPr lang="en-US" sz="1600" dirty="0">
                <a:solidFill>
                  <a:prstClr val="black"/>
                </a:solidFill>
                <a:latin typeface="Arial" panose="020B0604020202020204" pitchFamily="34" charset="0"/>
                <a:cs typeface="Arial" panose="020B0604020202020204" pitchFamily="34" charset="0"/>
              </a:rPr>
              <a:t>For any NCS-related publications: “This analysis was conducted as part of the National Children’s Study, supported by the </a:t>
            </a:r>
            <a:r>
              <a:rPr lang="en-US" sz="1600" i="1" dirty="0">
                <a:solidFill>
                  <a:prstClr val="black"/>
                </a:solidFill>
                <a:latin typeface="Arial" panose="020B0604020202020204" pitchFamily="34" charset="0"/>
                <a:cs typeface="Arial" panose="020B0604020202020204" pitchFamily="34" charset="0"/>
              </a:rPr>
              <a:t>Eunice Kennedy Shriver</a:t>
            </a:r>
            <a:r>
              <a:rPr lang="en-US" sz="1600" dirty="0">
                <a:solidFill>
                  <a:prstClr val="black"/>
                </a:solidFill>
                <a:latin typeface="Arial" panose="020B0604020202020204" pitchFamily="34" charset="0"/>
                <a:cs typeface="Arial" panose="020B0604020202020204" pitchFamily="34" charset="0"/>
              </a:rPr>
              <a:t> National Institute of Child Health and Human Development, and funded, through its appropriation, by the Office of the Director of the National Institutes of Health</a:t>
            </a:r>
            <a:r>
              <a:rPr lang="en-US" sz="1600" dirty="0" smtClean="0">
                <a:solidFill>
                  <a:prstClr val="black"/>
                </a:solidFill>
                <a:latin typeface="Arial" panose="020B0604020202020204" pitchFamily="34" charset="0"/>
                <a:cs typeface="Arial" panose="020B0604020202020204" pitchFamily="34" charset="0"/>
              </a:rPr>
              <a:t>.”</a:t>
            </a:r>
            <a:endParaRPr lang="en-US" sz="1600" dirty="0">
              <a:solidFill>
                <a:prstClr val="black"/>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15</a:t>
            </a:fld>
            <a:endParaRPr lang="en-US" dirty="0"/>
          </a:p>
        </p:txBody>
      </p:sp>
    </p:spTree>
    <p:extLst>
      <p:ext uri="{BB962C8B-B14F-4D97-AF65-F5344CB8AC3E}">
        <p14:creationId xmlns:p14="http://schemas.microsoft.com/office/powerpoint/2010/main" val="2605724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7"/>
            </a:pPr>
            <a:r>
              <a:rPr lang="en-US" dirty="0" smtClean="0">
                <a:solidFill>
                  <a:prstClr val="black"/>
                </a:solidFill>
                <a:latin typeface="Arial" panose="020B0604020202020204" pitchFamily="34" charset="0"/>
                <a:cs typeface="Arial" panose="020B0604020202020204" pitchFamily="34" charset="0"/>
              </a:rPr>
              <a:t>Scenarios </a:t>
            </a:r>
            <a:endParaRPr lang="en-US" dirty="0"/>
          </a:p>
        </p:txBody>
      </p:sp>
      <p:sp>
        <p:nvSpPr>
          <p:cNvPr id="3" name="Content Placeholder 2"/>
          <p:cNvSpPr>
            <a:spLocks noGrp="1"/>
          </p:cNvSpPr>
          <p:nvPr>
            <p:ph idx="1"/>
          </p:nvPr>
        </p:nvSpPr>
        <p:spPr>
          <a:xfrm>
            <a:off x="457200" y="1447800"/>
            <a:ext cx="8229600" cy="4678363"/>
          </a:xfrm>
        </p:spPr>
        <p:txBody>
          <a:bodyPr>
            <a:normAutofit lnSpcReduction="10000"/>
          </a:bodyPr>
          <a:lstStyle/>
          <a:p>
            <a:pPr marL="0" lvl="0" indent="0">
              <a:buNone/>
            </a:pPr>
            <a:r>
              <a:rPr lang="en-US" sz="2800" dirty="0" smtClean="0">
                <a:solidFill>
                  <a:prstClr val="black"/>
                </a:solidFill>
                <a:latin typeface="Arial" panose="020B0604020202020204" pitchFamily="34" charset="0"/>
                <a:ea typeface="+mj-ea"/>
                <a:cs typeface="Arial" panose="020B0604020202020204" pitchFamily="34" charset="0"/>
              </a:rPr>
              <a:t>Scenario 1</a:t>
            </a:r>
          </a:p>
          <a:p>
            <a:pPr marL="0" lvl="0" indent="0">
              <a:buNone/>
            </a:pPr>
            <a:endParaRPr lang="en-US" sz="2800" dirty="0" smtClean="0">
              <a:solidFill>
                <a:prstClr val="black"/>
              </a:solidFill>
              <a:latin typeface="Arial" panose="020B0604020202020204" pitchFamily="34" charset="0"/>
              <a:cs typeface="Arial" panose="020B0604020202020204" pitchFamily="34" charset="0"/>
            </a:endParaRPr>
          </a:p>
          <a:p>
            <a:pPr marL="0" lvl="0" indent="0">
              <a:buNone/>
            </a:pPr>
            <a:r>
              <a:rPr lang="en-US" sz="1600" dirty="0" smtClean="0">
                <a:solidFill>
                  <a:prstClr val="black"/>
                </a:solidFill>
                <a:latin typeface="Arial" panose="020B0604020202020204" pitchFamily="34" charset="0"/>
                <a:cs typeface="Arial" panose="020B0604020202020204" pitchFamily="34" charset="0"/>
              </a:rPr>
              <a:t>Sara</a:t>
            </a:r>
            <a:r>
              <a:rPr lang="en-US" sz="1600" dirty="0">
                <a:solidFill>
                  <a:prstClr val="black"/>
                </a:solidFill>
                <a:latin typeface="Arial" panose="020B0604020202020204" pitchFamily="34" charset="0"/>
                <a:cs typeface="Arial" panose="020B0604020202020204" pitchFamily="34" charset="0"/>
              </a:rPr>
              <a:t>: "Hi Donna. How is your research report coming along?"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Donna: "Great. I am using NCS data to study a rare medical condition, Kawasaki's disease in children. In certain P, the incidence of the condition reveals only one or two cases of the disease in a given year. I would like to publish these findings and include a table recording the incidence of the disease for these areas. However, within the table there will be 'cell sizes' under 10. Can I get an exception for this restriction and publish it with these smaller cells?"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Can Donna publish her findings of the incidence of Kawasaki's disease?"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Choose the best answer. </a:t>
            </a:r>
          </a:p>
          <a:p>
            <a:pPr lvl="0">
              <a:buFont typeface="+mj-lt"/>
              <a:buAutoNum type="alphaUcPeriod"/>
            </a:pPr>
            <a:r>
              <a:rPr lang="en-US" sz="1600" dirty="0">
                <a:solidFill>
                  <a:prstClr val="black"/>
                </a:solidFill>
                <a:latin typeface="Arial" panose="020B0604020202020204" pitchFamily="34" charset="0"/>
                <a:cs typeface="Arial" panose="020B0604020202020204" pitchFamily="34" charset="0"/>
              </a:rPr>
              <a:t>Yes, since this is a rare disorder, Donna can publish her findings.</a:t>
            </a:r>
          </a:p>
          <a:p>
            <a:pPr lvl="0">
              <a:buFont typeface="+mj-lt"/>
              <a:buAutoNum type="alphaUcPeriod"/>
            </a:pPr>
            <a:r>
              <a:rPr lang="en-US" sz="1600" dirty="0">
                <a:solidFill>
                  <a:prstClr val="black"/>
                </a:solidFill>
                <a:latin typeface="Arial" panose="020B0604020202020204" pitchFamily="34" charset="0"/>
                <a:cs typeface="Arial" panose="020B0604020202020204" pitchFamily="34" charset="0"/>
              </a:rPr>
              <a:t>Yes, if she receives approval from Sara, her supervisor.</a:t>
            </a:r>
          </a:p>
          <a:p>
            <a:pPr lvl="0">
              <a:buFont typeface="+mj-lt"/>
              <a:buAutoNum type="alphaUcPeriod"/>
            </a:pPr>
            <a:r>
              <a:rPr lang="en-US" sz="1600" dirty="0">
                <a:solidFill>
                  <a:prstClr val="black"/>
                </a:solidFill>
                <a:latin typeface="Arial" panose="020B0604020202020204" pitchFamily="34" charset="0"/>
                <a:cs typeface="Arial" panose="020B0604020202020204" pitchFamily="34" charset="0"/>
              </a:rPr>
              <a:t>No, this would be in violation of the NCS </a:t>
            </a:r>
            <a:r>
              <a:rPr lang="en-US" sz="1600" dirty="0" smtClean="0">
                <a:solidFill>
                  <a:prstClr val="black"/>
                </a:solidFill>
                <a:latin typeface="Arial" panose="020B0604020202020204" pitchFamily="34" charset="0"/>
                <a:cs typeface="Arial" panose="020B0604020202020204" pitchFamily="34" charset="0"/>
              </a:rPr>
              <a:t>RMDA.</a:t>
            </a:r>
            <a:endParaRPr lang="en-US" sz="1600" dirty="0">
              <a:solidFill>
                <a:prstClr val="black"/>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16</a:t>
            </a:fld>
            <a:endParaRPr lang="en-US" dirty="0"/>
          </a:p>
        </p:txBody>
      </p:sp>
    </p:spTree>
    <p:extLst>
      <p:ext uri="{BB962C8B-B14F-4D97-AF65-F5344CB8AC3E}">
        <p14:creationId xmlns:p14="http://schemas.microsoft.com/office/powerpoint/2010/main" val="727412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7"/>
            </a:pPr>
            <a:r>
              <a:rPr lang="en-US" dirty="0" smtClean="0">
                <a:solidFill>
                  <a:prstClr val="black"/>
                </a:solidFill>
                <a:latin typeface="Arial" panose="020B0604020202020204" pitchFamily="34" charset="0"/>
                <a:cs typeface="Arial" panose="020B0604020202020204" pitchFamily="34" charset="0"/>
              </a:rPr>
              <a:t>Scenarios </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sz="3200" dirty="0"/>
          </a:p>
        </p:txBody>
      </p:sp>
      <p:sp>
        <p:nvSpPr>
          <p:cNvPr id="3" name="Content Placeholder 2"/>
          <p:cNvSpPr>
            <a:spLocks noGrp="1"/>
          </p:cNvSpPr>
          <p:nvPr>
            <p:ph idx="1"/>
          </p:nvPr>
        </p:nvSpPr>
        <p:spPr/>
        <p:txBody>
          <a:bodyPr/>
          <a:lstStyle/>
          <a:p>
            <a:pPr marL="0" indent="0">
              <a:buNone/>
            </a:pPr>
            <a:r>
              <a:rPr lang="en-US" sz="2800" dirty="0">
                <a:solidFill>
                  <a:prstClr val="black"/>
                </a:solidFill>
                <a:latin typeface="Arial" panose="020B0604020202020204" pitchFamily="34" charset="0"/>
                <a:cs typeface="Arial" panose="020B0604020202020204" pitchFamily="34" charset="0"/>
              </a:rPr>
              <a:t>Scenario </a:t>
            </a:r>
            <a:r>
              <a:rPr lang="en-US" sz="2800" dirty="0" smtClean="0">
                <a:solidFill>
                  <a:prstClr val="black"/>
                </a:solidFill>
                <a:latin typeface="Arial" panose="020B0604020202020204" pitchFamily="34" charset="0"/>
                <a:cs typeface="Arial" panose="020B0604020202020204" pitchFamily="34" charset="0"/>
              </a:rPr>
              <a:t>1 </a:t>
            </a:r>
            <a:r>
              <a:rPr lang="en-US" sz="2000" b="1" dirty="0" smtClean="0">
                <a:solidFill>
                  <a:prstClr val="black"/>
                </a:solidFill>
                <a:latin typeface="Arial" panose="020B0604020202020204" pitchFamily="34" charset="0"/>
                <a:cs typeface="Arial" panose="020B0604020202020204" pitchFamily="34" charset="0"/>
              </a:rPr>
              <a:t>Answer</a:t>
            </a:r>
            <a:r>
              <a:rPr lang="en-US" sz="2000" b="1" dirty="0">
                <a:solidFill>
                  <a:prstClr val="black"/>
                </a:solidFill>
                <a:latin typeface="Arial" panose="020B0604020202020204" pitchFamily="34" charset="0"/>
                <a:cs typeface="Arial" panose="020B0604020202020204" pitchFamily="34" charset="0"/>
              </a:rPr>
              <a:t>: </a:t>
            </a:r>
            <a:endParaRPr lang="en-US" sz="2000" b="1" dirty="0" smtClean="0">
              <a:solidFill>
                <a:prstClr val="black"/>
              </a:solidFill>
              <a:latin typeface="Arial" panose="020B0604020202020204" pitchFamily="34" charset="0"/>
              <a:cs typeface="Arial" panose="020B0604020202020204" pitchFamily="34" charset="0"/>
            </a:endParaRPr>
          </a:p>
          <a:p>
            <a:pPr marL="0" lvl="0" indent="0">
              <a:buNone/>
            </a:pPr>
            <a:r>
              <a:rPr lang="en-US" sz="1500" b="1" dirty="0">
                <a:solidFill>
                  <a:prstClr val="black"/>
                </a:solidFill>
                <a:latin typeface="Arial" panose="020B0604020202020204" pitchFamily="34" charset="0"/>
                <a:cs typeface="Arial" panose="020B0604020202020204" pitchFamily="34" charset="0"/>
              </a:rPr>
              <a:t> </a:t>
            </a:r>
            <a:endParaRPr lang="en-US" sz="1500" b="1"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smtClean="0">
                <a:solidFill>
                  <a:prstClr val="black"/>
                </a:solidFill>
                <a:latin typeface="Arial" panose="020B0604020202020204" pitchFamily="34" charset="0"/>
                <a:cs typeface="Arial" panose="020B0604020202020204" pitchFamily="34" charset="0"/>
              </a:rPr>
              <a:t>C. </a:t>
            </a:r>
            <a:r>
              <a:rPr lang="en-US" sz="1500" dirty="0">
                <a:solidFill>
                  <a:prstClr val="black"/>
                </a:solidFill>
                <a:latin typeface="Arial" panose="020B0604020202020204" pitchFamily="34" charset="0"/>
                <a:cs typeface="Arial" panose="020B0604020202020204" pitchFamily="34" charset="0"/>
              </a:rPr>
              <a:t>No, this would be in violation of the NCS DUA.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The NCS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stipulates that all published results must be reported with cell sizes greater than or equal to 10. One or two cases of a rare medical condition in a given geographic area are too few to report while preserving confidentiality. Cell sizes fewer than 10 could inadvertently reveal identity. These cases will need to be reported by combining the geographic areas up to a cell size greater than or equal to 10. </a:t>
            </a:r>
          </a:p>
        </p:txBody>
      </p:sp>
      <p:sp>
        <p:nvSpPr>
          <p:cNvPr id="4" name="Slide Number Placeholder 3"/>
          <p:cNvSpPr>
            <a:spLocks noGrp="1"/>
          </p:cNvSpPr>
          <p:nvPr>
            <p:ph type="sldNum" sz="quarter" idx="12"/>
          </p:nvPr>
        </p:nvSpPr>
        <p:spPr/>
        <p:txBody>
          <a:bodyPr/>
          <a:lstStyle/>
          <a:p>
            <a:fld id="{08A5BFA4-0413-44AC-A951-9476B95FCBAE}" type="slidenum">
              <a:rPr lang="en-US" smtClean="0"/>
              <a:t>17</a:t>
            </a:fld>
            <a:endParaRPr lang="en-US" dirty="0"/>
          </a:p>
        </p:txBody>
      </p:sp>
    </p:spTree>
    <p:extLst>
      <p:ext uri="{BB962C8B-B14F-4D97-AF65-F5344CB8AC3E}">
        <p14:creationId xmlns:p14="http://schemas.microsoft.com/office/powerpoint/2010/main" val="4046308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7"/>
            </a:pPr>
            <a:r>
              <a:rPr lang="en-US" dirty="0" smtClean="0">
                <a:latin typeface="Arial" panose="020B0604020202020204" pitchFamily="34" charset="0"/>
                <a:cs typeface="Arial" panose="020B0604020202020204" pitchFamily="34" charset="0"/>
              </a:rPr>
              <a:t>Scenarios</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dirty="0"/>
          </a:p>
        </p:txBody>
      </p:sp>
      <p:sp>
        <p:nvSpPr>
          <p:cNvPr id="3" name="Content Placeholder 2"/>
          <p:cNvSpPr>
            <a:spLocks noGrp="1"/>
          </p:cNvSpPr>
          <p:nvPr>
            <p:ph idx="1"/>
          </p:nvPr>
        </p:nvSpPr>
        <p:spPr>
          <a:xfrm>
            <a:off x="457200" y="1524000"/>
            <a:ext cx="8229600" cy="4602163"/>
          </a:xfrm>
        </p:spPr>
        <p:txBody>
          <a:bodyPr>
            <a:normAutofit fontScale="92500" lnSpcReduction="10000"/>
          </a:bodyPr>
          <a:lstStyle/>
          <a:p>
            <a:pPr marL="0" lvl="0" indent="0">
              <a:buNone/>
            </a:pPr>
            <a:r>
              <a:rPr lang="en-US" sz="3000" dirty="0" smtClean="0">
                <a:solidFill>
                  <a:prstClr val="black"/>
                </a:solidFill>
                <a:latin typeface="Arial" panose="020B0604020202020204" pitchFamily="34" charset="0"/>
                <a:ea typeface="+mj-ea"/>
                <a:cs typeface="Arial" panose="020B0604020202020204" pitchFamily="34" charset="0"/>
              </a:rPr>
              <a:t>Scenario 2</a:t>
            </a:r>
          </a:p>
          <a:p>
            <a:pPr marL="0" lvl="0" indent="0">
              <a:buNone/>
            </a:pPr>
            <a:endParaRPr lang="en-US" sz="3000"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smtClean="0">
                <a:solidFill>
                  <a:prstClr val="black"/>
                </a:solidFill>
                <a:latin typeface="Arial" panose="020B0604020202020204" pitchFamily="34" charset="0"/>
                <a:cs typeface="Arial" panose="020B0604020202020204" pitchFamily="34" charset="0"/>
              </a:rPr>
              <a:t>John </a:t>
            </a:r>
            <a:r>
              <a:rPr lang="en-US" sz="1500" dirty="0">
                <a:solidFill>
                  <a:prstClr val="black"/>
                </a:solidFill>
                <a:latin typeface="Arial" panose="020B0604020202020204" pitchFamily="34" charset="0"/>
                <a:cs typeface="Arial" panose="020B0604020202020204" pitchFamily="34" charset="0"/>
              </a:rPr>
              <a:t>is a new research contractor with Health Research Services, Inc. How can John and his colleague abide by the terms of the NCS </a:t>
            </a:r>
            <a:r>
              <a:rPr lang="en-US" sz="1500" dirty="0" smtClean="0">
                <a:solidFill>
                  <a:prstClr val="black"/>
                </a:solidFill>
                <a:latin typeface="Arial" panose="020B0604020202020204" pitchFamily="34" charset="0"/>
                <a:cs typeface="Arial" panose="020B0604020202020204" pitchFamily="34" charset="0"/>
              </a:rPr>
              <a:t>RMDA?</a:t>
            </a: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John: "I'd like to do a primary sampling unit-level comparison that incorporates health and demographic data.  I want to include health provider information, health outcomes, and race/ethnicity data in my report.  How can I use NCS data within my report?”</a:t>
            </a:r>
          </a:p>
          <a:p>
            <a:pPr marL="0" lvl="0" indent="0">
              <a:buNone/>
            </a:pPr>
            <a:endParaRPr lang="en-US" sz="1500" dirty="0">
              <a:solidFill>
                <a:prstClr val="black"/>
              </a:solidFill>
              <a:latin typeface="Arial" panose="020B0604020202020204" pitchFamily="34" charset="0"/>
              <a:cs typeface="Arial" panose="020B0604020202020204" pitchFamily="34" charset="0"/>
            </a:endParaRPr>
          </a:p>
          <a:p>
            <a:pPr marL="0" lvl="0" indent="0">
              <a:buNone/>
            </a:pPr>
            <a:r>
              <a:rPr lang="en-US" sz="1500" dirty="0">
                <a:solidFill>
                  <a:prstClr val="black"/>
                </a:solidFill>
                <a:latin typeface="Arial" panose="020B0604020202020204" pitchFamily="34" charset="0"/>
                <a:cs typeface="Arial" panose="020B0604020202020204" pitchFamily="34" charset="0"/>
              </a:rPr>
              <a:t>Tom: "Perhaps you could link county records concerning demographics using extant data residing in the data enclave (that houses data from other studies) with the health information contained in the NCS data." </a:t>
            </a:r>
            <a:br>
              <a:rPr lang="en-US" sz="1500" dirty="0">
                <a:solidFill>
                  <a:prstClr val="black"/>
                </a:solidFill>
                <a:latin typeface="Arial" panose="020B0604020202020204" pitchFamily="34" charset="0"/>
                <a:cs typeface="Arial" panose="020B0604020202020204" pitchFamily="34" charset="0"/>
              </a:rPr>
            </a:br>
            <a:endParaRPr lang="en-US" sz="1500" dirty="0">
              <a:solidFill>
                <a:prstClr val="black"/>
              </a:solidFill>
              <a:latin typeface="Arial" panose="020B0604020202020204" pitchFamily="34" charset="0"/>
              <a:cs typeface="Arial" panose="020B0604020202020204" pitchFamily="34" charset="0"/>
            </a:endParaRPr>
          </a:p>
          <a:p>
            <a:pPr marL="0" lvl="0" indent="0">
              <a:buNone/>
            </a:pPr>
            <a:r>
              <a:rPr lang="en-US" sz="1500" dirty="0">
                <a:solidFill>
                  <a:prstClr val="black"/>
                </a:solidFill>
                <a:latin typeface="Arial" panose="020B0604020202020204" pitchFamily="34" charset="0"/>
                <a:cs typeface="Arial" panose="020B0604020202020204" pitchFamily="34" charset="0"/>
              </a:rPr>
              <a:t>Under what conditions can John use the NCS data within the data enclave? (Choose all that apply).</a:t>
            </a: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If he signs a </a:t>
            </a:r>
            <a:r>
              <a:rPr lang="en-US" sz="1500" dirty="0" smtClean="0">
                <a:solidFill>
                  <a:prstClr val="black"/>
                </a:solidFill>
                <a:latin typeface="Arial" panose="020B0604020202020204" pitchFamily="34" charset="0"/>
                <a:cs typeface="Arial" panose="020B0604020202020204" pitchFamily="34" charset="0"/>
              </a:rPr>
              <a:t>RMDA</a:t>
            </a:r>
            <a:endParaRPr lang="en-US" sz="1500" dirty="0">
              <a:solidFill>
                <a:prstClr val="black"/>
              </a:solidFill>
              <a:latin typeface="Arial" panose="020B0604020202020204" pitchFamily="34" charset="0"/>
              <a:cs typeface="Arial" panose="020B0604020202020204" pitchFamily="34" charset="0"/>
            </a:endParaRP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If John doesn't disclose geographic detail more specific than the primary sampling unit level </a:t>
            </a: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If John doesn’t identify health care providers</a:t>
            </a: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If he uses his research for marketing purposes</a:t>
            </a: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18</a:t>
            </a:fld>
            <a:endParaRPr lang="en-US" dirty="0"/>
          </a:p>
        </p:txBody>
      </p:sp>
    </p:spTree>
    <p:extLst>
      <p:ext uri="{BB962C8B-B14F-4D97-AF65-F5344CB8AC3E}">
        <p14:creationId xmlns:p14="http://schemas.microsoft.com/office/powerpoint/2010/main" val="246041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7"/>
            </a:pPr>
            <a:r>
              <a:rPr lang="en-US" dirty="0">
                <a:solidFill>
                  <a:prstClr val="black"/>
                </a:solidFill>
                <a:latin typeface="Arial" panose="020B0604020202020204" pitchFamily="34" charset="0"/>
                <a:cs typeface="Arial" panose="020B0604020202020204" pitchFamily="34" charset="0"/>
              </a:rPr>
              <a:t>Scenarios </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sz="3200" dirty="0"/>
          </a:p>
        </p:txBody>
      </p:sp>
      <p:sp>
        <p:nvSpPr>
          <p:cNvPr id="3" name="Content Placeholder 2"/>
          <p:cNvSpPr>
            <a:spLocks noGrp="1"/>
          </p:cNvSpPr>
          <p:nvPr>
            <p:ph idx="1"/>
          </p:nvPr>
        </p:nvSpPr>
        <p:spPr/>
        <p:txBody>
          <a:bodyPr/>
          <a:lstStyle/>
          <a:p>
            <a:pPr marL="0" lvl="0" indent="0">
              <a:buNone/>
            </a:pPr>
            <a:r>
              <a:rPr lang="en-US" sz="2800" dirty="0">
                <a:solidFill>
                  <a:prstClr val="black"/>
                </a:solidFill>
                <a:latin typeface="Arial" panose="020B0604020202020204" pitchFamily="34" charset="0"/>
                <a:cs typeface="Arial" panose="020B0604020202020204" pitchFamily="34" charset="0"/>
              </a:rPr>
              <a:t>Scenario </a:t>
            </a:r>
            <a:r>
              <a:rPr lang="en-US" sz="2800" dirty="0" smtClean="0">
                <a:solidFill>
                  <a:prstClr val="black"/>
                </a:solidFill>
                <a:latin typeface="Arial" panose="020B0604020202020204" pitchFamily="34" charset="0"/>
                <a:cs typeface="Arial" panose="020B0604020202020204" pitchFamily="34" charset="0"/>
              </a:rPr>
              <a:t>2 </a:t>
            </a:r>
            <a:r>
              <a:rPr lang="en-US" sz="2000" b="1" dirty="0" smtClean="0">
                <a:solidFill>
                  <a:prstClr val="black"/>
                </a:solidFill>
                <a:latin typeface="Arial" panose="020B0604020202020204" pitchFamily="34" charset="0"/>
                <a:cs typeface="Arial" panose="020B0604020202020204" pitchFamily="34" charset="0"/>
              </a:rPr>
              <a:t>Answer</a:t>
            </a:r>
            <a:r>
              <a:rPr lang="en-US" sz="2000" b="1" dirty="0">
                <a:solidFill>
                  <a:prstClr val="black"/>
                </a:solidFill>
                <a:latin typeface="Arial" panose="020B0604020202020204" pitchFamily="34" charset="0"/>
                <a:cs typeface="Arial" panose="020B0604020202020204" pitchFamily="34" charset="0"/>
              </a:rPr>
              <a:t>: </a:t>
            </a:r>
            <a:endParaRPr lang="en-US" sz="2000" b="1" dirty="0" smtClean="0">
              <a:solidFill>
                <a:prstClr val="black"/>
              </a:solidFill>
              <a:latin typeface="Arial" panose="020B0604020202020204" pitchFamily="34" charset="0"/>
              <a:cs typeface="Arial" panose="020B0604020202020204" pitchFamily="34" charset="0"/>
            </a:endParaRPr>
          </a:p>
          <a:p>
            <a:pPr marL="0" lvl="0" indent="0">
              <a:buNone/>
            </a:pPr>
            <a:endParaRPr lang="en-US" sz="2000" b="1" dirty="0" smtClean="0">
              <a:solidFill>
                <a:prstClr val="black"/>
              </a:solidFill>
              <a:latin typeface="Arial" panose="020B0604020202020204" pitchFamily="34" charset="0"/>
              <a:cs typeface="Arial" panose="020B0604020202020204" pitchFamily="34" charset="0"/>
            </a:endParaRPr>
          </a:p>
          <a:p>
            <a:pPr lvl="0">
              <a:buAutoNum type="alphaUcPeriod"/>
            </a:pPr>
            <a:r>
              <a:rPr lang="en-US" sz="1500" dirty="0" smtClean="0">
                <a:solidFill>
                  <a:prstClr val="black"/>
                </a:solidFill>
                <a:latin typeface="Arial" panose="020B0604020202020204" pitchFamily="34" charset="0"/>
                <a:cs typeface="Arial" panose="020B0604020202020204" pitchFamily="34" charset="0"/>
              </a:rPr>
              <a:t>If </a:t>
            </a:r>
            <a:r>
              <a:rPr lang="en-US" sz="1500" dirty="0">
                <a:solidFill>
                  <a:prstClr val="black"/>
                </a:solidFill>
                <a:latin typeface="Arial" panose="020B0604020202020204" pitchFamily="34" charset="0"/>
                <a:cs typeface="Arial" panose="020B0604020202020204" pitchFamily="34" charset="0"/>
              </a:rPr>
              <a:t>he signs a </a:t>
            </a:r>
            <a:r>
              <a:rPr lang="en-US" sz="1500" dirty="0" smtClean="0">
                <a:solidFill>
                  <a:prstClr val="black"/>
                </a:solidFill>
                <a:latin typeface="Arial" panose="020B0604020202020204" pitchFamily="34" charset="0"/>
                <a:cs typeface="Arial" panose="020B0604020202020204" pitchFamily="34" charset="0"/>
              </a:rPr>
              <a:t>RMDA, </a:t>
            </a:r>
          </a:p>
          <a:p>
            <a:pPr lvl="0">
              <a:buAutoNum type="alphaUcPeriod"/>
            </a:pPr>
            <a:r>
              <a:rPr lang="en-US" sz="1500" dirty="0" smtClean="0">
                <a:solidFill>
                  <a:prstClr val="black"/>
                </a:solidFill>
                <a:latin typeface="Arial" panose="020B0604020202020204" pitchFamily="34" charset="0"/>
                <a:cs typeface="Arial" panose="020B0604020202020204" pitchFamily="34" charset="0"/>
              </a:rPr>
              <a:t>If </a:t>
            </a:r>
            <a:r>
              <a:rPr lang="en-US" sz="1500" dirty="0">
                <a:solidFill>
                  <a:prstClr val="black"/>
                </a:solidFill>
                <a:latin typeface="Arial" panose="020B0604020202020204" pitchFamily="34" charset="0"/>
                <a:cs typeface="Arial" panose="020B0604020202020204" pitchFamily="34" charset="0"/>
              </a:rPr>
              <a:t>John doesn’t disclose geographic detail more specific than the primary sampling unit level, and </a:t>
            </a:r>
            <a:endParaRPr lang="en-US" sz="1500" dirty="0" smtClean="0">
              <a:solidFill>
                <a:prstClr val="black"/>
              </a:solidFill>
              <a:latin typeface="Arial" panose="020B0604020202020204" pitchFamily="34" charset="0"/>
              <a:cs typeface="Arial" panose="020B0604020202020204" pitchFamily="34" charset="0"/>
            </a:endParaRPr>
          </a:p>
          <a:p>
            <a:pPr lvl="0">
              <a:buAutoNum type="alphaUcPeriod"/>
            </a:pPr>
            <a:r>
              <a:rPr lang="en-US" sz="1500" dirty="0" smtClean="0">
                <a:solidFill>
                  <a:prstClr val="black"/>
                </a:solidFill>
                <a:latin typeface="Arial" panose="020B0604020202020204" pitchFamily="34" charset="0"/>
                <a:cs typeface="Arial" panose="020B0604020202020204" pitchFamily="34" charset="0"/>
              </a:rPr>
              <a:t>If </a:t>
            </a:r>
            <a:r>
              <a:rPr lang="en-US" sz="1500" dirty="0">
                <a:solidFill>
                  <a:prstClr val="black"/>
                </a:solidFill>
                <a:latin typeface="Arial" panose="020B0604020202020204" pitchFamily="34" charset="0"/>
                <a:cs typeface="Arial" panose="020B0604020202020204" pitchFamily="34" charset="0"/>
              </a:rPr>
              <a:t>John doesn’t identify health care providers.</a:t>
            </a:r>
            <a:br>
              <a:rPr lang="en-US" sz="1500" dirty="0">
                <a:solidFill>
                  <a:prstClr val="black"/>
                </a:solidFill>
                <a:latin typeface="Arial" panose="020B0604020202020204" pitchFamily="34" charset="0"/>
                <a:cs typeface="Arial" panose="020B0604020202020204" pitchFamily="34" charset="0"/>
              </a:rPr>
            </a:br>
            <a:endParaRPr lang="en-US" sz="1500"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smtClean="0">
                <a:solidFill>
                  <a:prstClr val="black"/>
                </a:solidFill>
                <a:latin typeface="Arial" panose="020B0604020202020204" pitchFamily="34" charset="0"/>
                <a:cs typeface="Arial" panose="020B0604020202020204" pitchFamily="34" charset="0"/>
              </a:rPr>
              <a:t>Health </a:t>
            </a:r>
            <a:r>
              <a:rPr lang="en-US" sz="1500" dirty="0">
                <a:solidFill>
                  <a:prstClr val="black"/>
                </a:solidFill>
                <a:latin typeface="Arial" panose="020B0604020202020204" pitchFamily="34" charset="0"/>
                <a:cs typeface="Arial" panose="020B0604020202020204" pitchFamily="34" charset="0"/>
              </a:rPr>
              <a:t>care provider-level analysis can be done, but the identification of providers must be protected. John can enhance his data with links to other data, but he must stay within the limits of the NCS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Also, as a member of the research group, John must sign the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Use of NCS data for marketing purposes, such as using the information in the NCS data for commercial or competitive purposes involving individual hospitals, is a violation of the </a:t>
            </a:r>
            <a:r>
              <a:rPr lang="en-US" sz="1500" dirty="0" smtClean="0">
                <a:solidFill>
                  <a:prstClr val="black"/>
                </a:solidFill>
                <a:latin typeface="Arial" panose="020B0604020202020204" pitchFamily="34" charset="0"/>
                <a:cs typeface="Arial" panose="020B0604020202020204" pitchFamily="34" charset="0"/>
              </a:rPr>
              <a:t>RMDA. </a:t>
            </a:r>
            <a:endParaRPr lang="en-US" sz="1500" dirty="0">
              <a:solidFill>
                <a:prstClr val="black"/>
              </a:solidFill>
              <a:latin typeface="Arial" panose="020B0604020202020204" pitchFamily="34" charset="0"/>
              <a:cs typeface="Arial" panose="020B0604020202020204" pitchFamily="34" charset="0"/>
            </a:endParaRP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19</a:t>
            </a:fld>
            <a:endParaRPr lang="en-US" dirty="0"/>
          </a:p>
        </p:txBody>
      </p:sp>
    </p:spTree>
    <p:extLst>
      <p:ext uri="{BB962C8B-B14F-4D97-AF65-F5344CB8AC3E}">
        <p14:creationId xmlns:p14="http://schemas.microsoft.com/office/powerpoint/2010/main" val="413824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of Contents</a:t>
            </a:r>
            <a:endParaRPr lang="en-US" dirty="0"/>
          </a:p>
        </p:txBody>
      </p:sp>
      <p:sp>
        <p:nvSpPr>
          <p:cNvPr id="3" name="Content Placeholder 2"/>
          <p:cNvSpPr>
            <a:spLocks noGrp="1"/>
          </p:cNvSpPr>
          <p:nvPr>
            <p:ph sz="half" idx="1"/>
          </p:nvPr>
        </p:nvSpPr>
        <p:spPr>
          <a:xfrm>
            <a:off x="457200" y="1447800"/>
            <a:ext cx="7620000" cy="4678363"/>
          </a:xfrm>
        </p:spPr>
        <p:txBody>
          <a:bodyPr>
            <a:normAutofit/>
          </a:bodyPr>
          <a:lstStyle/>
          <a:p>
            <a:pPr marL="0" lvl="0" indent="0" algn="r">
              <a:buNone/>
            </a:pPr>
            <a:r>
              <a:rPr lang="en-US" sz="1400" dirty="0" smtClean="0">
                <a:latin typeface="Arial" panose="020B0604020202020204" pitchFamily="34" charset="0"/>
                <a:cs typeface="Arial" panose="020B0604020202020204" pitchFamily="34" charset="0"/>
              </a:rPr>
              <a:t>Slide #</a:t>
            </a:r>
          </a:p>
          <a:p>
            <a:pPr lvl="0">
              <a:buFont typeface="+mj-lt"/>
              <a:buAutoNum type="arabicPeriod"/>
            </a:pPr>
            <a:r>
              <a:rPr lang="en-US" sz="1400" dirty="0" smtClean="0">
                <a:latin typeface="Arial" panose="020B0604020202020204" pitchFamily="34" charset="0"/>
                <a:cs typeface="Arial" panose="020B0604020202020204" pitchFamily="34" charset="0"/>
              </a:rPr>
              <a:t>Introduction………………………………………………………………………………………..3</a:t>
            </a:r>
          </a:p>
          <a:p>
            <a:pPr lvl="0">
              <a:buFont typeface="+mj-lt"/>
              <a:buAutoNum type="arabicPeriod"/>
            </a:pPr>
            <a:r>
              <a:rPr lang="en-US" sz="1400" dirty="0" smtClean="0">
                <a:latin typeface="Arial" panose="020B0604020202020204" pitchFamily="34" charset="0"/>
                <a:cs typeface="Arial" panose="020B0604020202020204" pitchFamily="34" charset="0"/>
              </a:rPr>
              <a:t>NCS Data………………………………………………………………………………………….4</a:t>
            </a:r>
          </a:p>
          <a:p>
            <a:pPr lvl="0">
              <a:buFont typeface="+mj-lt"/>
              <a:buAutoNum type="arabicPeriod"/>
            </a:pPr>
            <a:r>
              <a:rPr lang="en-US" sz="1400" dirty="0" smtClean="0">
                <a:latin typeface="Arial" panose="020B0604020202020204" pitchFamily="34" charset="0"/>
                <a:cs typeface="Arial" panose="020B0604020202020204" pitchFamily="34" charset="0"/>
              </a:rPr>
              <a:t>NCS RMDA ……………………………………………………………………………………….6</a:t>
            </a:r>
          </a:p>
          <a:p>
            <a:pPr lvl="1"/>
            <a:r>
              <a:rPr lang="en-US" sz="1400" dirty="0" smtClean="0">
                <a:latin typeface="Arial" panose="020B0604020202020204" pitchFamily="34" charset="0"/>
                <a:cs typeface="Arial" panose="020B0604020202020204" pitchFamily="34" charset="0"/>
              </a:rPr>
              <a:t>Some Definitions</a:t>
            </a:r>
          </a:p>
          <a:p>
            <a:pPr lvl="1"/>
            <a:r>
              <a:rPr lang="en-US" sz="1400" dirty="0" smtClean="0">
                <a:latin typeface="Arial" panose="020B0604020202020204" pitchFamily="34" charset="0"/>
                <a:cs typeface="Arial" panose="020B0604020202020204" pitchFamily="34" charset="0"/>
              </a:rPr>
              <a:t>What is the RMDA</a:t>
            </a:r>
          </a:p>
          <a:p>
            <a:pPr lvl="1"/>
            <a:r>
              <a:rPr lang="en-US" sz="1400" dirty="0" smtClean="0">
                <a:latin typeface="Arial" panose="020B0604020202020204" pitchFamily="34" charset="0"/>
                <a:cs typeface="Arial" panose="020B0604020202020204" pitchFamily="34" charset="0"/>
              </a:rPr>
              <a:t>Responsibilities</a:t>
            </a:r>
          </a:p>
          <a:p>
            <a:pPr lvl="1"/>
            <a:r>
              <a:rPr lang="en-US" sz="1400" dirty="0" smtClean="0">
                <a:latin typeface="Arial" panose="020B0604020202020204" pitchFamily="34" charset="0"/>
                <a:cs typeface="Arial" panose="020B0604020202020204" pitchFamily="34" charset="0"/>
              </a:rPr>
              <a:t>Appropriate Use of Data</a:t>
            </a:r>
          </a:p>
          <a:p>
            <a:pPr lvl="1"/>
            <a:r>
              <a:rPr lang="en-US" sz="1400" dirty="0" smtClean="0">
                <a:latin typeface="Arial" panose="020B0604020202020204" pitchFamily="34" charset="0"/>
                <a:cs typeface="Arial" panose="020B0604020202020204" pitchFamily="34" charset="0"/>
              </a:rPr>
              <a:t>Data Use Restrictions</a:t>
            </a:r>
          </a:p>
          <a:p>
            <a:pPr lvl="1"/>
            <a:r>
              <a:rPr lang="en-US" sz="1400" dirty="0" smtClean="0">
                <a:latin typeface="Arial" panose="020B0604020202020204" pitchFamily="34" charset="0"/>
                <a:cs typeface="Arial" panose="020B0604020202020204" pitchFamily="34" charset="0"/>
              </a:rPr>
              <a:t>Consequences</a:t>
            </a:r>
          </a:p>
          <a:p>
            <a:pPr lvl="1"/>
            <a:r>
              <a:rPr lang="en-US" sz="1400" dirty="0" smtClean="0">
                <a:latin typeface="Arial" panose="020B0604020202020204" pitchFamily="34" charset="0"/>
                <a:cs typeface="Arial" panose="020B0604020202020204" pitchFamily="34" charset="0"/>
              </a:rPr>
              <a:t>Why Adherence is Important</a:t>
            </a:r>
          </a:p>
          <a:p>
            <a:pPr lvl="0">
              <a:buFont typeface="+mj-lt"/>
              <a:buAutoNum type="arabicPeriod"/>
            </a:pPr>
            <a:r>
              <a:rPr lang="en-US" sz="1400" dirty="0" smtClean="0">
                <a:latin typeface="Arial" panose="020B0604020202020204" pitchFamily="34" charset="0"/>
                <a:cs typeface="Arial" panose="020B0604020202020204" pitchFamily="34" charset="0"/>
              </a:rPr>
              <a:t>Disclosure………………………………………………………………………………………..10</a:t>
            </a:r>
          </a:p>
          <a:p>
            <a:pPr lvl="1"/>
            <a:r>
              <a:rPr lang="en-US" sz="1400" dirty="0" smtClean="0">
                <a:latin typeface="Arial" panose="020B0604020202020204" pitchFamily="34" charset="0"/>
                <a:cs typeface="Arial" panose="020B0604020202020204" pitchFamily="34" charset="0"/>
              </a:rPr>
              <a:t>Definition and Context</a:t>
            </a:r>
          </a:p>
          <a:p>
            <a:pPr lvl="1"/>
            <a:r>
              <a:rPr lang="en-US" sz="1400" dirty="0" smtClean="0">
                <a:latin typeface="Arial" panose="020B0604020202020204" pitchFamily="34" charset="0"/>
                <a:cs typeface="Arial" panose="020B0604020202020204" pitchFamily="34" charset="0"/>
              </a:rPr>
              <a:t>Policies</a:t>
            </a:r>
          </a:p>
          <a:p>
            <a:pPr lvl="0">
              <a:buFont typeface="+mj-lt"/>
              <a:buAutoNum type="arabicPeriod"/>
            </a:pPr>
            <a:r>
              <a:rPr lang="en-US" sz="1400" dirty="0" smtClean="0">
                <a:latin typeface="Arial" panose="020B0604020202020204" pitchFamily="34" charset="0"/>
                <a:cs typeface="Arial" panose="020B0604020202020204" pitchFamily="34" charset="0"/>
              </a:rPr>
              <a:t>HIPAA and Other </a:t>
            </a:r>
            <a:r>
              <a:rPr lang="en-US" sz="1400" dirty="0">
                <a:latin typeface="Arial" panose="020B0604020202020204" pitchFamily="34" charset="0"/>
                <a:cs typeface="Arial" panose="020B0604020202020204" pitchFamily="34" charset="0"/>
              </a:rPr>
              <a:t>R</a:t>
            </a:r>
            <a:r>
              <a:rPr lang="en-US" sz="1400" dirty="0" smtClean="0">
                <a:latin typeface="Arial" panose="020B0604020202020204" pitchFamily="34" charset="0"/>
                <a:cs typeface="Arial" panose="020B0604020202020204" pitchFamily="34" charset="0"/>
              </a:rPr>
              <a:t>elevant </a:t>
            </a:r>
            <a:r>
              <a:rPr lang="en-US" sz="1400" dirty="0">
                <a:latin typeface="Arial" panose="020B0604020202020204" pitchFamily="34" charset="0"/>
                <a:cs typeface="Arial" panose="020B0604020202020204" pitchFamily="34" charset="0"/>
              </a:rPr>
              <a:t>L</a:t>
            </a:r>
            <a:r>
              <a:rPr lang="en-US" sz="1400" dirty="0" smtClean="0">
                <a:latin typeface="Arial" panose="020B0604020202020204" pitchFamily="34" charset="0"/>
                <a:cs typeface="Arial" panose="020B0604020202020204" pitchFamily="34" charset="0"/>
              </a:rPr>
              <a:t>aws……………………………………………………………...14</a:t>
            </a:r>
          </a:p>
          <a:p>
            <a:pPr lvl="0">
              <a:buFont typeface="+mj-lt"/>
              <a:buAutoNum type="arabicPeriod"/>
            </a:pPr>
            <a:r>
              <a:rPr lang="en-US" sz="1400" dirty="0" smtClean="0">
                <a:latin typeface="Arial" panose="020B0604020202020204" pitchFamily="34" charset="0"/>
                <a:cs typeface="Arial" panose="020B0604020202020204" pitchFamily="34" charset="0"/>
              </a:rPr>
              <a:t>Publishing Recommendations…………………………………………………………………15</a:t>
            </a:r>
          </a:p>
          <a:p>
            <a:pPr lvl="0">
              <a:buFont typeface="+mj-lt"/>
              <a:buAutoNum type="arabicPeriod"/>
            </a:pPr>
            <a:r>
              <a:rPr lang="en-US" sz="1400" dirty="0" smtClean="0">
                <a:latin typeface="Arial" panose="020B0604020202020204" pitchFamily="34" charset="0"/>
                <a:cs typeface="Arial" panose="020B0604020202020204" pitchFamily="34" charset="0"/>
              </a:rPr>
              <a:t>Scenarios………………………………………………………………………………………...16</a:t>
            </a:r>
          </a:p>
          <a:p>
            <a:pPr lvl="0">
              <a:buFont typeface="+mj-lt"/>
              <a:buAutoNum type="arabicPeriod"/>
            </a:pPr>
            <a:r>
              <a:rPr lang="en-US" sz="1400" dirty="0" smtClean="0">
                <a:latin typeface="Arial" panose="020B0604020202020204" pitchFamily="34" charset="0"/>
                <a:cs typeface="Arial" panose="020B0604020202020204" pitchFamily="34" charset="0"/>
              </a:rPr>
              <a:t>Review…………………………………………………………………………………………....22</a:t>
            </a:r>
          </a:p>
          <a:p>
            <a:endParaRPr lang="en-US" dirty="0"/>
          </a:p>
        </p:txBody>
      </p:sp>
      <p:sp>
        <p:nvSpPr>
          <p:cNvPr id="5" name="Slide Number Placeholder 4"/>
          <p:cNvSpPr>
            <a:spLocks noGrp="1"/>
          </p:cNvSpPr>
          <p:nvPr>
            <p:ph type="sldNum" sz="quarter" idx="12"/>
          </p:nvPr>
        </p:nvSpPr>
        <p:spPr/>
        <p:txBody>
          <a:bodyPr/>
          <a:lstStyle/>
          <a:p>
            <a:fld id="{08A5BFA4-0413-44AC-A951-9476B95FCBAE}" type="slidenum">
              <a:rPr lang="en-US" smtClean="0"/>
              <a:t>2</a:t>
            </a:fld>
            <a:endParaRPr lang="en-US" dirty="0"/>
          </a:p>
        </p:txBody>
      </p:sp>
    </p:spTree>
    <p:extLst>
      <p:ext uri="{BB962C8B-B14F-4D97-AF65-F5344CB8AC3E}">
        <p14:creationId xmlns:p14="http://schemas.microsoft.com/office/powerpoint/2010/main" val="22244201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7"/>
            </a:pPr>
            <a:r>
              <a:rPr lang="en-US" dirty="0" smtClean="0">
                <a:solidFill>
                  <a:prstClr val="black"/>
                </a:solidFill>
                <a:latin typeface="Arial" panose="020B0604020202020204" pitchFamily="34" charset="0"/>
                <a:cs typeface="Arial" panose="020B0604020202020204" pitchFamily="34" charset="0"/>
              </a:rPr>
              <a:t>Scenarios </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dirty="0"/>
          </a:p>
        </p:txBody>
      </p:sp>
      <p:sp>
        <p:nvSpPr>
          <p:cNvPr id="3" name="Content Placeholder 2"/>
          <p:cNvSpPr>
            <a:spLocks noGrp="1"/>
          </p:cNvSpPr>
          <p:nvPr>
            <p:ph idx="1"/>
          </p:nvPr>
        </p:nvSpPr>
        <p:spPr/>
        <p:txBody>
          <a:bodyPr/>
          <a:lstStyle/>
          <a:p>
            <a:pPr marL="0" lvl="0" indent="0">
              <a:buNone/>
            </a:pPr>
            <a:r>
              <a:rPr lang="en-US" sz="2800" dirty="0">
                <a:solidFill>
                  <a:prstClr val="black"/>
                </a:solidFill>
                <a:latin typeface="Arial" panose="020B0604020202020204" pitchFamily="34" charset="0"/>
                <a:cs typeface="Arial" panose="020B0604020202020204" pitchFamily="34" charset="0"/>
              </a:rPr>
              <a:t>Scenario </a:t>
            </a:r>
            <a:r>
              <a:rPr lang="en-US" sz="2800" dirty="0" smtClean="0">
                <a:solidFill>
                  <a:prstClr val="black"/>
                </a:solidFill>
                <a:latin typeface="Arial" panose="020B0604020202020204" pitchFamily="34" charset="0"/>
                <a:cs typeface="Arial" panose="020B0604020202020204" pitchFamily="34" charset="0"/>
              </a:rPr>
              <a:t>3</a:t>
            </a:r>
          </a:p>
          <a:p>
            <a:pPr marL="0" lvl="0" indent="0">
              <a:buNone/>
            </a:pPr>
            <a:endParaRPr lang="en-US" sz="1500"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smtClean="0">
                <a:solidFill>
                  <a:prstClr val="black"/>
                </a:solidFill>
                <a:latin typeface="Arial" panose="020B0604020202020204" pitchFamily="34" charset="0"/>
                <a:cs typeface="Arial" panose="020B0604020202020204" pitchFamily="34" charset="0"/>
              </a:rPr>
              <a:t>Lisa</a:t>
            </a:r>
            <a:r>
              <a:rPr lang="en-US" sz="1500" dirty="0">
                <a:solidFill>
                  <a:prstClr val="black"/>
                </a:solidFill>
                <a:latin typeface="Arial" panose="020B0604020202020204" pitchFamily="34" charset="0"/>
                <a:cs typeface="Arial" panose="020B0604020202020204" pitchFamily="34" charset="0"/>
              </a:rPr>
              <a:t>: "Lakeview Hospital. This is Lisa speaking."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Stephen: "Hi Lisa, my name is Stephen Gossling. I am a health care researcher with Burnside University. I am using NCS data to research the prevalence of newborn respiratory illnesses within the western United States. I have some questions about your data on newborn respiratory illness and would like to verify the number of cases that were admitted to your hospital three years ago."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Which of the following is a violation of the NCS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(Choose all that apply)." </a:t>
            </a: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Contacting an institution to question, verify, or discuss NCS data</a:t>
            </a: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Identifying individuals within NCS data</a:t>
            </a: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Linking NCS data to another data source</a:t>
            </a:r>
          </a:p>
          <a:p>
            <a:pPr lvl="0">
              <a:buFont typeface="+mj-lt"/>
              <a:buAutoNum type="alphaUcPeriod"/>
            </a:pPr>
            <a:r>
              <a:rPr lang="en-US" sz="1500" dirty="0">
                <a:solidFill>
                  <a:prstClr val="black"/>
                </a:solidFill>
                <a:latin typeface="Arial" panose="020B0604020202020204" pitchFamily="34" charset="0"/>
                <a:cs typeface="Arial" panose="020B0604020202020204" pitchFamily="34" charset="0"/>
              </a:rPr>
              <a:t>Comparing (benchmarking) results from the NCS data to another data </a:t>
            </a:r>
            <a:r>
              <a:rPr lang="en-US" sz="1500" dirty="0" smtClean="0">
                <a:solidFill>
                  <a:prstClr val="black"/>
                </a:solidFill>
                <a:latin typeface="Arial" panose="020B0604020202020204" pitchFamily="34" charset="0"/>
                <a:cs typeface="Arial" panose="020B0604020202020204" pitchFamily="34" charset="0"/>
              </a:rPr>
              <a:t>source</a:t>
            </a:r>
            <a:endParaRPr lang="en-US" sz="1500" dirty="0">
              <a:solidFill>
                <a:prstClr val="black"/>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08A5BFA4-0413-44AC-A951-9476B95FCBAE}" type="slidenum">
              <a:rPr lang="en-US" smtClean="0"/>
              <a:t>20</a:t>
            </a:fld>
            <a:endParaRPr lang="en-US" dirty="0"/>
          </a:p>
        </p:txBody>
      </p:sp>
    </p:spTree>
    <p:extLst>
      <p:ext uri="{BB962C8B-B14F-4D97-AF65-F5344CB8AC3E}">
        <p14:creationId xmlns:p14="http://schemas.microsoft.com/office/powerpoint/2010/main" val="32289910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7"/>
            </a:pPr>
            <a:r>
              <a:rPr lang="en-US" dirty="0" smtClean="0">
                <a:solidFill>
                  <a:prstClr val="black"/>
                </a:solidFill>
                <a:latin typeface="Arial" panose="020B0604020202020204" pitchFamily="34" charset="0"/>
                <a:cs typeface="Arial" panose="020B0604020202020204" pitchFamily="34" charset="0"/>
              </a:rPr>
              <a:t>Scenarios </a:t>
            </a:r>
            <a:r>
              <a:rPr lang="en-US" sz="3200" dirty="0" smtClean="0">
                <a:solidFill>
                  <a:prstClr val="black"/>
                </a:solidFill>
                <a:latin typeface="Arial" panose="020B0604020202020204" pitchFamily="34" charset="0"/>
                <a:cs typeface="Arial" panose="020B0604020202020204" pitchFamily="34" charset="0"/>
              </a:rPr>
              <a:t>(continued)</a:t>
            </a:r>
            <a:endParaRPr lang="en-US" sz="3200" dirty="0"/>
          </a:p>
        </p:txBody>
      </p:sp>
      <p:sp>
        <p:nvSpPr>
          <p:cNvPr id="3" name="Content Placeholder 2"/>
          <p:cNvSpPr>
            <a:spLocks noGrp="1"/>
          </p:cNvSpPr>
          <p:nvPr>
            <p:ph idx="1"/>
          </p:nvPr>
        </p:nvSpPr>
        <p:spPr/>
        <p:txBody>
          <a:bodyPr/>
          <a:lstStyle/>
          <a:p>
            <a:pPr marL="0" lvl="0" indent="0">
              <a:buNone/>
            </a:pPr>
            <a:r>
              <a:rPr lang="en-US" sz="2800" dirty="0" smtClean="0">
                <a:solidFill>
                  <a:prstClr val="black"/>
                </a:solidFill>
                <a:latin typeface="Arial" panose="020B0604020202020204" pitchFamily="34" charset="0"/>
                <a:ea typeface="+mj-ea"/>
                <a:cs typeface="Arial" panose="020B0604020202020204" pitchFamily="34" charset="0"/>
              </a:rPr>
              <a:t>Scenario 3  </a:t>
            </a:r>
            <a:r>
              <a:rPr lang="en-US" sz="2000" b="1" dirty="0" smtClean="0">
                <a:solidFill>
                  <a:prstClr val="black"/>
                </a:solidFill>
                <a:latin typeface="Arial" panose="020B0604020202020204" pitchFamily="34" charset="0"/>
                <a:cs typeface="Arial" panose="020B0604020202020204" pitchFamily="34" charset="0"/>
              </a:rPr>
              <a:t>Answer</a:t>
            </a:r>
            <a:r>
              <a:rPr lang="en-US" sz="2000" b="1" dirty="0">
                <a:solidFill>
                  <a:prstClr val="black"/>
                </a:solidFill>
                <a:latin typeface="Arial" panose="020B0604020202020204" pitchFamily="34" charset="0"/>
                <a:cs typeface="Arial" panose="020B0604020202020204" pitchFamily="34" charset="0"/>
              </a:rPr>
              <a:t>: </a:t>
            </a:r>
            <a:endParaRPr lang="en-US" sz="2000" b="1" dirty="0" smtClean="0">
              <a:solidFill>
                <a:prstClr val="black"/>
              </a:solidFill>
              <a:latin typeface="Arial" panose="020B0604020202020204" pitchFamily="34" charset="0"/>
              <a:cs typeface="Arial" panose="020B0604020202020204" pitchFamily="34" charset="0"/>
            </a:endParaRPr>
          </a:p>
          <a:p>
            <a:pPr marL="0" lvl="0" indent="0">
              <a:buNone/>
            </a:pPr>
            <a:endParaRPr lang="en-US" sz="2000" b="1" dirty="0" smtClean="0">
              <a:solidFill>
                <a:prstClr val="black"/>
              </a:solidFill>
              <a:latin typeface="Arial" panose="020B0604020202020204" pitchFamily="34" charset="0"/>
              <a:cs typeface="Arial" panose="020B0604020202020204" pitchFamily="34" charset="0"/>
            </a:endParaRPr>
          </a:p>
          <a:p>
            <a:pPr lvl="0">
              <a:buAutoNum type="alphaUcPeriod"/>
            </a:pPr>
            <a:r>
              <a:rPr lang="en-US" sz="1500" dirty="0" smtClean="0">
                <a:solidFill>
                  <a:prstClr val="black"/>
                </a:solidFill>
                <a:latin typeface="Arial" panose="020B0604020202020204" pitchFamily="34" charset="0"/>
                <a:cs typeface="Arial" panose="020B0604020202020204" pitchFamily="34" charset="0"/>
              </a:rPr>
              <a:t>Contacting </a:t>
            </a:r>
            <a:r>
              <a:rPr lang="en-US" sz="1500" dirty="0">
                <a:solidFill>
                  <a:prstClr val="black"/>
                </a:solidFill>
                <a:latin typeface="Arial" panose="020B0604020202020204" pitchFamily="34" charset="0"/>
                <a:cs typeface="Arial" panose="020B0604020202020204" pitchFamily="34" charset="0"/>
              </a:rPr>
              <a:t>an institution to question, verify, or discuss NCS data and </a:t>
            </a:r>
            <a:endParaRPr lang="en-US" sz="1500" dirty="0" smtClean="0">
              <a:solidFill>
                <a:prstClr val="black"/>
              </a:solidFill>
              <a:latin typeface="Arial" panose="020B0604020202020204" pitchFamily="34" charset="0"/>
              <a:cs typeface="Arial" panose="020B0604020202020204" pitchFamily="34" charset="0"/>
            </a:endParaRPr>
          </a:p>
          <a:p>
            <a:pPr lvl="0">
              <a:buAutoNum type="alphaUcPeriod"/>
            </a:pPr>
            <a:r>
              <a:rPr lang="en-US" sz="1500" dirty="0" smtClean="0">
                <a:solidFill>
                  <a:prstClr val="black"/>
                </a:solidFill>
                <a:latin typeface="Arial" panose="020B0604020202020204" pitchFamily="34" charset="0"/>
                <a:cs typeface="Arial" panose="020B0604020202020204" pitchFamily="34" charset="0"/>
              </a:rPr>
              <a:t>Identifying </a:t>
            </a:r>
            <a:r>
              <a:rPr lang="en-US" sz="1500" dirty="0">
                <a:solidFill>
                  <a:prstClr val="black"/>
                </a:solidFill>
                <a:latin typeface="Arial" panose="020B0604020202020204" pitchFamily="34" charset="0"/>
                <a:cs typeface="Arial" panose="020B0604020202020204" pitchFamily="34" charset="0"/>
              </a:rPr>
              <a:t>individuals within NCS data </a:t>
            </a:r>
            <a:br>
              <a:rPr lang="en-US" sz="1500" dirty="0">
                <a:solidFill>
                  <a:prstClr val="black"/>
                </a:solidFill>
                <a:latin typeface="Arial" panose="020B0604020202020204" pitchFamily="34" charset="0"/>
                <a:cs typeface="Arial" panose="020B0604020202020204" pitchFamily="34" charset="0"/>
              </a:rPr>
            </a:br>
            <a:endParaRPr lang="en-US" sz="1500"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smtClean="0">
                <a:solidFill>
                  <a:prstClr val="black"/>
                </a:solidFill>
                <a:latin typeface="Arial" panose="020B0604020202020204" pitchFamily="34" charset="0"/>
                <a:cs typeface="Arial" panose="020B0604020202020204" pitchFamily="34" charset="0"/>
              </a:rPr>
              <a:t>Stephen's </a:t>
            </a:r>
            <a:r>
              <a:rPr lang="en-US" sz="1500" dirty="0">
                <a:solidFill>
                  <a:prstClr val="black"/>
                </a:solidFill>
                <a:latin typeface="Arial" panose="020B0604020202020204" pitchFamily="34" charset="0"/>
                <a:cs typeface="Arial" panose="020B0604020202020204" pitchFamily="34" charset="0"/>
              </a:rPr>
              <a:t>actions are in violation of the NCS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Stephen cannot contact an institution to question, verify, or discuss NCS data, or to identify individuals within the data. However, Stephen can link NCS data to additional data sources that reside in the data enclave. Stephen may also benchmark his results from NCS data to another data source. </a:t>
            </a: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21</a:t>
            </a:fld>
            <a:endParaRPr lang="en-US" dirty="0"/>
          </a:p>
        </p:txBody>
      </p:sp>
    </p:spTree>
    <p:extLst>
      <p:ext uri="{BB962C8B-B14F-4D97-AF65-F5344CB8AC3E}">
        <p14:creationId xmlns:p14="http://schemas.microsoft.com/office/powerpoint/2010/main" val="26933914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8"/>
            </a:pPr>
            <a:r>
              <a:rPr lang="en-US" dirty="0" smtClean="0">
                <a:latin typeface="Arial" panose="020B0604020202020204" pitchFamily="34" charset="0"/>
                <a:cs typeface="Arial" panose="020B0604020202020204" pitchFamily="34" charset="0"/>
              </a:rPr>
              <a:t>Review</a:t>
            </a:r>
            <a:endParaRPr lang="en-US" dirty="0"/>
          </a:p>
        </p:txBody>
      </p:sp>
      <p:sp>
        <p:nvSpPr>
          <p:cNvPr id="3" name="Content Placeholder 2"/>
          <p:cNvSpPr>
            <a:spLocks noGrp="1"/>
          </p:cNvSpPr>
          <p:nvPr>
            <p:ph idx="1"/>
          </p:nvPr>
        </p:nvSpPr>
        <p:spPr>
          <a:xfrm>
            <a:off x="457200" y="1524000"/>
            <a:ext cx="8229600" cy="4602163"/>
          </a:xfrm>
        </p:spPr>
        <p:txBody>
          <a:bodyPr>
            <a:normAutofit/>
          </a:bodyPr>
          <a:lstStyle/>
          <a:p>
            <a:pPr marL="0" lvl="0" indent="0">
              <a:buNone/>
            </a:pPr>
            <a:r>
              <a:rPr lang="en-US" sz="1600" dirty="0">
                <a:solidFill>
                  <a:prstClr val="black"/>
                </a:solidFill>
                <a:latin typeface="Arial" panose="020B0604020202020204" pitchFamily="34" charset="0"/>
                <a:cs typeface="Arial" panose="020B0604020202020204" pitchFamily="34" charset="0"/>
              </a:rPr>
              <a:t>During this course, you have learned the importance of adhering to the regulations outlined in the </a:t>
            </a:r>
            <a:r>
              <a:rPr lang="en-US" sz="1600" dirty="0" smtClean="0">
                <a:solidFill>
                  <a:prstClr val="black"/>
                </a:solidFill>
                <a:latin typeface="Arial" panose="020B0604020202020204" pitchFamily="34" charset="0"/>
                <a:cs typeface="Arial" panose="020B0604020202020204" pitchFamily="34" charset="0"/>
              </a:rPr>
              <a:t>RMDA. </a:t>
            </a:r>
            <a:r>
              <a:rPr lang="en-US" sz="1600" dirty="0">
                <a:solidFill>
                  <a:prstClr val="black"/>
                </a:solidFill>
                <a:latin typeface="Arial" panose="020B0604020202020204" pitchFamily="34" charset="0"/>
                <a:cs typeface="Arial" panose="020B0604020202020204" pitchFamily="34" charset="0"/>
              </a:rPr>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Let's review key elements about the NCS and the NCS </a:t>
            </a:r>
            <a:r>
              <a:rPr lang="en-US" sz="1600" dirty="0" smtClean="0">
                <a:solidFill>
                  <a:prstClr val="black"/>
                </a:solidFill>
                <a:latin typeface="Arial" panose="020B0604020202020204" pitchFamily="34" charset="0"/>
                <a:cs typeface="Arial" panose="020B0604020202020204" pitchFamily="34" charset="0"/>
              </a:rPr>
              <a:t>RMDA.</a:t>
            </a:r>
            <a:r>
              <a:rPr lang="en-US" sz="1600" dirty="0">
                <a:solidFill>
                  <a:prstClr val="black"/>
                </a:solidFill>
                <a:latin typeface="Arial" panose="020B0604020202020204" pitchFamily="34" charset="0"/>
                <a:cs typeface="Arial" panose="020B0604020202020204" pitchFamily="34" charset="0"/>
              </a:rPr>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
            </a:r>
            <a:br>
              <a:rPr lang="en-US" sz="1600" dirty="0">
                <a:solidFill>
                  <a:prstClr val="black"/>
                </a:solidFill>
                <a:latin typeface="Arial" panose="020B0604020202020204" pitchFamily="34" charset="0"/>
                <a:cs typeface="Arial" panose="020B0604020202020204" pitchFamily="34" charset="0"/>
              </a:rPr>
            </a:br>
            <a:r>
              <a:rPr lang="en-US" sz="1600" b="1" dirty="0">
                <a:solidFill>
                  <a:prstClr val="black"/>
                </a:solidFill>
                <a:latin typeface="Arial" panose="020B0604020202020204" pitchFamily="34" charset="0"/>
                <a:cs typeface="Arial" panose="020B0604020202020204" pitchFamily="34" charset="0"/>
              </a:rPr>
              <a:t>The NCS</a:t>
            </a:r>
            <a:r>
              <a:rPr lang="en-US" sz="1600" dirty="0">
                <a:solidFill>
                  <a:prstClr val="black"/>
                </a:solidFill>
                <a:latin typeface="Arial" panose="020B0604020202020204" pitchFamily="34" charset="0"/>
                <a:cs typeface="Arial" panose="020B0604020202020204" pitchFamily="34" charset="0"/>
              </a:rPr>
              <a:t>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The NCS is a community built on shared vision, scientific integrity, and common trust.  Because of the sensitive nature of health data, the NCS enforces standards for data access to maintain our commitment of confidentiality to NCS participants as described in the informed consent process. It is essential to provide safeguards for such data in order to protect the privacy of individuals. This emphasis on protection also helps to ensure that NCS data remain available for future health care research. </a:t>
            </a:r>
            <a:br>
              <a:rPr lang="en-US" sz="1600" dirty="0">
                <a:solidFill>
                  <a:prstClr val="black"/>
                </a:solidFill>
                <a:latin typeface="Arial" panose="020B0604020202020204" pitchFamily="34" charset="0"/>
                <a:cs typeface="Arial" panose="020B0604020202020204" pitchFamily="34" charset="0"/>
              </a:rPr>
            </a:br>
            <a:endParaRPr lang="en-US" sz="1600" dirty="0">
              <a:solidFill>
                <a:prstClr val="black"/>
              </a:solidFill>
              <a:latin typeface="Arial" panose="020B0604020202020204" pitchFamily="34" charset="0"/>
              <a:cs typeface="Arial" panose="020B0604020202020204" pitchFamily="34" charset="0"/>
            </a:endParaRPr>
          </a:p>
          <a:p>
            <a:pPr marL="0" lvl="0" indent="0">
              <a:buNone/>
            </a:pPr>
            <a:r>
              <a:rPr lang="en-US" sz="1600" b="1" dirty="0">
                <a:solidFill>
                  <a:prstClr val="black"/>
                </a:solidFill>
                <a:latin typeface="Arial" panose="020B0604020202020204" pitchFamily="34" charset="0"/>
                <a:cs typeface="Arial" panose="020B0604020202020204" pitchFamily="34" charset="0"/>
              </a:rPr>
              <a:t>NCS Data</a:t>
            </a:r>
            <a:endParaRPr lang="en-US" sz="1600" dirty="0">
              <a:solidFill>
                <a:prstClr val="black"/>
              </a:solidFill>
              <a:latin typeface="Arial" panose="020B0604020202020204" pitchFamily="34" charset="0"/>
              <a:cs typeface="Arial" panose="020B0604020202020204" pitchFamily="34" charset="0"/>
            </a:endParaRPr>
          </a:p>
          <a:p>
            <a:pPr marL="0" lvl="0" indent="0">
              <a:buNone/>
            </a:pPr>
            <a:r>
              <a:rPr lang="en-US" sz="1600" dirty="0">
                <a:solidFill>
                  <a:prstClr val="black"/>
                </a:solidFill>
                <a:latin typeface="Arial" panose="020B0604020202020204" pitchFamily="34" charset="0"/>
                <a:cs typeface="Arial" panose="020B0604020202020204" pitchFamily="34" charset="0"/>
              </a:rPr>
              <a:t>NCS data are a valuable resource for the health research community, because they contain information about Study participants, their health, family medical history, and their physical, social, and family environments over the course of a 21-year study.  </a:t>
            </a:r>
          </a:p>
        </p:txBody>
      </p:sp>
      <p:sp>
        <p:nvSpPr>
          <p:cNvPr id="4" name="Slide Number Placeholder 3"/>
          <p:cNvSpPr>
            <a:spLocks noGrp="1"/>
          </p:cNvSpPr>
          <p:nvPr>
            <p:ph type="sldNum" sz="quarter" idx="12"/>
          </p:nvPr>
        </p:nvSpPr>
        <p:spPr/>
        <p:txBody>
          <a:bodyPr/>
          <a:lstStyle/>
          <a:p>
            <a:fld id="{08A5BFA4-0413-44AC-A951-9476B95FCBAE}" type="slidenum">
              <a:rPr lang="en-US" smtClean="0"/>
              <a:t>22</a:t>
            </a:fld>
            <a:endParaRPr lang="en-US" dirty="0"/>
          </a:p>
        </p:txBody>
      </p:sp>
    </p:spTree>
    <p:extLst>
      <p:ext uri="{BB962C8B-B14F-4D97-AF65-F5344CB8AC3E}">
        <p14:creationId xmlns:p14="http://schemas.microsoft.com/office/powerpoint/2010/main" val="2447308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8"/>
            </a:pPr>
            <a:r>
              <a:rPr lang="en-US" dirty="0" smtClean="0">
                <a:solidFill>
                  <a:prstClr val="black"/>
                </a:solidFill>
                <a:latin typeface="Arial" panose="020B0604020202020204" pitchFamily="34" charset="0"/>
                <a:cs typeface="Arial" panose="020B0604020202020204" pitchFamily="34" charset="0"/>
              </a:rPr>
              <a:t>Review</a:t>
            </a:r>
            <a:r>
              <a:rPr lang="en-US" sz="3200" dirty="0">
                <a:solidFill>
                  <a:prstClr val="black"/>
                </a:solidFill>
                <a:latin typeface="Arial" panose="020B0604020202020204" pitchFamily="34" charset="0"/>
                <a:cs typeface="Arial" panose="020B0604020202020204" pitchFamily="34" charset="0"/>
              </a:rPr>
              <a:t> </a:t>
            </a:r>
            <a:r>
              <a:rPr lang="en-US" sz="3200" dirty="0" smtClean="0">
                <a:solidFill>
                  <a:prstClr val="black"/>
                </a:solidFill>
                <a:latin typeface="Arial" panose="020B0604020202020204" pitchFamily="34" charset="0"/>
                <a:cs typeface="Arial" panose="020B0604020202020204" pitchFamily="34" charset="0"/>
              </a:rPr>
              <a:t>(continued)</a:t>
            </a:r>
            <a:endParaRPr lang="en-US" dirty="0"/>
          </a:p>
        </p:txBody>
      </p:sp>
      <p:sp>
        <p:nvSpPr>
          <p:cNvPr id="3" name="Content Placeholder 2"/>
          <p:cNvSpPr>
            <a:spLocks noGrp="1"/>
          </p:cNvSpPr>
          <p:nvPr>
            <p:ph idx="1"/>
          </p:nvPr>
        </p:nvSpPr>
        <p:spPr>
          <a:xfrm>
            <a:off x="457200" y="1371600"/>
            <a:ext cx="8229600" cy="4754563"/>
          </a:xfrm>
        </p:spPr>
        <p:txBody>
          <a:bodyPr>
            <a:normAutofit lnSpcReduction="10000"/>
          </a:bodyPr>
          <a:lstStyle/>
          <a:p>
            <a:pPr marL="0" lvl="0" indent="0">
              <a:buNone/>
            </a:pPr>
            <a:r>
              <a:rPr lang="en-US" sz="1600" b="1" dirty="0">
                <a:solidFill>
                  <a:prstClr val="black"/>
                </a:solidFill>
                <a:latin typeface="Arial" panose="020B0604020202020204" pitchFamily="34" charset="0"/>
                <a:cs typeface="Arial" panose="020B0604020202020204" pitchFamily="34" charset="0"/>
              </a:rPr>
              <a:t>What is the DUA?</a:t>
            </a:r>
            <a:endParaRPr lang="en-US" sz="1600" dirty="0">
              <a:solidFill>
                <a:prstClr val="black"/>
              </a:solidFill>
              <a:latin typeface="Arial" panose="020B0604020202020204" pitchFamily="34" charset="0"/>
              <a:cs typeface="Arial" panose="020B0604020202020204" pitchFamily="34" charset="0"/>
            </a:endParaRPr>
          </a:p>
          <a:p>
            <a:pPr marL="0" lvl="0" indent="0">
              <a:buNone/>
            </a:pPr>
            <a:r>
              <a:rPr lang="en-US" sz="1400" dirty="0">
                <a:solidFill>
                  <a:prstClr val="black"/>
                </a:solidFill>
                <a:latin typeface="Arial" panose="020B0604020202020204" pitchFamily="34" charset="0"/>
                <a:cs typeface="Arial" panose="020B0604020202020204" pitchFamily="34" charset="0"/>
              </a:rPr>
              <a:t>The </a:t>
            </a:r>
            <a:r>
              <a:rPr lang="en-US" sz="1400" dirty="0" smtClean="0">
                <a:solidFill>
                  <a:prstClr val="black"/>
                </a:solidFill>
                <a:latin typeface="Arial" panose="020B0604020202020204" pitchFamily="34" charset="0"/>
                <a:cs typeface="Arial" panose="020B0604020202020204" pitchFamily="34" charset="0"/>
              </a:rPr>
              <a:t>RMDA </a:t>
            </a:r>
            <a:r>
              <a:rPr lang="en-US" sz="1400" dirty="0">
                <a:solidFill>
                  <a:prstClr val="black"/>
                </a:solidFill>
                <a:latin typeface="Arial" panose="020B0604020202020204" pitchFamily="34" charset="0"/>
                <a:cs typeface="Arial" panose="020B0604020202020204" pitchFamily="34" charset="0"/>
              </a:rPr>
              <a:t>is a legally binding agreement with NIH that defines how you can use NCS data. You must sign a DUA before you are given access to NCS data.</a:t>
            </a:r>
          </a:p>
          <a:p>
            <a:pPr marL="0" lvl="0" indent="0">
              <a:spcBef>
                <a:spcPts val="0"/>
              </a:spcBef>
              <a:buNone/>
            </a:pPr>
            <a:endParaRPr lang="en-US" sz="1400" dirty="0">
              <a:solidFill>
                <a:prstClr val="black"/>
              </a:solidFill>
              <a:latin typeface="Arial" panose="020B0604020202020204" pitchFamily="34" charset="0"/>
              <a:cs typeface="Arial" panose="020B0604020202020204" pitchFamily="34" charset="0"/>
            </a:endParaRPr>
          </a:p>
          <a:p>
            <a:pPr marL="0" lvl="0" indent="0">
              <a:buNone/>
            </a:pPr>
            <a:r>
              <a:rPr lang="en-US" sz="1400" dirty="0">
                <a:solidFill>
                  <a:prstClr val="black"/>
                </a:solidFill>
                <a:latin typeface="Arial" panose="020B0604020202020204" pitchFamily="34" charset="0"/>
                <a:cs typeface="Arial" panose="020B0604020202020204" pitchFamily="34" charset="0"/>
              </a:rPr>
              <a:t>Your signature on the </a:t>
            </a:r>
            <a:r>
              <a:rPr lang="en-US" sz="1400" dirty="0" smtClean="0">
                <a:solidFill>
                  <a:prstClr val="black"/>
                </a:solidFill>
                <a:latin typeface="Arial" panose="020B0604020202020204" pitchFamily="34" charset="0"/>
                <a:cs typeface="Arial" panose="020B0604020202020204" pitchFamily="34" charset="0"/>
              </a:rPr>
              <a:t>RMDA </a:t>
            </a:r>
            <a:r>
              <a:rPr lang="en-US" sz="1400" dirty="0">
                <a:solidFill>
                  <a:prstClr val="black"/>
                </a:solidFill>
                <a:latin typeface="Arial" panose="020B0604020202020204" pitchFamily="34" charset="0"/>
                <a:cs typeface="Arial" panose="020B0604020202020204" pitchFamily="34" charset="0"/>
              </a:rPr>
              <a:t>acknowledges that: </a:t>
            </a:r>
          </a:p>
          <a:p>
            <a:pPr lvl="0">
              <a:spcBef>
                <a:spcPts val="0"/>
              </a:spcBef>
              <a:buFont typeface="Wingdings" panose="05000000000000000000" pitchFamily="2" charset="2"/>
              <a:buChar char="v"/>
            </a:pPr>
            <a:r>
              <a:rPr lang="en-US" sz="1400" dirty="0">
                <a:solidFill>
                  <a:prstClr val="black"/>
                </a:solidFill>
                <a:latin typeface="Arial" panose="020B0604020202020204" pitchFamily="34" charset="0"/>
                <a:cs typeface="Arial" panose="020B0604020202020204" pitchFamily="34" charset="0"/>
              </a:rPr>
              <a:t>You have read and understand the requirements for using NCS data.</a:t>
            </a:r>
          </a:p>
          <a:p>
            <a:pPr lvl="0">
              <a:spcBef>
                <a:spcPts val="0"/>
              </a:spcBef>
              <a:buFont typeface="Wingdings" panose="05000000000000000000" pitchFamily="2" charset="2"/>
              <a:buChar char="v"/>
            </a:pPr>
            <a:r>
              <a:rPr lang="en-US" sz="1400" dirty="0">
                <a:solidFill>
                  <a:prstClr val="black"/>
                </a:solidFill>
                <a:latin typeface="Arial" panose="020B0604020202020204" pitchFamily="34" charset="0"/>
                <a:cs typeface="Arial" panose="020B0604020202020204" pitchFamily="34" charset="0"/>
              </a:rPr>
              <a:t>You agree to be bound by the federal regulations outlined in the </a:t>
            </a:r>
            <a:r>
              <a:rPr lang="en-US" sz="1400" dirty="0" smtClean="0">
                <a:solidFill>
                  <a:prstClr val="black"/>
                </a:solidFill>
                <a:latin typeface="Arial" panose="020B0604020202020204" pitchFamily="34" charset="0"/>
                <a:cs typeface="Arial" panose="020B0604020202020204" pitchFamily="34" charset="0"/>
              </a:rPr>
              <a:t>RMDA.</a:t>
            </a:r>
            <a:endParaRPr lang="en-US" sz="1400" dirty="0">
              <a:solidFill>
                <a:prstClr val="black"/>
              </a:solidFill>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400" dirty="0">
                <a:solidFill>
                  <a:prstClr val="black"/>
                </a:solidFill>
                <a:latin typeface="Arial" panose="020B0604020202020204" pitchFamily="34" charset="0"/>
                <a:cs typeface="Arial" panose="020B0604020202020204" pitchFamily="34" charset="0"/>
              </a:rPr>
              <a:t>You understand the information subject to this agreement, who may have access to NCS data, the limitations on disclosure, the administrative requirements, and the security requirements. </a:t>
            </a:r>
          </a:p>
          <a:p>
            <a:pPr lvl="0">
              <a:spcBef>
                <a:spcPts val="0"/>
              </a:spcBef>
              <a:buFont typeface="Wingdings" panose="05000000000000000000" pitchFamily="2" charset="2"/>
              <a:buChar char="v"/>
            </a:pPr>
            <a:r>
              <a:rPr lang="en-US" sz="1400" dirty="0">
                <a:solidFill>
                  <a:prstClr val="black"/>
                </a:solidFill>
                <a:latin typeface="Arial" panose="020B0604020202020204" pitchFamily="34" charset="0"/>
                <a:cs typeface="Arial" panose="020B0604020202020204" pitchFamily="34" charset="0"/>
              </a:rPr>
              <a:t>You understand that there are civil and criminal penalties for violating any </a:t>
            </a:r>
            <a:r>
              <a:rPr lang="en-US" sz="1400" dirty="0" smtClean="0">
                <a:solidFill>
                  <a:prstClr val="black"/>
                </a:solidFill>
                <a:latin typeface="Arial" panose="020B0604020202020204" pitchFamily="34" charset="0"/>
                <a:cs typeface="Arial" panose="020B0604020202020204" pitchFamily="34" charset="0"/>
              </a:rPr>
              <a:t>RMDA </a:t>
            </a:r>
            <a:r>
              <a:rPr lang="en-US" sz="1400" dirty="0">
                <a:solidFill>
                  <a:prstClr val="black"/>
                </a:solidFill>
                <a:latin typeface="Arial" panose="020B0604020202020204" pitchFamily="34" charset="0"/>
                <a:cs typeface="Arial" panose="020B0604020202020204" pitchFamily="34" charset="0"/>
              </a:rPr>
              <a:t>provision.</a:t>
            </a:r>
          </a:p>
          <a:p>
            <a:pPr marL="0" lvl="0" indent="0">
              <a:spcBef>
                <a:spcPts val="0"/>
              </a:spcBef>
              <a:buNone/>
            </a:pPr>
            <a:endParaRPr lang="en-US" sz="1400" b="1" dirty="0">
              <a:solidFill>
                <a:prstClr val="black"/>
              </a:solidFill>
              <a:latin typeface="Arial" panose="020B0604020202020204" pitchFamily="34" charset="0"/>
              <a:cs typeface="Arial" panose="020B0604020202020204" pitchFamily="34" charset="0"/>
            </a:endParaRPr>
          </a:p>
          <a:p>
            <a:pPr marL="0" lvl="0" indent="0">
              <a:buNone/>
            </a:pPr>
            <a:r>
              <a:rPr lang="en-US" sz="1400" b="1" dirty="0">
                <a:solidFill>
                  <a:prstClr val="black"/>
                </a:solidFill>
                <a:latin typeface="Arial" panose="020B0604020202020204" pitchFamily="34" charset="0"/>
                <a:cs typeface="Arial" panose="020B0604020202020204" pitchFamily="34" charset="0"/>
              </a:rPr>
              <a:t>Data Use Restrictions</a:t>
            </a:r>
            <a:r>
              <a:rPr lang="en-US" sz="1400" dirty="0">
                <a:solidFill>
                  <a:prstClr val="black"/>
                </a:solidFill>
                <a:latin typeface="Arial" panose="020B0604020202020204" pitchFamily="34" charset="0"/>
                <a:cs typeface="Arial" panose="020B0604020202020204" pitchFamily="34" charset="0"/>
              </a:rPr>
              <a:t> </a:t>
            </a:r>
            <a:br>
              <a:rPr lang="en-US" sz="1400" dirty="0">
                <a:solidFill>
                  <a:prstClr val="black"/>
                </a:solidFill>
                <a:latin typeface="Arial" panose="020B0604020202020204" pitchFamily="34" charset="0"/>
                <a:cs typeface="Arial" panose="020B0604020202020204" pitchFamily="34" charset="0"/>
              </a:rPr>
            </a:br>
            <a:r>
              <a:rPr lang="en-US" sz="1400" dirty="0">
                <a:solidFill>
                  <a:prstClr val="black"/>
                </a:solidFill>
                <a:latin typeface="Arial" panose="020B0604020202020204" pitchFamily="34" charset="0"/>
                <a:cs typeface="Arial" panose="020B0604020202020204" pitchFamily="34" charset="0"/>
              </a:rPr>
              <a:t>You are prohibited by the NCS </a:t>
            </a:r>
            <a:r>
              <a:rPr lang="en-US" sz="1400" dirty="0" smtClean="0">
                <a:solidFill>
                  <a:prstClr val="black"/>
                </a:solidFill>
                <a:latin typeface="Arial" panose="020B0604020202020204" pitchFamily="34" charset="0"/>
                <a:cs typeface="Arial" panose="020B0604020202020204" pitchFamily="34" charset="0"/>
              </a:rPr>
              <a:t>RMDA </a:t>
            </a:r>
            <a:r>
              <a:rPr lang="en-US" sz="1400" dirty="0">
                <a:solidFill>
                  <a:prstClr val="black"/>
                </a:solidFill>
                <a:latin typeface="Arial" panose="020B0604020202020204" pitchFamily="34" charset="0"/>
                <a:cs typeface="Arial" panose="020B0604020202020204" pitchFamily="34" charset="0"/>
              </a:rPr>
              <a:t>from: </a:t>
            </a:r>
          </a:p>
          <a:p>
            <a:pPr lvl="0">
              <a:spcBef>
                <a:spcPts val="0"/>
              </a:spcBef>
              <a:buFont typeface="Wingdings" panose="05000000000000000000" pitchFamily="2" charset="2"/>
              <a:buChar char="v"/>
            </a:pPr>
            <a:r>
              <a:rPr lang="en-US" sz="1400" dirty="0">
                <a:solidFill>
                  <a:prstClr val="black"/>
                </a:solidFill>
                <a:latin typeface="Arial" panose="020B0604020202020204" pitchFamily="34" charset="0"/>
                <a:cs typeface="Arial" panose="020B0604020202020204" pitchFamily="34" charset="0"/>
              </a:rPr>
              <a:t>Using the data for commercial or competitive purposes.</a:t>
            </a:r>
          </a:p>
          <a:p>
            <a:pPr lvl="0">
              <a:spcBef>
                <a:spcPts val="0"/>
              </a:spcBef>
              <a:buFont typeface="Wingdings" panose="05000000000000000000" pitchFamily="2" charset="2"/>
              <a:buChar char="v"/>
            </a:pPr>
            <a:r>
              <a:rPr lang="en-US" sz="1400" dirty="0">
                <a:solidFill>
                  <a:prstClr val="black"/>
                </a:solidFill>
                <a:latin typeface="Arial" panose="020B0604020202020204" pitchFamily="34" charset="0"/>
                <a:cs typeface="Arial" panose="020B0604020202020204" pitchFamily="34" charset="0"/>
              </a:rPr>
              <a:t>Using the data to determine the rights, benefits, or privileges of individual establishments.</a:t>
            </a:r>
          </a:p>
          <a:p>
            <a:pPr lvl="0">
              <a:spcBef>
                <a:spcPts val="0"/>
              </a:spcBef>
              <a:buFont typeface="Wingdings" panose="05000000000000000000" pitchFamily="2" charset="2"/>
              <a:buChar char="v"/>
            </a:pPr>
            <a:r>
              <a:rPr lang="en-US" sz="1400" dirty="0">
                <a:solidFill>
                  <a:prstClr val="black"/>
                </a:solidFill>
                <a:latin typeface="Arial" panose="020B0604020202020204" pitchFamily="34" charset="0"/>
                <a:cs typeface="Arial" panose="020B0604020202020204" pitchFamily="34" charset="0"/>
              </a:rPr>
              <a:t>Contacting an institution to question, verify, or discuss the data.</a:t>
            </a:r>
          </a:p>
          <a:p>
            <a:pPr lvl="0">
              <a:spcBef>
                <a:spcPts val="0"/>
              </a:spcBef>
              <a:buFont typeface="Wingdings" panose="05000000000000000000" pitchFamily="2" charset="2"/>
              <a:buChar char="v"/>
            </a:pPr>
            <a:endParaRPr lang="en-US" sz="1400" dirty="0">
              <a:solidFill>
                <a:prstClr val="black"/>
              </a:solidFill>
              <a:latin typeface="Arial" panose="020B0604020202020204" pitchFamily="34" charset="0"/>
              <a:cs typeface="Arial" panose="020B0604020202020204" pitchFamily="34" charset="0"/>
            </a:endParaRPr>
          </a:p>
          <a:p>
            <a:pPr marL="0" lvl="0" indent="0">
              <a:buNone/>
            </a:pPr>
            <a:r>
              <a:rPr lang="en-US" sz="1400" b="1" dirty="0">
                <a:solidFill>
                  <a:prstClr val="black"/>
                </a:solidFill>
                <a:latin typeface="Arial" panose="020B0604020202020204" pitchFamily="34" charset="0"/>
                <a:cs typeface="Arial" panose="020B0604020202020204" pitchFamily="34" charset="0"/>
              </a:rPr>
              <a:t>Why Adherence is Important</a:t>
            </a:r>
            <a:r>
              <a:rPr lang="en-US" sz="1400" dirty="0">
                <a:solidFill>
                  <a:prstClr val="black"/>
                </a:solidFill>
                <a:latin typeface="Arial" panose="020B0604020202020204" pitchFamily="34" charset="0"/>
                <a:cs typeface="Arial" panose="020B0604020202020204" pitchFamily="34" charset="0"/>
              </a:rPr>
              <a:t/>
            </a:r>
            <a:br>
              <a:rPr lang="en-US" sz="1400" dirty="0">
                <a:solidFill>
                  <a:prstClr val="black"/>
                </a:solidFill>
                <a:latin typeface="Arial" panose="020B0604020202020204" pitchFamily="34" charset="0"/>
                <a:cs typeface="Arial" panose="020B0604020202020204" pitchFamily="34" charset="0"/>
              </a:rPr>
            </a:br>
            <a:r>
              <a:rPr lang="en-US" sz="1400" dirty="0">
                <a:solidFill>
                  <a:prstClr val="black"/>
                </a:solidFill>
                <a:latin typeface="Arial" panose="020B0604020202020204" pitchFamily="34" charset="0"/>
                <a:cs typeface="Arial" panose="020B0604020202020204" pitchFamily="34" charset="0"/>
              </a:rPr>
              <a:t>It is important for you to understand the confidential nature of NCS data and what you can and cannot do with it. Everyone given access to the NCS data must sign a </a:t>
            </a:r>
            <a:r>
              <a:rPr lang="en-US" sz="1400" dirty="0" smtClean="0">
                <a:solidFill>
                  <a:prstClr val="black"/>
                </a:solidFill>
                <a:latin typeface="Arial" panose="020B0604020202020204" pitchFamily="34" charset="0"/>
                <a:cs typeface="Arial" panose="020B0604020202020204" pitchFamily="34" charset="0"/>
              </a:rPr>
              <a:t>RMDA </a:t>
            </a:r>
            <a:r>
              <a:rPr lang="en-US" sz="1400" dirty="0">
                <a:solidFill>
                  <a:prstClr val="black"/>
                </a:solidFill>
                <a:latin typeface="Arial" panose="020B0604020202020204" pitchFamily="34" charset="0"/>
                <a:cs typeface="Arial" panose="020B0604020202020204" pitchFamily="34" charset="0"/>
              </a:rPr>
              <a:t>which outlines how the data may be used. Civil or criminal penalties will be enforced for anyone who violates the requirements of the NCS </a:t>
            </a:r>
            <a:r>
              <a:rPr lang="en-US" sz="1400" dirty="0" smtClean="0">
                <a:solidFill>
                  <a:prstClr val="black"/>
                </a:solidFill>
                <a:latin typeface="Arial" panose="020B0604020202020204" pitchFamily="34" charset="0"/>
                <a:cs typeface="Arial" panose="020B0604020202020204" pitchFamily="34" charset="0"/>
              </a:rPr>
              <a:t>RMDA.</a:t>
            </a:r>
            <a:endParaRPr lang="en-US" sz="1400" dirty="0"/>
          </a:p>
        </p:txBody>
      </p:sp>
      <p:sp>
        <p:nvSpPr>
          <p:cNvPr id="4" name="Slide Number Placeholder 3"/>
          <p:cNvSpPr>
            <a:spLocks noGrp="1"/>
          </p:cNvSpPr>
          <p:nvPr>
            <p:ph type="sldNum" sz="quarter" idx="12"/>
          </p:nvPr>
        </p:nvSpPr>
        <p:spPr/>
        <p:txBody>
          <a:bodyPr/>
          <a:lstStyle/>
          <a:p>
            <a:fld id="{08A5BFA4-0413-44AC-A951-9476B95FCBAE}" type="slidenum">
              <a:rPr lang="en-US" smtClean="0"/>
              <a:t>23</a:t>
            </a:fld>
            <a:endParaRPr lang="en-US" dirty="0"/>
          </a:p>
        </p:txBody>
      </p:sp>
    </p:spTree>
    <p:extLst>
      <p:ext uri="{BB962C8B-B14F-4D97-AF65-F5344CB8AC3E}">
        <p14:creationId xmlns:p14="http://schemas.microsoft.com/office/powerpoint/2010/main" val="31656400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8"/>
            </a:pPr>
            <a:r>
              <a:rPr lang="en-US" dirty="0" smtClean="0">
                <a:solidFill>
                  <a:prstClr val="black"/>
                </a:solidFill>
                <a:latin typeface="Arial" panose="020B0604020202020204" pitchFamily="34" charset="0"/>
                <a:cs typeface="Arial" panose="020B0604020202020204" pitchFamily="34" charset="0"/>
              </a:rPr>
              <a:t>Review</a:t>
            </a:r>
            <a:r>
              <a:rPr lang="en-US" sz="3200" dirty="0">
                <a:solidFill>
                  <a:prstClr val="black"/>
                </a:solidFill>
                <a:latin typeface="Arial" panose="020B0604020202020204" pitchFamily="34" charset="0"/>
                <a:cs typeface="Arial" panose="020B0604020202020204" pitchFamily="34" charset="0"/>
              </a:rPr>
              <a:t> </a:t>
            </a:r>
            <a:r>
              <a:rPr lang="en-US" sz="3200" dirty="0" smtClean="0">
                <a:solidFill>
                  <a:prstClr val="black"/>
                </a:solidFill>
                <a:latin typeface="Arial" panose="020B0604020202020204" pitchFamily="34" charset="0"/>
                <a:cs typeface="Arial" panose="020B0604020202020204" pitchFamily="34" charset="0"/>
              </a:rPr>
              <a:t>(continued)</a:t>
            </a:r>
            <a:endParaRPr lang="en-US" dirty="0"/>
          </a:p>
        </p:txBody>
      </p:sp>
      <p:sp>
        <p:nvSpPr>
          <p:cNvPr id="3" name="Content Placeholder 2"/>
          <p:cNvSpPr>
            <a:spLocks noGrp="1"/>
          </p:cNvSpPr>
          <p:nvPr>
            <p:ph idx="1"/>
          </p:nvPr>
        </p:nvSpPr>
        <p:spPr>
          <a:xfrm>
            <a:off x="457200" y="1447800"/>
            <a:ext cx="8229600" cy="4678363"/>
          </a:xfrm>
        </p:spPr>
        <p:txBody>
          <a:bodyPr>
            <a:normAutofit lnSpcReduction="10000"/>
          </a:bodyPr>
          <a:lstStyle/>
          <a:p>
            <a:pPr marL="0" lvl="0" indent="0">
              <a:spcBef>
                <a:spcPts val="0"/>
              </a:spcBef>
              <a:buNone/>
            </a:pPr>
            <a:r>
              <a:rPr lang="en-US" sz="1800" b="1" dirty="0">
                <a:solidFill>
                  <a:prstClr val="black"/>
                </a:solidFill>
                <a:latin typeface="Arial" panose="020B0604020202020204" pitchFamily="34" charset="0"/>
                <a:cs typeface="Arial" panose="020B0604020202020204" pitchFamily="34" charset="0"/>
              </a:rPr>
              <a:t>Disclosure</a:t>
            </a:r>
            <a:endParaRPr lang="en-US" sz="1800" dirty="0">
              <a:solidFill>
                <a:prstClr val="black"/>
              </a:solidFill>
              <a:latin typeface="Arial" panose="020B0604020202020204" pitchFamily="34" charset="0"/>
              <a:cs typeface="Arial" panose="020B0604020202020204" pitchFamily="34" charset="0"/>
            </a:endParaRPr>
          </a:p>
          <a:p>
            <a:pPr marL="0" lvl="0" indent="0">
              <a:spcBef>
                <a:spcPts val="0"/>
              </a:spcBef>
              <a:buNone/>
            </a:pPr>
            <a:r>
              <a:rPr lang="en-US" sz="1500" dirty="0">
                <a:solidFill>
                  <a:prstClr val="black"/>
                </a:solidFill>
                <a:latin typeface="Arial" panose="020B0604020202020204" pitchFamily="34" charset="0"/>
                <a:cs typeface="Arial" panose="020B0604020202020204" pitchFamily="34" charset="0"/>
              </a:rPr>
              <a:t>Through deliberate and sophisticated technical analysis, it might be possible to ascertain the identity of particular persons. This would be considered a violation of the NCS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Any attempts to identify individuals are prohibited, and information that could identify individuals directly or by inference must not be released or published.</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800" b="1" dirty="0">
                <a:solidFill>
                  <a:prstClr val="black"/>
                </a:solidFill>
                <a:latin typeface="Arial" panose="020B0604020202020204" pitchFamily="34" charset="0"/>
                <a:cs typeface="Arial" panose="020B0604020202020204" pitchFamily="34" charset="0"/>
              </a:rPr>
              <a:t>Policies</a:t>
            </a:r>
            <a:endParaRPr lang="en-US" sz="1800" dirty="0">
              <a:solidFill>
                <a:prstClr val="black"/>
              </a:solidFill>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Do not attempt to learn the identity of individuals or institutions, and prohibit others from doing so.</a:t>
            </a:r>
          </a:p>
          <a:p>
            <a:pPr lvl="0">
              <a:spcBef>
                <a:spcPts val="0"/>
              </a:spcBef>
              <a:buFont typeface="Wingdings" panose="05000000000000000000" pitchFamily="2" charset="2"/>
              <a:buChar char="v"/>
            </a:pPr>
            <a:endParaRPr lang="en-US" sz="800" dirty="0">
              <a:solidFill>
                <a:prstClr val="black"/>
              </a:solidFill>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Do not report tabulated data in a cell size less than 10. </a:t>
            </a:r>
          </a:p>
          <a:p>
            <a:pPr lvl="0">
              <a:spcBef>
                <a:spcPts val="0"/>
              </a:spcBef>
              <a:buFont typeface="Wingdings" panose="05000000000000000000" pitchFamily="2" charset="2"/>
              <a:buChar char="v"/>
            </a:pPr>
            <a:endParaRPr lang="en-US" sz="800" dirty="0">
              <a:solidFill>
                <a:prstClr val="black"/>
              </a:solidFill>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Do not contact any institution to verify the data within the NCS data files.</a:t>
            </a:r>
          </a:p>
          <a:p>
            <a:pPr lvl="0">
              <a:spcBef>
                <a:spcPts val="0"/>
              </a:spcBef>
              <a:buFont typeface="Wingdings" panose="05000000000000000000" pitchFamily="2" charset="2"/>
              <a:buChar char="v"/>
            </a:pPr>
            <a:endParaRPr lang="en-US" sz="800" dirty="0">
              <a:solidFill>
                <a:prstClr val="black"/>
              </a:solidFill>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Do not report names of geographic areas that are smaller than the primary sampling unit.</a:t>
            </a:r>
          </a:p>
          <a:p>
            <a:pPr lvl="0">
              <a:spcBef>
                <a:spcPts val="0"/>
              </a:spcBef>
              <a:buFont typeface="Wingdings" panose="05000000000000000000" pitchFamily="2" charset="2"/>
              <a:buChar char="v"/>
            </a:pPr>
            <a:endParaRPr lang="en-US" sz="800" dirty="0">
              <a:solidFill>
                <a:prstClr val="black"/>
              </a:solidFill>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Do not include maps of geographic areas that depict secondary sampling units (or smaller).</a:t>
            </a:r>
          </a:p>
          <a:p>
            <a:pPr lvl="0">
              <a:spcBef>
                <a:spcPts val="0"/>
              </a:spcBef>
              <a:buFont typeface="Wingdings" panose="05000000000000000000" pitchFamily="2" charset="2"/>
              <a:buChar char="v"/>
            </a:pPr>
            <a:endParaRPr lang="en-US" sz="800" dirty="0">
              <a:solidFill>
                <a:prstClr val="black"/>
              </a:solidFill>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Any images of faces shown should make clear that informed consent for use of facial image is given or that the image is a stock photo.</a:t>
            </a:r>
          </a:p>
          <a:p>
            <a:pPr lvl="0">
              <a:spcBef>
                <a:spcPts val="0"/>
              </a:spcBef>
              <a:buFont typeface="Wingdings" panose="05000000000000000000" pitchFamily="2" charset="2"/>
              <a:buChar char="v"/>
            </a:pPr>
            <a:endParaRPr lang="en-US" sz="800" dirty="0">
              <a:solidFill>
                <a:prstClr val="black"/>
              </a:solidFill>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Do not describe potential or enrolled participant demographics or health status at the individual level</a:t>
            </a: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24</a:t>
            </a:fld>
            <a:endParaRPr lang="en-US" dirty="0"/>
          </a:p>
        </p:txBody>
      </p:sp>
    </p:spTree>
    <p:extLst>
      <p:ext uri="{BB962C8B-B14F-4D97-AF65-F5344CB8AC3E}">
        <p14:creationId xmlns:p14="http://schemas.microsoft.com/office/powerpoint/2010/main" val="2927064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8"/>
            </a:pPr>
            <a:r>
              <a:rPr lang="en-US" dirty="0" smtClean="0">
                <a:solidFill>
                  <a:prstClr val="black"/>
                </a:solidFill>
                <a:latin typeface="Arial" panose="020B0604020202020204" pitchFamily="34" charset="0"/>
                <a:cs typeface="Arial" panose="020B0604020202020204" pitchFamily="34" charset="0"/>
              </a:rPr>
              <a:t>Review</a:t>
            </a:r>
            <a:r>
              <a:rPr lang="en-US" sz="3200" dirty="0">
                <a:solidFill>
                  <a:prstClr val="black"/>
                </a:solidFill>
                <a:latin typeface="Arial" panose="020B0604020202020204" pitchFamily="34" charset="0"/>
                <a:cs typeface="Arial" panose="020B0604020202020204" pitchFamily="34" charset="0"/>
              </a:rPr>
              <a:t> </a:t>
            </a:r>
            <a:r>
              <a:rPr lang="en-US" sz="3200" dirty="0" smtClean="0">
                <a:solidFill>
                  <a:prstClr val="black"/>
                </a:solidFill>
                <a:latin typeface="Arial" panose="020B0604020202020204" pitchFamily="34" charset="0"/>
                <a:cs typeface="Arial" panose="020B0604020202020204" pitchFamily="34" charset="0"/>
              </a:rPr>
              <a:t>(continued)</a:t>
            </a:r>
            <a:endParaRPr lang="en-US" dirty="0"/>
          </a:p>
        </p:txBody>
      </p:sp>
      <p:sp>
        <p:nvSpPr>
          <p:cNvPr id="3" name="Content Placeholder 2"/>
          <p:cNvSpPr>
            <a:spLocks noGrp="1"/>
          </p:cNvSpPr>
          <p:nvPr>
            <p:ph idx="1"/>
          </p:nvPr>
        </p:nvSpPr>
        <p:spPr>
          <a:xfrm>
            <a:off x="457200" y="1447800"/>
            <a:ext cx="8229600" cy="4678363"/>
          </a:xfrm>
        </p:spPr>
        <p:txBody>
          <a:bodyPr/>
          <a:lstStyle/>
          <a:p>
            <a:pPr marL="0" lvl="0" indent="0">
              <a:buNone/>
            </a:pPr>
            <a:endParaRPr lang="en-US" sz="1800" b="1" dirty="0" smtClean="0">
              <a:solidFill>
                <a:prstClr val="black"/>
              </a:solidFill>
              <a:latin typeface="Arial" panose="020B0604020202020204" pitchFamily="34" charset="0"/>
              <a:cs typeface="Arial" panose="020B0604020202020204" pitchFamily="34" charset="0"/>
            </a:endParaRPr>
          </a:p>
          <a:p>
            <a:pPr marL="0" lvl="0" indent="0">
              <a:buNone/>
            </a:pPr>
            <a:r>
              <a:rPr lang="en-US" sz="1800" b="1" dirty="0" smtClean="0">
                <a:solidFill>
                  <a:prstClr val="black"/>
                </a:solidFill>
                <a:latin typeface="Arial" panose="020B0604020202020204" pitchFamily="34" charset="0"/>
                <a:cs typeface="Arial" panose="020B0604020202020204" pitchFamily="34" charset="0"/>
              </a:rPr>
              <a:t>HIPAA</a:t>
            </a:r>
            <a:r>
              <a:rPr lang="en-US" sz="1800" dirty="0" smtClean="0">
                <a:solidFill>
                  <a:prstClr val="black"/>
                </a:solidFill>
                <a:latin typeface="Arial" panose="020B0604020202020204" pitchFamily="34" charset="0"/>
                <a:cs typeface="Arial" panose="020B0604020202020204" pitchFamily="34" charset="0"/>
              </a:rPr>
              <a:t> </a:t>
            </a: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While NIH is not a covered entity, the NCS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is consistent with HIPAA requirements for use of a limited data set. </a:t>
            </a:r>
            <a:br>
              <a:rPr lang="en-US" sz="1500" dirty="0">
                <a:solidFill>
                  <a:prstClr val="black"/>
                </a:solidFill>
                <a:latin typeface="Arial" panose="020B0604020202020204" pitchFamily="34" charset="0"/>
                <a:cs typeface="Arial" panose="020B0604020202020204" pitchFamily="34" charset="0"/>
              </a:rPr>
            </a:br>
            <a:endParaRPr lang="en-US" sz="1500"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800" b="1" dirty="0">
                <a:solidFill>
                  <a:prstClr val="black"/>
                </a:solidFill>
                <a:latin typeface="Arial" panose="020B0604020202020204" pitchFamily="34" charset="0"/>
                <a:cs typeface="Arial" panose="020B0604020202020204" pitchFamily="34" charset="0"/>
              </a:rPr>
              <a:t>Publishing Recommendations</a:t>
            </a: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It is important that you properly acknowledge NIH and the specific databases used in your publication. </a:t>
            </a:r>
            <a:br>
              <a:rPr lang="en-US" sz="1500" dirty="0">
                <a:solidFill>
                  <a:prstClr val="black"/>
                </a:solidFill>
                <a:latin typeface="Arial" panose="020B0604020202020204" pitchFamily="34" charset="0"/>
                <a:cs typeface="Arial" panose="020B0604020202020204" pitchFamily="34" charset="0"/>
              </a:rPr>
            </a:br>
            <a:endParaRPr lang="en-US" sz="1500" dirty="0" smtClean="0">
              <a:solidFill>
                <a:prstClr val="black"/>
              </a:solidFill>
              <a:latin typeface="Arial" panose="020B0604020202020204" pitchFamily="34" charset="0"/>
              <a:cs typeface="Arial" panose="020B0604020202020204" pitchFamily="34" charset="0"/>
            </a:endParaRPr>
          </a:p>
          <a:p>
            <a:pPr marL="0" lvl="0" indent="0">
              <a:buNone/>
            </a:pPr>
            <a:endParaRPr lang="en-US" sz="1500" dirty="0">
              <a:solidFill>
                <a:prstClr val="black"/>
              </a:solidFill>
              <a:latin typeface="Arial" panose="020B0604020202020204" pitchFamily="34" charset="0"/>
              <a:cs typeface="Arial" panose="020B0604020202020204" pitchFamily="34" charset="0"/>
            </a:endParaRPr>
          </a:p>
          <a:p>
            <a:pPr marL="0" lvl="0" indent="0">
              <a:buNone/>
            </a:pPr>
            <a:r>
              <a:rPr lang="en-US" sz="1800" b="1" dirty="0" smtClean="0">
                <a:solidFill>
                  <a:prstClr val="black"/>
                </a:solidFill>
                <a:latin typeface="Arial" panose="020B0604020202020204" pitchFamily="34" charset="0"/>
                <a:cs typeface="Arial" panose="020B0604020202020204" pitchFamily="34" charset="0"/>
              </a:rPr>
              <a:t>Helpful Resources</a:t>
            </a:r>
            <a:r>
              <a:rPr lang="en-US" sz="1800" dirty="0" smtClean="0">
                <a:solidFill>
                  <a:prstClr val="black"/>
                </a:solidFill>
                <a:latin typeface="Arial" panose="020B0604020202020204" pitchFamily="34" charset="0"/>
                <a:cs typeface="Arial" panose="020B0604020202020204" pitchFamily="34" charset="0"/>
              </a:rPr>
              <a:t> </a:t>
            </a:r>
            <a:endParaRPr lang="en-US" sz="18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u="sng" dirty="0">
                <a:solidFill>
                  <a:prstClr val="black"/>
                </a:solidFill>
                <a:latin typeface="Arial" panose="020B0604020202020204" pitchFamily="34" charset="0"/>
                <a:cs typeface="Arial" panose="020B0604020202020204" pitchFamily="34" charset="0"/>
              </a:rPr>
              <a:t>NCS User Support Web site</a:t>
            </a:r>
            <a:r>
              <a:rPr lang="en-US" sz="1500" dirty="0">
                <a:solidFill>
                  <a:prstClr val="black"/>
                </a:solidFill>
                <a:latin typeface="Arial" panose="020B0604020202020204" pitchFamily="34" charset="0"/>
                <a:cs typeface="Arial" panose="020B0604020202020204" pitchFamily="34" charset="0"/>
              </a:rPr>
              <a:t> - Everything about NCS data, tools, and products </a:t>
            </a:r>
          </a:p>
          <a:p>
            <a:pPr lvl="0">
              <a:buFont typeface="Wingdings" panose="05000000000000000000" pitchFamily="2" charset="2"/>
              <a:buChar char="v"/>
            </a:pPr>
            <a:r>
              <a:rPr lang="en-US" sz="1500" u="sng" dirty="0" smtClean="0">
                <a:solidFill>
                  <a:prstClr val="black"/>
                </a:solidFill>
                <a:latin typeface="Arial" panose="020B0604020202020204" pitchFamily="34" charset="0"/>
                <a:cs typeface="Arial" panose="020B0604020202020204" pitchFamily="34" charset="0"/>
                <a:hlinkClick r:id="rId2"/>
              </a:rPr>
              <a:t>Department </a:t>
            </a:r>
            <a:r>
              <a:rPr lang="en-US" sz="1500" u="sng" dirty="0">
                <a:solidFill>
                  <a:prstClr val="black"/>
                </a:solidFill>
                <a:latin typeface="Arial" panose="020B0604020202020204" pitchFamily="34" charset="0"/>
                <a:cs typeface="Arial" panose="020B0604020202020204" pitchFamily="34" charset="0"/>
                <a:hlinkClick r:id="rId2"/>
              </a:rPr>
              <a:t>of Health and Human Services/HIPAA Site </a:t>
            </a:r>
            <a:r>
              <a:rPr lang="en-US" sz="1500" dirty="0">
                <a:solidFill>
                  <a:prstClr val="black"/>
                </a:solidFill>
                <a:latin typeface="Arial" panose="020B0604020202020204" pitchFamily="34" charset="0"/>
                <a:cs typeface="Arial" panose="020B0604020202020204" pitchFamily="34" charset="0"/>
              </a:rPr>
              <a:t>- The Office of Civil Rights </a:t>
            </a:r>
          </a:p>
          <a:p>
            <a:pPr lvl="0">
              <a:buFont typeface="Wingdings" panose="05000000000000000000" pitchFamily="2" charset="2"/>
              <a:buChar char="v"/>
            </a:pPr>
            <a:r>
              <a:rPr lang="en-US" sz="1500" u="sng" dirty="0">
                <a:solidFill>
                  <a:prstClr val="black"/>
                </a:solidFill>
                <a:latin typeface="Arial" panose="020B0604020202020204" pitchFamily="34" charset="0"/>
                <a:cs typeface="Arial" panose="020B0604020202020204" pitchFamily="34" charset="0"/>
                <a:hlinkClick r:id="rId3"/>
              </a:rPr>
              <a:t>Privacy Rule and Research/HIPAA Site </a:t>
            </a:r>
            <a:r>
              <a:rPr lang="en-US" sz="1500" dirty="0">
                <a:solidFill>
                  <a:prstClr val="black"/>
                </a:solidFill>
                <a:latin typeface="Arial" panose="020B0604020202020204" pitchFamily="34" charset="0"/>
                <a:cs typeface="Arial" panose="020B0604020202020204" pitchFamily="34" charset="0"/>
              </a:rPr>
              <a:t>- The </a:t>
            </a:r>
            <a:r>
              <a:rPr lang="en-US" sz="1500" dirty="0" smtClean="0">
                <a:solidFill>
                  <a:prstClr val="black"/>
                </a:solidFill>
                <a:latin typeface="Arial" panose="020B0604020202020204" pitchFamily="34" charset="0"/>
                <a:cs typeface="Arial" panose="020B0604020202020204" pitchFamily="34" charset="0"/>
              </a:rPr>
              <a:t>National Institutes </a:t>
            </a:r>
            <a:r>
              <a:rPr lang="en-US" sz="1500" dirty="0">
                <a:solidFill>
                  <a:prstClr val="black"/>
                </a:solidFill>
                <a:latin typeface="Arial" panose="020B0604020202020204" pitchFamily="34" charset="0"/>
                <a:cs typeface="Arial" panose="020B0604020202020204" pitchFamily="34" charset="0"/>
              </a:rPr>
              <a:t>of Health </a:t>
            </a: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25</a:t>
            </a:fld>
            <a:endParaRPr lang="en-US" dirty="0"/>
          </a:p>
        </p:txBody>
      </p:sp>
    </p:spTree>
    <p:extLst>
      <p:ext uri="{BB962C8B-B14F-4D97-AF65-F5344CB8AC3E}">
        <p14:creationId xmlns:p14="http://schemas.microsoft.com/office/powerpoint/2010/main" val="2211462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a:pPr>
            <a:r>
              <a:rPr lang="en-US" dirty="0" smtClean="0"/>
              <a:t>Introduction</a:t>
            </a:r>
            <a:endParaRPr lang="en-US" dirty="0"/>
          </a:p>
        </p:txBody>
      </p:sp>
      <p:sp>
        <p:nvSpPr>
          <p:cNvPr id="3" name="Content Placeholder 2"/>
          <p:cNvSpPr>
            <a:spLocks noGrp="1"/>
          </p:cNvSpPr>
          <p:nvPr>
            <p:ph idx="1"/>
          </p:nvPr>
        </p:nvSpPr>
        <p:spPr/>
        <p:txBody>
          <a:bodyPr/>
          <a:lstStyle/>
          <a:p>
            <a:pPr marL="0" lvl="0" indent="0">
              <a:buNone/>
            </a:pPr>
            <a:r>
              <a:rPr lang="en-US" sz="1800" b="1" dirty="0">
                <a:solidFill>
                  <a:prstClr val="black"/>
                </a:solidFill>
                <a:latin typeface="Arial" panose="020B0604020202020204" pitchFamily="34" charset="0"/>
                <a:cs typeface="Arial" panose="020B0604020202020204" pitchFamily="34" charset="0"/>
              </a:rPr>
              <a:t>Welcome to the NCS </a:t>
            </a:r>
            <a:r>
              <a:rPr lang="en-US" sz="1800" b="1" dirty="0" smtClean="0">
                <a:solidFill>
                  <a:prstClr val="black"/>
                </a:solidFill>
                <a:latin typeface="Arial" panose="020B0604020202020204" pitchFamily="34" charset="0"/>
                <a:cs typeface="Arial" panose="020B0604020202020204" pitchFamily="34" charset="0"/>
              </a:rPr>
              <a:t>Data User </a:t>
            </a:r>
            <a:r>
              <a:rPr lang="en-US" sz="1800" b="1" dirty="0">
                <a:solidFill>
                  <a:prstClr val="black"/>
                </a:solidFill>
                <a:latin typeface="Arial" panose="020B0604020202020204" pitchFamily="34" charset="0"/>
                <a:cs typeface="Arial" panose="020B0604020202020204" pitchFamily="34" charset="0"/>
              </a:rPr>
              <a:t>Training!</a:t>
            </a:r>
            <a:r>
              <a:rPr lang="en-US" sz="1800" dirty="0">
                <a:solidFill>
                  <a:prstClr val="black"/>
                </a:solidFill>
                <a:latin typeface="Arial" panose="020B0604020202020204" pitchFamily="34" charset="0"/>
                <a:cs typeface="Arial" panose="020B0604020202020204" pitchFamily="34" charset="0"/>
              </a:rPr>
              <a:t> </a:t>
            </a: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The NCS is a community built on shared vision, scientific integrity, and common trust.  Because of the sensitive nature of health data, the NCS enforces standards for data access to maintain our commitment of confidentiality to NCS participants as described in the informed consent process.  The standards are also enforced to support a relationship of trust between the federal government and the general public. During this course, we will explain important </a:t>
            </a:r>
            <a:r>
              <a:rPr lang="en-US" sz="1500" dirty="0" smtClean="0">
                <a:solidFill>
                  <a:prstClr val="black"/>
                </a:solidFill>
                <a:latin typeface="Arial" panose="020B0604020202020204" pitchFamily="34" charset="0"/>
                <a:cs typeface="Arial" panose="020B0604020202020204" pitchFamily="34" charset="0"/>
              </a:rPr>
              <a:t>requirements:</a:t>
            </a:r>
            <a:endParaRPr lang="en-US" sz="15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Describe NCS data at a high level</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Explain your individual responsibility when using NCS data</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Note the importance of maintaining privacy of individuals and institutions and confidentiality of information</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Reduce the risk of inadvertent violations</a:t>
            </a:r>
          </a:p>
          <a:p>
            <a:pPr marL="0" lvl="0" indent="0">
              <a:buNone/>
            </a:pPr>
            <a:endParaRPr lang="en-US" sz="1500" dirty="0">
              <a:solidFill>
                <a:prstClr val="black"/>
              </a:solidFill>
              <a:latin typeface="Arial" panose="020B0604020202020204" pitchFamily="34" charset="0"/>
              <a:cs typeface="Arial" panose="020B0604020202020204" pitchFamily="34" charset="0"/>
            </a:endParaRPr>
          </a:p>
          <a:p>
            <a:pPr marL="0" lvl="0" indent="0">
              <a:buNone/>
            </a:pPr>
            <a:r>
              <a:rPr lang="en-US" sz="1600" b="1" dirty="0">
                <a:solidFill>
                  <a:prstClr val="black"/>
                </a:solidFill>
                <a:latin typeface="Arial" panose="020B0604020202020204" pitchFamily="34" charset="0"/>
                <a:cs typeface="Arial" panose="020B0604020202020204" pitchFamily="34" charset="0"/>
              </a:rPr>
              <a:t>This course will take </a:t>
            </a:r>
            <a:r>
              <a:rPr lang="en-US" sz="1600" b="1">
                <a:solidFill>
                  <a:prstClr val="black"/>
                </a:solidFill>
                <a:latin typeface="Arial" panose="020B0604020202020204" pitchFamily="34" charset="0"/>
                <a:cs typeface="Arial" panose="020B0604020202020204" pitchFamily="34" charset="0"/>
              </a:rPr>
              <a:t>approximately </a:t>
            </a:r>
            <a:r>
              <a:rPr lang="en-US" sz="1600" b="1" smtClean="0">
                <a:solidFill>
                  <a:prstClr val="black"/>
                </a:solidFill>
                <a:latin typeface="Arial" panose="020B0604020202020204" pitchFamily="34" charset="0"/>
                <a:cs typeface="Arial" panose="020B0604020202020204" pitchFamily="34" charset="0"/>
              </a:rPr>
              <a:t>10 </a:t>
            </a:r>
            <a:r>
              <a:rPr lang="en-US" sz="1600" b="1" dirty="0">
                <a:solidFill>
                  <a:prstClr val="black"/>
                </a:solidFill>
                <a:latin typeface="Arial" panose="020B0604020202020204" pitchFamily="34" charset="0"/>
                <a:cs typeface="Arial" panose="020B0604020202020204" pitchFamily="34" charset="0"/>
              </a:rPr>
              <a:t>minutes to complete. </a:t>
            </a:r>
          </a:p>
        </p:txBody>
      </p:sp>
      <p:sp>
        <p:nvSpPr>
          <p:cNvPr id="4" name="Slide Number Placeholder 3"/>
          <p:cNvSpPr>
            <a:spLocks noGrp="1"/>
          </p:cNvSpPr>
          <p:nvPr>
            <p:ph type="sldNum" sz="quarter" idx="12"/>
          </p:nvPr>
        </p:nvSpPr>
        <p:spPr/>
        <p:txBody>
          <a:bodyPr/>
          <a:lstStyle/>
          <a:p>
            <a:fld id="{08A5BFA4-0413-44AC-A951-9476B95FCBAE}" type="slidenum">
              <a:rPr lang="en-US" smtClean="0"/>
              <a:t>3</a:t>
            </a:fld>
            <a:endParaRPr lang="en-US" dirty="0"/>
          </a:p>
        </p:txBody>
      </p:sp>
    </p:spTree>
    <p:extLst>
      <p:ext uri="{BB962C8B-B14F-4D97-AF65-F5344CB8AC3E}">
        <p14:creationId xmlns:p14="http://schemas.microsoft.com/office/powerpoint/2010/main" val="808721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2"/>
            </a:pPr>
            <a:r>
              <a:rPr lang="en-US" dirty="0">
                <a:solidFill>
                  <a:prstClr val="black"/>
                </a:solidFill>
                <a:latin typeface="Arial" panose="020B0604020202020204" pitchFamily="34" charset="0"/>
                <a:cs typeface="Arial" panose="020B0604020202020204" pitchFamily="34" charset="0"/>
              </a:rPr>
              <a:t>NCS Data</a:t>
            </a:r>
            <a:endParaRPr lang="en-US" dirty="0"/>
          </a:p>
        </p:txBody>
      </p:sp>
      <p:pic>
        <p:nvPicPr>
          <p:cNvPr id="4" name="Picture 2" descr="http://www.aronsonllc.com/blogs/wp-content/uploads/sites/5/2011/07/computer.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12242" y="1600200"/>
            <a:ext cx="5919515" cy="4525963"/>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08A5BFA4-0413-44AC-A951-9476B95FCBAE}" type="slidenum">
              <a:rPr lang="en-US" smtClean="0"/>
              <a:t>4</a:t>
            </a:fld>
            <a:endParaRPr lang="en-US" dirty="0"/>
          </a:p>
        </p:txBody>
      </p:sp>
    </p:spTree>
    <p:extLst>
      <p:ext uri="{BB962C8B-B14F-4D97-AF65-F5344CB8AC3E}">
        <p14:creationId xmlns:p14="http://schemas.microsoft.com/office/powerpoint/2010/main" val="754404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2"/>
            </a:pPr>
            <a:r>
              <a:rPr lang="en-US" dirty="0">
                <a:solidFill>
                  <a:prstClr val="black"/>
                </a:solidFill>
                <a:latin typeface="Arial" panose="020B0604020202020204" pitchFamily="34" charset="0"/>
                <a:cs typeface="Arial" panose="020B0604020202020204" pitchFamily="34" charset="0"/>
              </a:rPr>
              <a:t>NCS </a:t>
            </a:r>
            <a:r>
              <a:rPr lang="en-US" dirty="0" smtClean="0">
                <a:solidFill>
                  <a:prstClr val="black"/>
                </a:solidFill>
                <a:latin typeface="Arial" panose="020B0604020202020204" pitchFamily="34" charset="0"/>
                <a:cs typeface="Arial" panose="020B0604020202020204" pitchFamily="34" charset="0"/>
              </a:rPr>
              <a:t>Data </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dirty="0"/>
          </a:p>
        </p:txBody>
      </p:sp>
      <p:sp>
        <p:nvSpPr>
          <p:cNvPr id="3" name="Content Placeholder 2"/>
          <p:cNvSpPr>
            <a:spLocks noGrp="1"/>
          </p:cNvSpPr>
          <p:nvPr>
            <p:ph idx="1"/>
          </p:nvPr>
        </p:nvSpPr>
        <p:spPr/>
        <p:txBody>
          <a:bodyPr/>
          <a:lstStyle/>
          <a:p>
            <a:pPr marL="0" lvl="0" indent="0">
              <a:buNone/>
            </a:pPr>
            <a:endParaRPr lang="en-US" sz="1500" dirty="0" smtClean="0">
              <a:solidFill>
                <a:prstClr val="black"/>
              </a:solidFill>
              <a:latin typeface="Arial" panose="020B0604020202020204" pitchFamily="34" charset="0"/>
              <a:cs typeface="Arial" panose="020B0604020202020204" pitchFamily="34" charset="0"/>
            </a:endParaRPr>
          </a:p>
          <a:p>
            <a:pPr marL="0" lvl="0" indent="0">
              <a:buNone/>
            </a:pPr>
            <a:r>
              <a:rPr lang="en-US" sz="1500" dirty="0" smtClean="0">
                <a:solidFill>
                  <a:prstClr val="black"/>
                </a:solidFill>
                <a:latin typeface="Arial" panose="020B0604020202020204" pitchFamily="34" charset="0"/>
                <a:cs typeface="Arial" panose="020B0604020202020204" pitchFamily="34" charset="0"/>
              </a:rPr>
              <a:t>NCS </a:t>
            </a:r>
            <a:r>
              <a:rPr lang="en-US" sz="1500" dirty="0">
                <a:solidFill>
                  <a:prstClr val="black"/>
                </a:solidFill>
                <a:latin typeface="Arial" panose="020B0604020202020204" pitchFamily="34" charset="0"/>
                <a:cs typeface="Arial" panose="020B0604020202020204" pitchFamily="34" charset="0"/>
              </a:rPr>
              <a:t>data are a valuable resource for the health research community because they contain information about Study participants, their health, family medical history, and their physical, social, and family environments over the course of a 21-year study.    </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NCS databases bring together information collected from questionnaires, body measurements, and biological and environmental samples. </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NCS databases also include the identities of institutions, such as hospitals and other health care providers. The identities of these institutions would need to be masked to protect confidentiality.</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Health researchers may access information about NCS data at </a:t>
            </a:r>
            <a:r>
              <a:rPr lang="en-US" sz="1500" u="sng" dirty="0">
                <a:solidFill>
                  <a:prstClr val="black"/>
                </a:solidFill>
                <a:latin typeface="Arial" panose="020B0604020202020204" pitchFamily="34" charset="0"/>
                <a:cs typeface="Arial" panose="020B0604020202020204" pitchFamily="34" charset="0"/>
                <a:hlinkClick r:id="rId2"/>
              </a:rPr>
              <a:t>www.nationalchildrensstudy.gov</a:t>
            </a:r>
            <a:r>
              <a:rPr lang="en-US" sz="1500" dirty="0">
                <a:solidFill>
                  <a:prstClr val="black"/>
                </a:solidFill>
                <a:latin typeface="Arial" panose="020B0604020202020204" pitchFamily="34" charset="0"/>
                <a:cs typeface="Arial" panose="020B0604020202020204" pitchFamily="34" charset="0"/>
              </a:rPr>
              <a:t>.  </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Researchers may publish their findings to promote improvements in child health</a:t>
            </a:r>
            <a:endParaRPr lang="en-US" sz="1500" dirty="0"/>
          </a:p>
        </p:txBody>
      </p:sp>
      <p:sp>
        <p:nvSpPr>
          <p:cNvPr id="4" name="Slide Number Placeholder 3"/>
          <p:cNvSpPr>
            <a:spLocks noGrp="1"/>
          </p:cNvSpPr>
          <p:nvPr>
            <p:ph type="sldNum" sz="quarter" idx="12"/>
          </p:nvPr>
        </p:nvSpPr>
        <p:spPr/>
        <p:txBody>
          <a:bodyPr/>
          <a:lstStyle/>
          <a:p>
            <a:fld id="{08A5BFA4-0413-44AC-A951-9476B95FCBAE}" type="slidenum">
              <a:rPr lang="en-US" smtClean="0"/>
              <a:t>5</a:t>
            </a:fld>
            <a:endParaRPr lang="en-US" dirty="0"/>
          </a:p>
        </p:txBody>
      </p:sp>
    </p:spTree>
    <p:extLst>
      <p:ext uri="{BB962C8B-B14F-4D97-AF65-F5344CB8AC3E}">
        <p14:creationId xmlns:p14="http://schemas.microsoft.com/office/powerpoint/2010/main" val="21670998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742950" indent="-742950">
              <a:buFont typeface="+mj-lt"/>
              <a:buAutoNum type="arabicPeriod" startAt="3"/>
            </a:pPr>
            <a:r>
              <a:rPr lang="en-US" dirty="0" smtClean="0">
                <a:latin typeface="Arial" panose="020B0604020202020204" pitchFamily="34" charset="0"/>
                <a:cs typeface="Arial" panose="020B0604020202020204" pitchFamily="34" charset="0"/>
              </a:rPr>
              <a:t>NCS Research Materials Distribution Agreement (RMDA)</a:t>
            </a:r>
            <a:endParaRPr lang="en-US" sz="3200" dirty="0"/>
          </a:p>
        </p:txBody>
      </p:sp>
      <p:sp>
        <p:nvSpPr>
          <p:cNvPr id="3" name="Content Placeholder 2"/>
          <p:cNvSpPr>
            <a:spLocks noGrp="1"/>
          </p:cNvSpPr>
          <p:nvPr>
            <p:ph idx="1"/>
          </p:nvPr>
        </p:nvSpPr>
        <p:spPr/>
        <p:txBody>
          <a:bodyPr>
            <a:normAutofit/>
          </a:bodyPr>
          <a:lstStyle/>
          <a:p>
            <a:pPr marL="0" lvl="0" indent="0">
              <a:buNone/>
            </a:pPr>
            <a:r>
              <a:rPr lang="en-US" sz="1800" b="1" dirty="0">
                <a:solidFill>
                  <a:prstClr val="black"/>
                </a:solidFill>
                <a:latin typeface="Arial" panose="020B0604020202020204" pitchFamily="34" charset="0"/>
                <a:cs typeface="Arial" panose="020B0604020202020204" pitchFamily="34" charset="0"/>
              </a:rPr>
              <a:t>Some </a:t>
            </a:r>
            <a:r>
              <a:rPr lang="en-US" sz="1800" b="1" dirty="0" smtClean="0">
                <a:solidFill>
                  <a:prstClr val="black"/>
                </a:solidFill>
                <a:latin typeface="Arial" panose="020B0604020202020204" pitchFamily="34" charset="0"/>
                <a:cs typeface="Arial" panose="020B0604020202020204" pitchFamily="34" charset="0"/>
              </a:rPr>
              <a:t>Definitions</a:t>
            </a:r>
            <a:endParaRPr lang="en-US" sz="18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a:t>
            </a:r>
            <a:r>
              <a:rPr lang="en-US" sz="1500" b="1" dirty="0">
                <a:solidFill>
                  <a:prstClr val="black"/>
                </a:solidFill>
                <a:latin typeface="Arial" panose="020B0604020202020204" pitchFamily="34" charset="0"/>
                <a:cs typeface="Arial" panose="020B0604020202020204" pitchFamily="34" charset="0"/>
              </a:rPr>
              <a:t>Data</a:t>
            </a:r>
            <a:r>
              <a:rPr lang="en-US" sz="1500" dirty="0">
                <a:solidFill>
                  <a:prstClr val="black"/>
                </a:solidFill>
                <a:latin typeface="Arial" panose="020B0604020202020204" pitchFamily="34" charset="0"/>
                <a:cs typeface="Arial" panose="020B0604020202020204" pitchFamily="34" charset="0"/>
              </a:rPr>
              <a:t>” refers to data and information collected from participants in the NCS Vanguard Study.</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a:t>
            </a:r>
            <a:r>
              <a:rPr lang="en-US" sz="1500" b="1" dirty="0">
                <a:solidFill>
                  <a:prstClr val="black"/>
                </a:solidFill>
                <a:latin typeface="Arial" panose="020B0604020202020204" pitchFamily="34" charset="0"/>
                <a:cs typeface="Arial" panose="020B0604020202020204" pitchFamily="34" charset="0"/>
              </a:rPr>
              <a:t>Restricted-Use Data” </a:t>
            </a:r>
            <a:r>
              <a:rPr lang="en-US" sz="1500" dirty="0">
                <a:solidFill>
                  <a:prstClr val="black"/>
                </a:solidFill>
                <a:latin typeface="Arial" panose="020B0604020202020204" pitchFamily="34" charset="0"/>
                <a:cs typeface="Arial" panose="020B0604020202020204" pitchFamily="34" charset="0"/>
              </a:rPr>
              <a:t>refers to data that are not publicly available and require approval for release to the data user by an appropriate authority, in accordance with the data governance established by NCS.  </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“Data User” </a:t>
            </a:r>
            <a:r>
              <a:rPr lang="en-US" sz="1500" dirty="0">
                <a:solidFill>
                  <a:prstClr val="black"/>
                </a:solidFill>
                <a:latin typeface="Arial" panose="020B0604020202020204" pitchFamily="34" charset="0"/>
                <a:cs typeface="Arial" panose="020B0604020202020204" pitchFamily="34" charset="0"/>
              </a:rPr>
              <a:t>refers to an </a:t>
            </a:r>
            <a:r>
              <a:rPr lang="en-US" sz="1500" b="1" dirty="0">
                <a:solidFill>
                  <a:prstClr val="black"/>
                </a:solidFill>
                <a:latin typeface="Arial" panose="020B0604020202020204" pitchFamily="34" charset="0"/>
                <a:cs typeface="Arial" panose="020B0604020202020204" pitchFamily="34" charset="0"/>
              </a:rPr>
              <a:t>i</a:t>
            </a:r>
            <a:r>
              <a:rPr lang="en-US" sz="1500" dirty="0">
                <a:solidFill>
                  <a:prstClr val="black"/>
                </a:solidFill>
                <a:latin typeface="Arial" panose="020B0604020202020204" pitchFamily="34" charset="0"/>
                <a:cs typeface="Arial" panose="020B0604020202020204" pitchFamily="34" charset="0"/>
              </a:rPr>
              <a:t>ndividual who requests access to NCS restricted-use data and has been approved for use to meet a specific research objective.</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“Micro Data” </a:t>
            </a:r>
            <a:r>
              <a:rPr lang="en-US" sz="1500" dirty="0">
                <a:solidFill>
                  <a:prstClr val="black"/>
                </a:solidFill>
                <a:latin typeface="Arial" panose="020B0604020202020204" pitchFamily="34" charset="0"/>
                <a:cs typeface="Arial" panose="020B0604020202020204" pitchFamily="34" charset="0"/>
              </a:rPr>
              <a:t>are data files in record format such that each variable has a coded value.  Micro data are also referred to as participant-level data, and may include personally identifiable information, or PII.</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“Summary Data” </a:t>
            </a:r>
            <a:r>
              <a:rPr lang="en-US" sz="1500" dirty="0">
                <a:solidFill>
                  <a:prstClr val="black"/>
                </a:solidFill>
                <a:latin typeface="Arial" panose="020B0604020202020204" pitchFamily="34" charset="0"/>
                <a:cs typeface="Arial" panose="020B0604020202020204" pitchFamily="34" charset="0"/>
              </a:rPr>
              <a:t>refers to the aggregate results from analysis of the micro data, such as frequencies, percentage frequencies, or rates.</a:t>
            </a:r>
          </a:p>
          <a:p>
            <a:pPr lvl="0"/>
            <a:endParaRPr lang="en-US" sz="1500" dirty="0">
              <a:solidFill>
                <a:prstClr val="black"/>
              </a:solidFill>
              <a:latin typeface="Arial" panose="020B0604020202020204" pitchFamily="34" charset="0"/>
              <a:cs typeface="Arial" panose="020B0604020202020204" pitchFamily="34" charset="0"/>
            </a:endParaRPr>
          </a:p>
          <a:p>
            <a:pPr marL="0" lvl="0" indent="0">
              <a:buNone/>
            </a:pPr>
            <a:r>
              <a:rPr lang="en-US" sz="1800" b="1" dirty="0">
                <a:solidFill>
                  <a:prstClr val="black"/>
                </a:solidFill>
                <a:latin typeface="Arial" panose="020B0604020202020204" pitchFamily="34" charset="0"/>
                <a:cs typeface="Arial" panose="020B0604020202020204" pitchFamily="34" charset="0"/>
              </a:rPr>
              <a:t>What is the </a:t>
            </a:r>
            <a:r>
              <a:rPr lang="en-US" sz="1800" b="1" dirty="0" smtClean="0">
                <a:solidFill>
                  <a:prstClr val="black"/>
                </a:solidFill>
                <a:latin typeface="Arial" panose="020B0604020202020204" pitchFamily="34" charset="0"/>
                <a:cs typeface="Arial" panose="020B0604020202020204" pitchFamily="34" charset="0"/>
              </a:rPr>
              <a:t>RMDA?</a:t>
            </a:r>
            <a:endParaRPr lang="en-US" sz="18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A</a:t>
            </a:r>
            <a:r>
              <a:rPr lang="en-US" sz="1500" b="1" dirty="0">
                <a:solidFill>
                  <a:prstClr val="black"/>
                </a:solidFill>
                <a:latin typeface="Arial" panose="020B0604020202020204" pitchFamily="34" charset="0"/>
                <a:cs typeface="Arial" panose="020B0604020202020204" pitchFamily="34" charset="0"/>
              </a:rPr>
              <a:t> </a:t>
            </a:r>
            <a:r>
              <a:rPr lang="en-US" sz="1500" b="1"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is a legally binding agreement with NIH that defines how you can use NCS data. You must sign a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before you are given access to NCS data.</a:t>
            </a: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6</a:t>
            </a:fld>
            <a:endParaRPr lang="en-US" dirty="0"/>
          </a:p>
        </p:txBody>
      </p:sp>
    </p:spTree>
    <p:extLst>
      <p:ext uri="{BB962C8B-B14F-4D97-AF65-F5344CB8AC3E}">
        <p14:creationId xmlns:p14="http://schemas.microsoft.com/office/powerpoint/2010/main" val="79113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3"/>
            </a:pPr>
            <a:r>
              <a:rPr lang="en-US" dirty="0" smtClean="0">
                <a:latin typeface="Arial" panose="020B0604020202020204" pitchFamily="34" charset="0"/>
                <a:cs typeface="Arial" panose="020B0604020202020204" pitchFamily="34" charset="0"/>
              </a:rPr>
              <a:t>NCS RMDA </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sz="3200" dirty="0"/>
          </a:p>
        </p:txBody>
      </p:sp>
      <p:sp>
        <p:nvSpPr>
          <p:cNvPr id="3" name="Content Placeholder 2"/>
          <p:cNvSpPr>
            <a:spLocks noGrp="1"/>
          </p:cNvSpPr>
          <p:nvPr>
            <p:ph idx="1"/>
          </p:nvPr>
        </p:nvSpPr>
        <p:spPr>
          <a:xfrm>
            <a:off x="457200" y="1447800"/>
            <a:ext cx="8229600" cy="4678363"/>
          </a:xfrm>
        </p:spPr>
        <p:txBody>
          <a:bodyPr>
            <a:normAutofit lnSpcReduction="10000"/>
          </a:bodyPr>
          <a:lstStyle/>
          <a:p>
            <a:pPr marL="0" lvl="0" indent="0">
              <a:buNone/>
            </a:pPr>
            <a:r>
              <a:rPr lang="en-US" sz="1800" b="1" dirty="0" smtClean="0">
                <a:solidFill>
                  <a:prstClr val="black"/>
                </a:solidFill>
                <a:latin typeface="Arial" panose="020B0604020202020204" pitchFamily="34" charset="0"/>
                <a:cs typeface="Arial" panose="020B0604020202020204" pitchFamily="34" charset="0"/>
              </a:rPr>
              <a:t>Responsibilities</a:t>
            </a:r>
          </a:p>
          <a:p>
            <a:pPr marL="0" lvl="0" indent="0">
              <a:buNone/>
            </a:pP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When working with health information, researchers have a responsibility to maintain the privacy rights of the individuals and institutions featured in their data. It is vital to maintain a balance between protecting data privacy and securing the use of data in national health research. </a:t>
            </a:r>
          </a:p>
          <a:p>
            <a:pPr marL="0" lvl="0" indent="0">
              <a:spcBef>
                <a:spcPts val="0"/>
              </a:spcBef>
              <a:buNone/>
            </a:pPr>
            <a:endParaRPr lang="en-US" sz="1000" dirty="0">
              <a:solidFill>
                <a:prstClr val="black"/>
              </a:solidFill>
              <a:latin typeface="Arial" panose="020B0604020202020204" pitchFamily="34" charset="0"/>
              <a:cs typeface="Arial" panose="020B0604020202020204" pitchFamily="34" charset="0"/>
            </a:endParaRPr>
          </a:p>
          <a:p>
            <a:pPr marL="0" lvl="0" indent="0">
              <a:buNone/>
            </a:pPr>
            <a:r>
              <a:rPr lang="en-US" sz="1500" dirty="0">
                <a:solidFill>
                  <a:prstClr val="black"/>
                </a:solidFill>
                <a:latin typeface="Arial" panose="020B0604020202020204" pitchFamily="34" charset="0"/>
                <a:cs typeface="Arial" panose="020B0604020202020204" pitchFamily="34" charset="0"/>
              </a:rPr>
              <a:t>The NCS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contains specific requirements to protect the privacy rights of the individuals and institutions within the NCS data sets. Guarding the confidentiality of the data you obtain and the privacy of individuals is your responsibility.</a:t>
            </a:r>
          </a:p>
          <a:p>
            <a:pPr marL="0" lvl="0" indent="0">
              <a:spcBef>
                <a:spcPts val="0"/>
              </a:spcBef>
              <a:buNone/>
            </a:pPr>
            <a:endParaRPr lang="en-US" sz="1000" dirty="0">
              <a:solidFill>
                <a:prstClr val="black"/>
              </a:solidFill>
              <a:latin typeface="Arial" panose="020B0604020202020204" pitchFamily="34" charset="0"/>
              <a:cs typeface="Arial" panose="020B0604020202020204" pitchFamily="34" charset="0"/>
            </a:endParaRPr>
          </a:p>
          <a:p>
            <a:pPr marL="0" lvl="0" indent="0">
              <a:buNone/>
            </a:pPr>
            <a:r>
              <a:rPr lang="en-US" sz="1500" dirty="0">
                <a:solidFill>
                  <a:prstClr val="black"/>
                </a:solidFill>
                <a:latin typeface="Arial" panose="020B0604020202020204" pitchFamily="34" charset="0"/>
                <a:cs typeface="Arial" panose="020B0604020202020204" pitchFamily="34" charset="0"/>
              </a:rPr>
              <a:t>Your signature on the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acknowledges that: </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You have read and understand the requirements for using NCS data.</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You agree to be bound by the federal regulations outlined in the </a:t>
            </a:r>
            <a:r>
              <a:rPr lang="en-US" sz="1500" dirty="0" smtClean="0">
                <a:solidFill>
                  <a:prstClr val="black"/>
                </a:solidFill>
                <a:latin typeface="Arial" panose="020B0604020202020204" pitchFamily="34" charset="0"/>
                <a:cs typeface="Arial" panose="020B0604020202020204" pitchFamily="34" charset="0"/>
              </a:rPr>
              <a:t>RMDA.</a:t>
            </a:r>
            <a:endParaRPr lang="en-US" sz="15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You understand the information subject to this agreement, who may have access to NCS data, the limitations on disclosure, the administrative requirements, and the security requirements. </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You understand that there are civil and criminal penalties for violating any provision of the </a:t>
            </a:r>
            <a:r>
              <a:rPr lang="en-US" sz="1500" dirty="0" smtClean="0">
                <a:solidFill>
                  <a:prstClr val="black"/>
                </a:solidFill>
                <a:latin typeface="Arial" panose="020B0604020202020204" pitchFamily="34" charset="0"/>
                <a:cs typeface="Arial" panose="020B0604020202020204" pitchFamily="34" charset="0"/>
              </a:rPr>
              <a:t>RMDA.</a:t>
            </a:r>
            <a:endParaRPr lang="en-US" sz="15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You will be held personally responsible for adherence to each clause in the agreement. Remember, you are responsible, not your organization. </a:t>
            </a:r>
          </a:p>
          <a:p>
            <a:pPr marL="0" indent="0">
              <a:buNone/>
            </a:pPr>
            <a:endParaRPr lang="en-US" dirty="0"/>
          </a:p>
        </p:txBody>
      </p:sp>
      <p:sp>
        <p:nvSpPr>
          <p:cNvPr id="5" name="Slide Number Placeholder 4"/>
          <p:cNvSpPr>
            <a:spLocks noGrp="1"/>
          </p:cNvSpPr>
          <p:nvPr>
            <p:ph type="sldNum" sz="quarter" idx="12"/>
          </p:nvPr>
        </p:nvSpPr>
        <p:spPr/>
        <p:txBody>
          <a:bodyPr/>
          <a:lstStyle/>
          <a:p>
            <a:fld id="{08A5BFA4-0413-44AC-A951-9476B95FCBAE}" type="slidenum">
              <a:rPr lang="en-US" smtClean="0"/>
              <a:t>7</a:t>
            </a:fld>
            <a:endParaRPr lang="en-US" dirty="0"/>
          </a:p>
        </p:txBody>
      </p:sp>
    </p:spTree>
    <p:extLst>
      <p:ext uri="{BB962C8B-B14F-4D97-AF65-F5344CB8AC3E}">
        <p14:creationId xmlns:p14="http://schemas.microsoft.com/office/powerpoint/2010/main" val="4154270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3"/>
            </a:pPr>
            <a:r>
              <a:rPr lang="en-US" dirty="0">
                <a:solidFill>
                  <a:prstClr val="black"/>
                </a:solidFill>
                <a:latin typeface="Arial" panose="020B0604020202020204" pitchFamily="34" charset="0"/>
                <a:cs typeface="Arial" panose="020B0604020202020204" pitchFamily="34" charset="0"/>
              </a:rPr>
              <a:t>NCS </a:t>
            </a:r>
            <a:r>
              <a:rPr lang="en-US" dirty="0" smtClean="0">
                <a:solidFill>
                  <a:prstClr val="black"/>
                </a:solidFill>
                <a:latin typeface="Arial" panose="020B0604020202020204" pitchFamily="34" charset="0"/>
                <a:cs typeface="Arial" panose="020B0604020202020204" pitchFamily="34" charset="0"/>
              </a:rPr>
              <a:t>RMDA </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dirty="0"/>
          </a:p>
        </p:txBody>
      </p:sp>
      <p:sp>
        <p:nvSpPr>
          <p:cNvPr id="3" name="Content Placeholder 2"/>
          <p:cNvSpPr>
            <a:spLocks noGrp="1"/>
          </p:cNvSpPr>
          <p:nvPr>
            <p:ph idx="1"/>
          </p:nvPr>
        </p:nvSpPr>
        <p:spPr/>
        <p:txBody>
          <a:bodyPr>
            <a:normAutofit lnSpcReduction="10000"/>
          </a:bodyPr>
          <a:lstStyle/>
          <a:p>
            <a:pPr marL="0" lvl="0" indent="0">
              <a:buNone/>
            </a:pPr>
            <a:r>
              <a:rPr lang="en-US" sz="1800" b="1" dirty="0">
                <a:solidFill>
                  <a:prstClr val="black"/>
                </a:solidFill>
                <a:latin typeface="Arial" panose="020B0604020202020204" pitchFamily="34" charset="0"/>
                <a:cs typeface="Arial" panose="020B0604020202020204" pitchFamily="34" charset="0"/>
              </a:rPr>
              <a:t>Appropriate Use of </a:t>
            </a:r>
            <a:r>
              <a:rPr lang="en-US" sz="1800" b="1" dirty="0" smtClean="0">
                <a:solidFill>
                  <a:prstClr val="black"/>
                </a:solidFill>
                <a:latin typeface="Arial" panose="020B0604020202020204" pitchFamily="34" charset="0"/>
                <a:cs typeface="Arial" panose="020B0604020202020204" pitchFamily="34" charset="0"/>
              </a:rPr>
              <a:t>Data</a:t>
            </a:r>
            <a:endParaRPr lang="en-US" sz="1800" dirty="0">
              <a:solidFill>
                <a:prstClr val="black"/>
              </a:solidFill>
              <a:latin typeface="Arial" panose="020B0604020202020204" pitchFamily="34" charset="0"/>
              <a:cs typeface="Arial" panose="020B0604020202020204" pitchFamily="34" charset="0"/>
            </a:endParaRPr>
          </a:p>
          <a:p>
            <a:pPr marL="0" lvl="0" indent="0">
              <a:buNone/>
            </a:pPr>
            <a:r>
              <a:rPr lang="en-US" sz="1500" dirty="0">
                <a:solidFill>
                  <a:prstClr val="black"/>
                </a:solidFill>
                <a:latin typeface="Arial" panose="020B0604020202020204" pitchFamily="34" charset="0"/>
                <a:cs typeface="Arial" panose="020B0604020202020204" pitchFamily="34" charset="0"/>
              </a:rPr>
              <a:t>As someone who works with confidential information, it is important for you to know what you can and cannot do with it. You are responsible for how you and others in your research group use the NCS data to which you have access. </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You may use NCS data for research, analysis, and aggregate statistical reporting.</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You may share NCS data with your immediate research group. Sharing information is critical to research projects, but you must not share NCS data outside of your immediate research group. Please note that each member of the group must take this training. In addition, each must sign the NCS </a:t>
            </a:r>
            <a:r>
              <a:rPr lang="en-US" sz="1500" dirty="0" smtClean="0">
                <a:solidFill>
                  <a:prstClr val="black"/>
                </a:solidFill>
                <a:latin typeface="Arial" panose="020B0604020202020204" pitchFamily="34" charset="0"/>
                <a:cs typeface="Arial" panose="020B0604020202020204" pitchFamily="34" charset="0"/>
              </a:rPr>
              <a:t>RMDA.</a:t>
            </a:r>
            <a:endParaRPr lang="en-US" sz="15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When linking any restricted-use NCS data file to another source, the merging of data sources may increase disclosure risk.  In turn, the resulting data file shall be considered a restricted-use data file and must be managed according to the terms of the NCS-approved </a:t>
            </a:r>
            <a:r>
              <a:rPr lang="en-US" sz="1500" dirty="0" smtClean="0">
                <a:solidFill>
                  <a:prstClr val="black"/>
                </a:solidFill>
                <a:latin typeface="Arial" panose="020B0604020202020204" pitchFamily="34" charset="0"/>
                <a:cs typeface="Arial" panose="020B0604020202020204" pitchFamily="34" charset="0"/>
              </a:rPr>
              <a:t>RMDA. </a:t>
            </a:r>
            <a:endParaRPr lang="en-US" sz="15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You may only use NCS data in accordance with the approved analytic plan.</a:t>
            </a:r>
          </a:p>
          <a:p>
            <a:pPr marL="0" lvl="0" indent="0">
              <a:buNone/>
            </a:pPr>
            <a:r>
              <a:rPr lang="en-US" sz="1500" dirty="0">
                <a:solidFill>
                  <a:prstClr val="black"/>
                </a:solidFill>
                <a:latin typeface="Arial" panose="020B0604020202020204" pitchFamily="34" charset="0"/>
                <a:cs typeface="Arial" panose="020B0604020202020204" pitchFamily="34" charset="0"/>
              </a:rPr>
              <a:t> </a:t>
            </a:r>
          </a:p>
          <a:p>
            <a:pPr marL="0" lvl="0" indent="0">
              <a:buNone/>
            </a:pPr>
            <a:r>
              <a:rPr lang="en-US" sz="1500" b="1" dirty="0">
                <a:solidFill>
                  <a:prstClr val="black"/>
                </a:solidFill>
                <a:latin typeface="Arial" panose="020B0604020202020204" pitchFamily="34" charset="0"/>
                <a:cs typeface="Arial" panose="020B0604020202020204" pitchFamily="34" charset="0"/>
              </a:rPr>
              <a:t>Appropriate Use of Data DUA License Excerpt 1</a:t>
            </a:r>
            <a:r>
              <a:rPr lang="en-US" sz="1500" dirty="0">
                <a:solidFill>
                  <a:prstClr val="black"/>
                </a:solidFill>
                <a:latin typeface="Arial" panose="020B0604020202020204" pitchFamily="34" charset="0"/>
                <a:cs typeface="Arial" panose="020B0604020202020204" pitchFamily="34" charset="0"/>
              </a:rPr>
              <a:t> </a:t>
            </a:r>
          </a:p>
          <a:p>
            <a:pPr marL="0" lvl="0" indent="0">
              <a:buNone/>
            </a:pPr>
            <a:r>
              <a:rPr lang="en-US" sz="1500" dirty="0">
                <a:solidFill>
                  <a:prstClr val="black"/>
                </a:solidFill>
                <a:latin typeface="Arial" panose="020B0604020202020204" pitchFamily="34" charset="0"/>
                <a:cs typeface="Arial" panose="020B0604020202020204" pitchFamily="34" charset="0"/>
              </a:rPr>
              <a:t>“Licensee shall not disclose data to unauthorized persons; nor shall data be applied in any manner to change the status, condition, or public perception of any individual or community regarding whom nonpublic-use data is maintained.”</a:t>
            </a:r>
          </a:p>
          <a:p>
            <a:pPr marL="0" indent="0">
              <a:buNone/>
            </a:pPr>
            <a:endParaRPr lang="en-US" dirty="0"/>
          </a:p>
        </p:txBody>
      </p:sp>
      <p:sp>
        <p:nvSpPr>
          <p:cNvPr id="4" name="Slide Number Placeholder 3"/>
          <p:cNvSpPr>
            <a:spLocks noGrp="1"/>
          </p:cNvSpPr>
          <p:nvPr>
            <p:ph type="sldNum" sz="quarter" idx="12"/>
          </p:nvPr>
        </p:nvSpPr>
        <p:spPr/>
        <p:txBody>
          <a:bodyPr/>
          <a:lstStyle/>
          <a:p>
            <a:fld id="{08A5BFA4-0413-44AC-A951-9476B95FCBAE}" type="slidenum">
              <a:rPr lang="en-US" smtClean="0"/>
              <a:t>8</a:t>
            </a:fld>
            <a:endParaRPr lang="en-US" dirty="0"/>
          </a:p>
        </p:txBody>
      </p:sp>
    </p:spTree>
    <p:extLst>
      <p:ext uri="{BB962C8B-B14F-4D97-AF65-F5344CB8AC3E}">
        <p14:creationId xmlns:p14="http://schemas.microsoft.com/office/powerpoint/2010/main" val="3620409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3"/>
            </a:pPr>
            <a:r>
              <a:rPr lang="en-US" dirty="0">
                <a:solidFill>
                  <a:prstClr val="black"/>
                </a:solidFill>
                <a:latin typeface="Arial" panose="020B0604020202020204" pitchFamily="34" charset="0"/>
                <a:cs typeface="Arial" panose="020B0604020202020204" pitchFamily="34" charset="0"/>
              </a:rPr>
              <a:t>NCS </a:t>
            </a:r>
            <a:r>
              <a:rPr lang="en-US" dirty="0" smtClean="0">
                <a:solidFill>
                  <a:prstClr val="black"/>
                </a:solidFill>
                <a:latin typeface="Arial" panose="020B0604020202020204" pitchFamily="34" charset="0"/>
                <a:cs typeface="Arial" panose="020B0604020202020204" pitchFamily="34" charset="0"/>
              </a:rPr>
              <a:t>RMDA </a:t>
            </a:r>
            <a:r>
              <a:rPr lang="en-US" sz="3200" dirty="0">
                <a:solidFill>
                  <a:prstClr val="black"/>
                </a:solidFill>
                <a:latin typeface="Arial" panose="020B0604020202020204" pitchFamily="34" charset="0"/>
                <a:cs typeface="Arial" panose="020B0604020202020204" pitchFamily="34" charset="0"/>
              </a:rPr>
              <a:t>(continued</a:t>
            </a:r>
            <a:r>
              <a:rPr lang="en-US" sz="3200" dirty="0" smtClean="0">
                <a:solidFill>
                  <a:prstClr val="black"/>
                </a:solidFill>
                <a:latin typeface="Arial" panose="020B0604020202020204" pitchFamily="34" charset="0"/>
                <a:cs typeface="Arial" panose="020B0604020202020204" pitchFamily="34" charset="0"/>
              </a:rPr>
              <a:t>)</a:t>
            </a:r>
            <a:endParaRPr lang="en-US" dirty="0"/>
          </a:p>
        </p:txBody>
      </p:sp>
      <p:sp>
        <p:nvSpPr>
          <p:cNvPr id="3" name="Content Placeholder 2"/>
          <p:cNvSpPr>
            <a:spLocks noGrp="1"/>
          </p:cNvSpPr>
          <p:nvPr>
            <p:ph idx="1"/>
          </p:nvPr>
        </p:nvSpPr>
        <p:spPr>
          <a:xfrm>
            <a:off x="457200" y="1371600"/>
            <a:ext cx="8229600" cy="4754563"/>
          </a:xfrm>
        </p:spPr>
        <p:txBody>
          <a:bodyPr>
            <a:normAutofit fontScale="92500" lnSpcReduction="20000"/>
          </a:bodyPr>
          <a:lstStyle/>
          <a:p>
            <a:pPr marL="0" lvl="0" indent="0">
              <a:buNone/>
            </a:pPr>
            <a:r>
              <a:rPr lang="en-US" sz="1900" b="1" dirty="0">
                <a:solidFill>
                  <a:prstClr val="black"/>
                </a:solidFill>
                <a:latin typeface="Arial" panose="020B0604020202020204" pitchFamily="34" charset="0"/>
                <a:cs typeface="Arial" panose="020B0604020202020204" pitchFamily="34" charset="0"/>
              </a:rPr>
              <a:t>Use Restrictions</a:t>
            </a:r>
            <a:r>
              <a:rPr lang="en-US" sz="1900" dirty="0">
                <a:solidFill>
                  <a:prstClr val="black"/>
                </a:solidFill>
                <a:latin typeface="Arial" panose="020B0604020202020204" pitchFamily="34" charset="0"/>
                <a:cs typeface="Arial" panose="020B0604020202020204" pitchFamily="34" charset="0"/>
              </a:rPr>
              <a:t> </a:t>
            </a: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You are prohibited by the NCS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from: </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Using the data for commercial or competitive purposes.</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Using the data to determine the rights, benefits, or privileges of individual establishments.</a:t>
            </a: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Contacting an institution to question, verify, or discuss the data.</a:t>
            </a:r>
          </a:p>
          <a:p>
            <a:pPr marL="0" lvl="0" indent="0">
              <a:buNone/>
            </a:pPr>
            <a:endParaRPr lang="en-US" sz="1500" b="1" dirty="0">
              <a:solidFill>
                <a:prstClr val="black"/>
              </a:solidFill>
              <a:latin typeface="Arial" panose="020B0604020202020204" pitchFamily="34" charset="0"/>
              <a:cs typeface="Arial" panose="020B0604020202020204" pitchFamily="34" charset="0"/>
            </a:endParaRPr>
          </a:p>
          <a:p>
            <a:pPr marL="0" lvl="0" indent="0">
              <a:buNone/>
            </a:pPr>
            <a:r>
              <a:rPr lang="en-US" sz="1900" b="1" dirty="0">
                <a:solidFill>
                  <a:prstClr val="black"/>
                </a:solidFill>
                <a:latin typeface="Arial" panose="020B0604020202020204" pitchFamily="34" charset="0"/>
                <a:cs typeface="Arial" panose="020B0604020202020204" pitchFamily="34" charset="0"/>
              </a:rPr>
              <a:t>Consequences</a:t>
            </a:r>
            <a:r>
              <a:rPr lang="en-US" sz="1900" dirty="0">
                <a:solidFill>
                  <a:prstClr val="black"/>
                </a:solidFill>
                <a:latin typeface="Arial" panose="020B0604020202020204" pitchFamily="34" charset="0"/>
                <a:cs typeface="Arial" panose="020B0604020202020204" pitchFamily="34" charset="0"/>
              </a:rPr>
              <a:t> </a:t>
            </a: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
            </a:r>
            <a:br>
              <a:rPr lang="en-US" sz="1500" dirty="0">
                <a:solidFill>
                  <a:prstClr val="black"/>
                </a:solidFill>
                <a:latin typeface="Arial" panose="020B0604020202020204" pitchFamily="34" charset="0"/>
                <a:cs typeface="Arial" panose="020B0604020202020204" pitchFamily="34" charset="0"/>
              </a:rPr>
            </a:br>
            <a:r>
              <a:rPr lang="en-US" sz="1500" dirty="0">
                <a:solidFill>
                  <a:prstClr val="black"/>
                </a:solidFill>
                <a:latin typeface="Arial" panose="020B0604020202020204" pitchFamily="34" charset="0"/>
                <a:cs typeface="Arial" panose="020B0604020202020204" pitchFamily="34" charset="0"/>
              </a:rPr>
              <a:t>When you sign the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you agree to comply with the requirements listed. If you violate any of the terms and conditions of the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the following consequences may occur. </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Revocation of data access:</a:t>
            </a:r>
            <a:r>
              <a:rPr lang="en-US" sz="1500" dirty="0">
                <a:solidFill>
                  <a:prstClr val="black"/>
                </a:solidFill>
                <a:latin typeface="Arial" panose="020B0604020202020204" pitchFamily="34" charset="0"/>
                <a:cs typeface="Arial" panose="020B0604020202020204" pitchFamily="34" charset="0"/>
              </a:rPr>
              <a:t> Immediate revocation of the license by the NCS</a:t>
            </a:r>
          </a:p>
          <a:p>
            <a:pPr lvl="0">
              <a:buFont typeface="Wingdings" panose="05000000000000000000" pitchFamily="2" charset="2"/>
              <a:buChar char="v"/>
            </a:pPr>
            <a:r>
              <a:rPr lang="en-US" sz="1500" b="1" dirty="0">
                <a:solidFill>
                  <a:prstClr val="black"/>
                </a:solidFill>
                <a:latin typeface="Arial" panose="020B0604020202020204" pitchFamily="34" charset="0"/>
                <a:cs typeface="Arial" panose="020B0604020202020204" pitchFamily="34" charset="0"/>
              </a:rPr>
              <a:t>Legal consequences:</a:t>
            </a:r>
            <a:r>
              <a:rPr lang="en-US" sz="1500" dirty="0">
                <a:solidFill>
                  <a:prstClr val="black"/>
                </a:solidFill>
                <a:latin typeface="Arial" panose="020B0604020202020204" pitchFamily="34" charset="0"/>
                <a:cs typeface="Arial" panose="020B0604020202020204" pitchFamily="34" charset="0"/>
              </a:rPr>
              <a:t> Any violation of this license may also be a violation of Federal criminal law under the Privacy Act of 1974, the Federal Information Security Management Act of 2002, and the Certificate of Confidentiality issued by the National Institutes of Health, and therefore, be subject to prosecution by the U.S. Attorney General.</a:t>
            </a:r>
          </a:p>
          <a:p>
            <a:pPr marL="0" lvl="0" indent="0">
              <a:buNone/>
            </a:pPr>
            <a:endParaRPr lang="en-US" sz="1500" b="1" dirty="0">
              <a:solidFill>
                <a:prstClr val="black"/>
              </a:solidFill>
              <a:latin typeface="Arial" panose="020B0604020202020204" pitchFamily="34" charset="0"/>
              <a:cs typeface="Arial" panose="020B0604020202020204" pitchFamily="34" charset="0"/>
            </a:endParaRPr>
          </a:p>
          <a:p>
            <a:pPr marL="0" lvl="0" indent="0">
              <a:buNone/>
            </a:pPr>
            <a:r>
              <a:rPr lang="en-US" sz="1900" b="1" dirty="0">
                <a:solidFill>
                  <a:prstClr val="black"/>
                </a:solidFill>
                <a:latin typeface="Arial" panose="020B0604020202020204" pitchFamily="34" charset="0"/>
                <a:cs typeface="Arial" panose="020B0604020202020204" pitchFamily="34" charset="0"/>
              </a:rPr>
              <a:t>Why Adherence Is </a:t>
            </a:r>
            <a:r>
              <a:rPr lang="en-US" sz="1900" b="1" dirty="0" smtClean="0">
                <a:solidFill>
                  <a:prstClr val="black"/>
                </a:solidFill>
                <a:latin typeface="Arial" panose="020B0604020202020204" pitchFamily="34" charset="0"/>
                <a:cs typeface="Arial" panose="020B0604020202020204" pitchFamily="34" charset="0"/>
              </a:rPr>
              <a:t>Important</a:t>
            </a:r>
          </a:p>
          <a:p>
            <a:pPr marL="0" lvl="0" indent="0">
              <a:buNone/>
            </a:pPr>
            <a:endParaRPr lang="en-US" sz="1900" dirty="0">
              <a:solidFill>
                <a:prstClr val="black"/>
              </a:solidFill>
              <a:latin typeface="Arial" panose="020B0604020202020204" pitchFamily="34" charset="0"/>
              <a:cs typeface="Arial" panose="020B0604020202020204" pitchFamily="34" charset="0"/>
            </a:endParaRPr>
          </a:p>
          <a:p>
            <a:pPr lvl="0">
              <a:buFont typeface="Wingdings" panose="05000000000000000000" pitchFamily="2" charset="2"/>
              <a:buChar char="v"/>
            </a:pPr>
            <a:r>
              <a:rPr lang="en-US" sz="1500" dirty="0">
                <a:solidFill>
                  <a:prstClr val="black"/>
                </a:solidFill>
                <a:latin typeface="Arial" panose="020B0604020202020204" pitchFamily="34" charset="0"/>
                <a:cs typeface="Arial" panose="020B0604020202020204" pitchFamily="34" charset="0"/>
              </a:rPr>
              <a:t>Strict adherence to the NCS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ensures the long-term viability of NCS. Violations of the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could force NIH to discontinue providing public release versions of the data. The proper use of NCS databases, including strict adherence to the </a:t>
            </a:r>
            <a:r>
              <a:rPr lang="en-US" sz="1500" dirty="0" smtClean="0">
                <a:solidFill>
                  <a:prstClr val="black"/>
                </a:solidFill>
                <a:latin typeface="Arial" panose="020B0604020202020204" pitchFamily="34" charset="0"/>
                <a:cs typeface="Arial" panose="020B0604020202020204" pitchFamily="34" charset="0"/>
              </a:rPr>
              <a:t>RMDA, </a:t>
            </a:r>
            <a:r>
              <a:rPr lang="en-US" sz="1500" dirty="0">
                <a:solidFill>
                  <a:prstClr val="black"/>
                </a:solidFill>
                <a:latin typeface="Arial" panose="020B0604020202020204" pitchFamily="34" charset="0"/>
                <a:cs typeface="Arial" panose="020B0604020202020204" pitchFamily="34" charset="0"/>
              </a:rPr>
              <a:t>will help protect the availability of this valuable data resource. </a:t>
            </a:r>
          </a:p>
        </p:txBody>
      </p:sp>
      <p:sp>
        <p:nvSpPr>
          <p:cNvPr id="4" name="Slide Number Placeholder 3"/>
          <p:cNvSpPr>
            <a:spLocks noGrp="1"/>
          </p:cNvSpPr>
          <p:nvPr>
            <p:ph type="sldNum" sz="quarter" idx="12"/>
          </p:nvPr>
        </p:nvSpPr>
        <p:spPr/>
        <p:txBody>
          <a:bodyPr/>
          <a:lstStyle/>
          <a:p>
            <a:fld id="{08A5BFA4-0413-44AC-A951-9476B95FCBAE}" type="slidenum">
              <a:rPr lang="en-US" smtClean="0"/>
              <a:t>9</a:t>
            </a:fld>
            <a:endParaRPr lang="en-US" dirty="0"/>
          </a:p>
        </p:txBody>
      </p:sp>
    </p:spTree>
    <p:extLst>
      <p:ext uri="{BB962C8B-B14F-4D97-AF65-F5344CB8AC3E}">
        <p14:creationId xmlns:p14="http://schemas.microsoft.com/office/powerpoint/2010/main" val="31085517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2E979EE4AEF7744B9766EA556743F32" ma:contentTypeVersion="2" ma:contentTypeDescription="Create a new document." ma:contentTypeScope="" ma:versionID="c94342901c5dae4eef412358e182dd8e">
  <xsd:schema xmlns:xsd="http://www.w3.org/2001/XMLSchema" xmlns:xs="http://www.w3.org/2001/XMLSchema" xmlns:p="http://schemas.microsoft.com/office/2006/metadata/properties" xmlns:ns2="161f03fe-57ad-44e7-bba3-a884906091bd" targetNamespace="http://schemas.microsoft.com/office/2006/metadata/properties" ma:root="true" ma:fieldsID="81f1fec24948f48b906506004cdd663e" ns2:_="">
    <xsd:import namespace="161f03fe-57ad-44e7-bba3-a884906091bd"/>
    <xsd:element name="properties">
      <xsd:complexType>
        <xsd:sequence>
          <xsd:element name="documentManagement">
            <xsd:complexType>
              <xsd:all>
                <xsd:element ref="ns2:Should_x0020_this_x0020_be_x0020_considered_x0020_for_x0020_records_x0020_management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1f03fe-57ad-44e7-bba3-a884906091bd" elementFormDefault="qualified">
    <xsd:import namespace="http://schemas.microsoft.com/office/2006/documentManagement/types"/>
    <xsd:import namespace="http://schemas.microsoft.com/office/infopath/2007/PartnerControls"/>
    <xsd:element name="Should_x0020_this_x0020_be_x0020_considered_x0020_for_x0020_records_x0020_management_x003f_" ma:index="8" nillable="true" ma:displayName="Should this be considered for records management?" ma:default="0" ma:internalName="Should_x0020_this_x0020_be_x0020_considered_x0020_for_x0020_records_x0020_management_x003f_">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ould_x0020_this_x0020_be_x0020_considered_x0020_for_x0020_records_x0020_management_x003f_ xmlns="161f03fe-57ad-44e7-bba3-a884906091bd">false</Should_x0020_this_x0020_be_x0020_considered_x0020_for_x0020_records_x0020_management_x003f_>
  </documentManagement>
</p:properties>
</file>

<file path=customXml/itemProps1.xml><?xml version="1.0" encoding="utf-8"?>
<ds:datastoreItem xmlns:ds="http://schemas.openxmlformats.org/officeDocument/2006/customXml" ds:itemID="{4BD83529-A0CB-4B57-A5E8-11FEB6024A05}">
  <ds:schemaRefs>
    <ds:schemaRef ds:uri="http://schemas.microsoft.com/sharepoint/v3/contenttype/forms"/>
  </ds:schemaRefs>
</ds:datastoreItem>
</file>

<file path=customXml/itemProps2.xml><?xml version="1.0" encoding="utf-8"?>
<ds:datastoreItem xmlns:ds="http://schemas.openxmlformats.org/officeDocument/2006/customXml" ds:itemID="{F3674F67-0077-4624-BAC1-CBB71B9BF7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1f03fe-57ad-44e7-bba3-a884906091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243B6CC-828C-4FE4-8D3F-CF9CB0007FA9}">
  <ds:schemaRefs>
    <ds:schemaRef ds:uri="http://purl.org/dc/elements/1.1/"/>
    <ds:schemaRef ds:uri="http://purl.org/dc/dcmitype/"/>
    <ds:schemaRef ds:uri="http://schemas.microsoft.com/office/2006/documentManagement/types"/>
    <ds:schemaRef ds:uri="http://purl.org/dc/terms/"/>
    <ds:schemaRef ds:uri="http://schemas.microsoft.com/office/infopath/2007/PartnerControls"/>
    <ds:schemaRef ds:uri="http://www.w3.org/XML/1998/namespace"/>
    <ds:schemaRef ds:uri="http://schemas.openxmlformats.org/package/2006/metadata/core-properties"/>
    <ds:schemaRef ds:uri="161f03fe-57ad-44e7-bba3-a884906091b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174</TotalTime>
  <Words>1257</Words>
  <Application>Microsoft Office PowerPoint</Application>
  <PresentationFormat>On-screen Show (4:3)</PresentationFormat>
  <Paragraphs>243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National Children’s Study (NCS) Data User Training</vt:lpstr>
      <vt:lpstr>Table of Contents</vt:lpstr>
      <vt:lpstr>Introduction</vt:lpstr>
      <vt:lpstr>NCS Data</vt:lpstr>
      <vt:lpstr>NCS Data (continued)</vt:lpstr>
      <vt:lpstr>NCS Research Materials Distribution Agreement (RMDA)</vt:lpstr>
      <vt:lpstr>NCS RMDA (continued)</vt:lpstr>
      <vt:lpstr>NCS RMDA (continued)</vt:lpstr>
      <vt:lpstr>NCS RMDA (continued)</vt:lpstr>
      <vt:lpstr>Disclosure</vt:lpstr>
      <vt:lpstr>Disclosure (continued)</vt:lpstr>
      <vt:lpstr>Disclosure (continued)</vt:lpstr>
      <vt:lpstr>Disclosure (continued)</vt:lpstr>
      <vt:lpstr>HIPAA &amp; Other Relevant Laws</vt:lpstr>
      <vt:lpstr>Publishing Recommendations</vt:lpstr>
      <vt:lpstr>Scenarios </vt:lpstr>
      <vt:lpstr>Scenarios (continued)</vt:lpstr>
      <vt:lpstr>Scenarios(continued)</vt:lpstr>
      <vt:lpstr>Scenarios (continued)</vt:lpstr>
      <vt:lpstr>Scenarios (continued)</vt:lpstr>
      <vt:lpstr>Scenarios (continued)</vt:lpstr>
      <vt:lpstr>Review</vt:lpstr>
      <vt:lpstr>Review (continued)</vt:lpstr>
      <vt:lpstr>Review (continued)</vt:lpstr>
      <vt:lpstr>Review (continued)</vt:lpstr>
    </vt:vector>
  </TitlesOfParts>
  <Company>NIH NICHD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Children’s Study (NCS) Data Use Agreement (DUA) Course</dc:title>
  <dc:creator>NICHD-TECH</dc:creator>
  <cp:lastModifiedBy>Perryman, Seleda</cp:lastModifiedBy>
  <cp:revision>38</cp:revision>
  <dcterms:created xsi:type="dcterms:W3CDTF">2014-09-04T14:33:11Z</dcterms:created>
  <dcterms:modified xsi:type="dcterms:W3CDTF">2015-08-24T05:57:57Z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0x010100C2E979EE4AEF7744B9766EA556743F32</vt:lpwstr>
  </property>
</Properties>
</file>