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93" r:id="rId5"/>
    <p:sldId id="295" r:id="rId6"/>
    <p:sldId id="256" r:id="rId7"/>
    <p:sldId id="283" r:id="rId8"/>
    <p:sldId id="294" r:id="rId9"/>
    <p:sldId id="292" r:id="rId10"/>
    <p:sldId id="262" r:id="rId11"/>
    <p:sldId id="260" r:id="rId12"/>
    <p:sldId id="261" r:id="rId13"/>
    <p:sldId id="263" r:id="rId14"/>
    <p:sldId id="281" r:id="rId15"/>
    <p:sldId id="264" r:id="rId16"/>
    <p:sldId id="265" r:id="rId17"/>
    <p:sldId id="266" r:id="rId18"/>
    <p:sldId id="268" r:id="rId19"/>
    <p:sldId id="269" r:id="rId20"/>
    <p:sldId id="276" r:id="rId21"/>
    <p:sldId id="278" r:id="rId22"/>
    <p:sldId id="279" r:id="rId23"/>
    <p:sldId id="287" r:id="rId24"/>
    <p:sldId id="270" r:id="rId25"/>
    <p:sldId id="271" r:id="rId26"/>
    <p:sldId id="272" r:id="rId27"/>
    <p:sldId id="273" r:id="rId28"/>
    <p:sldId id="274" r:id="rId29"/>
    <p:sldId id="275" r:id="rId30"/>
    <p:sldId id="289" r:id="rId31"/>
    <p:sldId id="290" r:id="rId32"/>
    <p:sldId id="284" r:id="rId33"/>
    <p:sldId id="28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orrester, Charity" initials="CLF" lastIdx="8" clrIdx="0"/>
  <p:cmAuthor id="1" name="Park, Christina (NIH/NICHD) [E]" initials="PC([" lastIdx="4" clrIdx="1"/>
  <p:cmAuthor id="2" name="Forrester, Charity" initials="CF" lastIdx="4" clrIdx="2"/>
  <p:cmAuthor id="3" name="parkchris" initials="p"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87" autoAdjust="0"/>
  </p:normalViewPr>
  <p:slideViewPr>
    <p:cSldViewPr>
      <p:cViewPr>
        <p:scale>
          <a:sx n="80" d="100"/>
          <a:sy n="80" d="100"/>
        </p:scale>
        <p:origin x="-876" y="-276"/>
      </p:cViewPr>
      <p:guideLst>
        <p:guide orient="horz" pos="2160"/>
        <p:guide pos="2880"/>
      </p:guideLst>
    </p:cSldViewPr>
  </p:slid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47FD14-04F9-4E89-AECE-BAADC2690290}" type="datetimeFigureOut">
              <a:rPr lang="en-US" smtClean="0"/>
              <a:t>2/3/2016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F816F7-F05E-4D69-B721-6569FC25B04B}" type="slidenum">
              <a:rPr lang="en-US" smtClean="0"/>
              <a:t>‹#›</a:t>
            </a:fld>
            <a:endParaRPr lang="en-US" dirty="0"/>
          </a:p>
        </p:txBody>
      </p:sp>
    </p:spTree>
    <p:extLst>
      <p:ext uri="{BB962C8B-B14F-4D97-AF65-F5344CB8AC3E}">
        <p14:creationId xmlns:p14="http://schemas.microsoft.com/office/powerpoint/2010/main" val="3660973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F79985-E9E7-4AAF-A967-E99CBF6AF330}" type="datetime1">
              <a:rPr lang="en-US" smtClean="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259313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08F6A6-03B0-4CEC-957E-6F82AC5F1DA7}" type="datetime1">
              <a:rPr lang="en-US" smtClean="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453075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83C289-91D5-4F6D-B549-F8D59D02C71C}" type="datetime1">
              <a:rPr lang="en-US" smtClean="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118796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41B75-F437-46AE-B937-F50EB2FE07A5}" type="datetime1">
              <a:rPr lang="en-US" smtClean="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117838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184C52-84B7-456F-A890-22112C858D3B}" type="datetime1">
              <a:rPr lang="en-US" smtClean="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13975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F3C2E5-EB61-47F0-8A5D-ED4746D4384C}" type="datetime1">
              <a:rPr lang="en-US" smtClean="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15279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2BE50E-88FA-461F-A5BE-A4B65C2DA8EF}" type="datetime1">
              <a:rPr lang="en-US" smtClean="0"/>
              <a:t>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62296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3DE1B1-77E7-44EE-9BA0-320EDBAFBA5F}" type="datetime1">
              <a:rPr lang="en-US" smtClean="0"/>
              <a:t>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9464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4EC4F6-D4F3-44BD-8154-09F3251C2EC8}" type="datetime1">
              <a:rPr lang="en-US" smtClean="0"/>
              <a:t>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56245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B0E350-D5C6-4B93-92C0-26F6DB8E9F3D}" type="datetime1">
              <a:rPr lang="en-US" smtClean="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1970215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C0254E-41AF-46E1-9BA7-0ABA925C2C52}" type="datetime1">
              <a:rPr lang="en-US" smtClean="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65385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7B06A-032C-41AB-A514-906543CC7ADF}" type="datetime1">
              <a:rPr lang="en-US" smtClean="0"/>
              <a:t>2/3/2016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5BFA4-0413-44AC-A951-9476B95FCBAE}" type="slidenum">
              <a:rPr lang="en-US" smtClean="0"/>
              <a:t>‹#›</a:t>
            </a:fld>
            <a:endParaRPr lang="en-US" dirty="0"/>
          </a:p>
        </p:txBody>
      </p:sp>
    </p:spTree>
    <p:extLst>
      <p:ext uri="{BB962C8B-B14F-4D97-AF65-F5344CB8AC3E}">
        <p14:creationId xmlns:p14="http://schemas.microsoft.com/office/powerpoint/2010/main" val="1405223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privacyruleandresearch.nih.gov/" TargetMode="External"/><Relationship Id="rId2" Type="http://schemas.openxmlformats.org/officeDocument/2006/relationships/hyperlink" Target="http://www.hhs.gov/ocr/hipa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hhs.gov/ocr/privacy/" TargetMode="External"/><Relationship Id="rId2" Type="http://schemas.openxmlformats.org/officeDocument/2006/relationships/hyperlink" Target="https://www.nichd.nih.gov/research/NCS/Pages/researchers.aspx" TargetMode="External"/><Relationship Id="rId1" Type="http://schemas.openxmlformats.org/officeDocument/2006/relationships/slideLayout" Target="../slideLayouts/slideLayout2.xml"/><Relationship Id="rId4" Type="http://schemas.openxmlformats.org/officeDocument/2006/relationships/hyperlink" Target="http://privacyruleandresearch.nih.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525"/>
            <a:ext cx="7239000" cy="685800"/>
          </a:xfrm>
        </p:spPr>
        <p:txBody>
          <a:bodyPr>
            <a:normAutofit/>
          </a:bodyPr>
          <a:lstStyle/>
          <a:p>
            <a:r>
              <a:rPr lang="en-US" sz="2800" dirty="0" smtClean="0"/>
              <a:t>Sample Tutorial Slides</a:t>
            </a:r>
            <a:endParaRPr lang="en-US" sz="2800" dirty="0"/>
          </a:p>
        </p:txBody>
      </p:sp>
      <p:sp>
        <p:nvSpPr>
          <p:cNvPr id="4" name="Slide Number Placeholder 3"/>
          <p:cNvSpPr>
            <a:spLocks noGrp="1"/>
          </p:cNvSpPr>
          <p:nvPr>
            <p:ph type="sldNum" sz="quarter" idx="12"/>
          </p:nvPr>
        </p:nvSpPr>
        <p:spPr/>
        <p:txBody>
          <a:bodyPr/>
          <a:lstStyle/>
          <a:p>
            <a:fld id="{08A5BFA4-0413-44AC-A951-9476B95FCBAE}" type="slidenum">
              <a:rPr lang="en-US" smtClean="0"/>
              <a:t>1</a:t>
            </a:fld>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685800"/>
            <a:ext cx="4253234" cy="33527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8675" y="685800"/>
            <a:ext cx="4270560" cy="3366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876668"/>
            <a:ext cx="1809892" cy="1858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428999" y="5105136"/>
            <a:ext cx="5105399" cy="1477328"/>
          </a:xfrm>
          <a:prstGeom prst="rect">
            <a:avLst/>
          </a:prstGeom>
          <a:noFill/>
        </p:spPr>
        <p:txBody>
          <a:bodyPr wrap="square" rtlCol="0">
            <a:spAutoFit/>
          </a:bodyPr>
          <a:lstStyle/>
          <a:p>
            <a:r>
              <a:rPr lang="en-US" dirty="0" smtClean="0"/>
              <a:t>Accessed via the </a:t>
            </a:r>
            <a:r>
              <a:rPr lang="en-US" b="1" dirty="0" smtClean="0"/>
              <a:t>Menu </a:t>
            </a:r>
            <a:r>
              <a:rPr lang="en-US" dirty="0" smtClean="0"/>
              <a:t>option, this Table of Contents will overlay the tutorial on the left side of the screen. It can be accessed at any time, but it is only possible to jump to sections already viewed in their entirety.</a:t>
            </a:r>
            <a:endParaRPr lang="en-US" dirty="0"/>
          </a:p>
        </p:txBody>
      </p:sp>
      <p:sp>
        <p:nvSpPr>
          <p:cNvPr id="7" name="TextBox 6"/>
          <p:cNvSpPr txBox="1"/>
          <p:nvPr/>
        </p:nvSpPr>
        <p:spPr>
          <a:xfrm>
            <a:off x="152399" y="4051830"/>
            <a:ext cx="8756835" cy="646331"/>
          </a:xfrm>
          <a:prstGeom prst="rect">
            <a:avLst/>
          </a:prstGeom>
          <a:noFill/>
        </p:spPr>
        <p:txBody>
          <a:bodyPr wrap="square" rtlCol="0">
            <a:spAutoFit/>
          </a:bodyPr>
          <a:lstStyle/>
          <a:p>
            <a:r>
              <a:rPr lang="en-US" dirty="0" smtClean="0"/>
              <a:t>The template will include links for a Menu (Table of Contents), Resources (window with helpful links), and tutorial Help (overview of slide navigation)</a:t>
            </a:r>
            <a:endParaRPr lang="en-US" dirty="0"/>
          </a:p>
        </p:txBody>
      </p:sp>
    </p:spTree>
    <p:extLst>
      <p:ext uri="{BB962C8B-B14F-4D97-AF65-F5344CB8AC3E}">
        <p14:creationId xmlns:p14="http://schemas.microsoft.com/office/powerpoint/2010/main" val="3944716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6.</a:t>
            </a:r>
            <a:r>
              <a:rPr lang="en-US" dirty="0" smtClean="0">
                <a:solidFill>
                  <a:srgbClr val="FF0000"/>
                </a:solidFill>
                <a:latin typeface="Arial" panose="020B0604020202020204" pitchFamily="34" charset="0"/>
                <a:cs typeface="Arial" panose="020B0604020202020204" pitchFamily="34" charset="0"/>
              </a:rPr>
              <a:t> </a:t>
            </a:r>
            <a:r>
              <a:rPr lang="en-US" dirty="0" smtClean="0">
                <a:solidFill>
                  <a:prstClr val="black"/>
                </a:solidFill>
                <a:latin typeface="Arial" panose="020B0604020202020204" pitchFamily="34" charset="0"/>
                <a:cs typeface="Arial" panose="020B0604020202020204" pitchFamily="34" charset="0"/>
              </a:rPr>
              <a:t>Appropriate Uses of Data</a:t>
            </a:r>
            <a:endParaRPr lang="en-US" dirty="0"/>
          </a:p>
        </p:txBody>
      </p:sp>
      <p:sp>
        <p:nvSpPr>
          <p:cNvPr id="3" name="Content Placeholder 2"/>
          <p:cNvSpPr>
            <a:spLocks noGrp="1"/>
          </p:cNvSpPr>
          <p:nvPr>
            <p:ph idx="1"/>
          </p:nvPr>
        </p:nvSpPr>
        <p:spPr>
          <a:xfrm>
            <a:off x="457200" y="1371600"/>
            <a:ext cx="8229600" cy="4876800"/>
          </a:xfrm>
        </p:spPr>
        <p:txBody>
          <a:bodyPr>
            <a:normAutofit/>
          </a:bodyPr>
          <a:lstStyle/>
          <a:p>
            <a:pPr marL="0" lvl="0" indent="0">
              <a:buNone/>
            </a:pPr>
            <a:r>
              <a:rPr lang="en-US" sz="1500" dirty="0" smtClean="0">
                <a:latin typeface="Arial" panose="020B0604020202020204" pitchFamily="34" charset="0"/>
                <a:cs typeface="Arial" panose="020B0604020202020204" pitchFamily="34" charset="0"/>
              </a:rPr>
              <a:t>As </a:t>
            </a:r>
            <a:r>
              <a:rPr lang="en-US" sz="1500" dirty="0">
                <a:latin typeface="Arial" panose="020B0604020202020204" pitchFamily="34" charset="0"/>
                <a:cs typeface="Arial" panose="020B0604020202020204" pitchFamily="34" charset="0"/>
              </a:rPr>
              <a:t>someone who works with confidential information, it is important for you to know what you can and cannot do with it. You are responsible for how you </a:t>
            </a:r>
            <a:r>
              <a:rPr lang="en-US" sz="1500" u="sng" dirty="0">
                <a:latin typeface="Arial" panose="020B0604020202020204" pitchFamily="34" charset="0"/>
                <a:cs typeface="Arial" panose="020B0604020202020204" pitchFamily="34" charset="0"/>
              </a:rPr>
              <a:t>and others in your research group </a:t>
            </a:r>
            <a:r>
              <a:rPr lang="en-US" sz="1500" dirty="0">
                <a:latin typeface="Arial" panose="020B0604020202020204" pitchFamily="34" charset="0"/>
                <a:cs typeface="Arial" panose="020B0604020202020204" pitchFamily="34" charset="0"/>
              </a:rPr>
              <a:t>use the NCS data to which you have access. </a:t>
            </a:r>
            <a:endParaRPr lang="en-US" sz="15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sz="1500" dirty="0">
                <a:latin typeface="Arial" panose="020B0604020202020204" pitchFamily="34" charset="0"/>
                <a:cs typeface="Arial" panose="020B0604020202020204" pitchFamily="34" charset="0"/>
              </a:rPr>
              <a:t>You may not directly remove any data from the </a:t>
            </a:r>
            <a:r>
              <a:rPr lang="en-US" sz="1500" dirty="0" smtClean="0">
                <a:latin typeface="Arial" panose="020B0604020202020204" pitchFamily="34" charset="0"/>
                <a:cs typeface="Arial" panose="020B0604020202020204" pitchFamily="34" charset="0"/>
              </a:rPr>
              <a:t>Researcher Portal </a:t>
            </a:r>
            <a:r>
              <a:rPr lang="en-US" sz="1500" dirty="0">
                <a:latin typeface="Arial" panose="020B0604020202020204" pitchFamily="34" charset="0"/>
                <a:cs typeface="Arial" panose="020B0604020202020204" pitchFamily="34" charset="0"/>
              </a:rPr>
              <a:t>environment. Data within the secure </a:t>
            </a:r>
            <a:r>
              <a:rPr lang="en-US" sz="1500" dirty="0" smtClean="0">
                <a:latin typeface="Arial" panose="020B0604020202020204" pitchFamily="34" charset="0"/>
                <a:cs typeface="Arial" panose="020B0604020202020204" pitchFamily="34" charset="0"/>
              </a:rPr>
              <a:t>Researcher Portal </a:t>
            </a:r>
            <a:r>
              <a:rPr lang="en-US" sz="1500" dirty="0">
                <a:latin typeface="Arial" panose="020B0604020202020204" pitchFamily="34" charset="0"/>
                <a:cs typeface="Arial" panose="020B0604020202020204" pitchFamily="34" charset="0"/>
              </a:rPr>
              <a:t>may not be downloaded, and you must not take screenshots, video, or otherwise reproduce data from within the secure environment. </a:t>
            </a:r>
          </a:p>
          <a:p>
            <a:pPr>
              <a:buFont typeface="Wingdings" panose="05000000000000000000" pitchFamily="2" charset="2"/>
              <a:buChar char="v"/>
            </a:pPr>
            <a:r>
              <a:rPr lang="en-US" sz="1500" dirty="0" smtClean="0">
                <a:latin typeface="Arial" panose="020B0604020202020204" pitchFamily="34" charset="0"/>
                <a:cs typeface="Arial" panose="020B0604020202020204" pitchFamily="34" charset="0"/>
              </a:rPr>
              <a:t>You </a:t>
            </a:r>
            <a:r>
              <a:rPr lang="en-US" sz="1500" dirty="0">
                <a:latin typeface="Arial" panose="020B0604020202020204" pitchFamily="34" charset="0"/>
                <a:cs typeface="Arial" panose="020B0604020202020204" pitchFamily="34" charset="0"/>
              </a:rPr>
              <a:t>may use NCS data for research, analysis, and aggregate statistical reporting.</a:t>
            </a:r>
          </a:p>
          <a:p>
            <a:pPr lvl="0">
              <a:buFont typeface="Wingdings" panose="05000000000000000000" pitchFamily="2" charset="2"/>
              <a:buChar char="v"/>
            </a:pPr>
            <a:r>
              <a:rPr lang="en-US" sz="1500" dirty="0" smtClean="0">
                <a:latin typeface="Arial" panose="020B0604020202020204" pitchFamily="34" charset="0"/>
                <a:cs typeface="Arial" panose="020B0604020202020204" pitchFamily="34" charset="0"/>
              </a:rPr>
              <a:t>You </a:t>
            </a:r>
            <a:r>
              <a:rPr lang="en-US" sz="1500" dirty="0">
                <a:latin typeface="Arial" panose="020B0604020202020204" pitchFamily="34" charset="0"/>
                <a:cs typeface="Arial" panose="020B0604020202020204" pitchFamily="34" charset="0"/>
              </a:rPr>
              <a:t>may share NCS data with your immediate research group. Sharing information is critical to research projects, but you must not share NCS data outside of your immediate research group. </a:t>
            </a:r>
            <a:endParaRPr lang="en-US" sz="15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US" sz="1500" dirty="0" smtClean="0">
                <a:latin typeface="Arial" panose="020B0604020202020204" pitchFamily="34" charset="0"/>
                <a:cs typeface="Arial" panose="020B0604020202020204" pitchFamily="34" charset="0"/>
              </a:rPr>
              <a:t>Please </a:t>
            </a:r>
            <a:r>
              <a:rPr lang="en-US" sz="1500" dirty="0">
                <a:latin typeface="Arial" panose="020B0604020202020204" pitchFamily="34" charset="0"/>
                <a:cs typeface="Arial" panose="020B0604020202020204" pitchFamily="34" charset="0"/>
              </a:rPr>
              <a:t>note that each member of </a:t>
            </a:r>
            <a:r>
              <a:rPr lang="en-US" sz="1500" dirty="0" smtClean="0">
                <a:latin typeface="Arial" panose="020B0604020202020204" pitchFamily="34" charset="0"/>
                <a:cs typeface="Arial" panose="020B0604020202020204" pitchFamily="34" charset="0"/>
              </a:rPr>
              <a:t>the group is responsible for meeting all data access requirements, including taking this training and agreeing to the terms of data use.</a:t>
            </a:r>
          </a:p>
          <a:p>
            <a:pPr marL="285750" lvl="1">
              <a:buFont typeface="Wingdings" panose="05000000000000000000" pitchFamily="2" charset="2"/>
              <a:buChar char="v"/>
            </a:pPr>
            <a:r>
              <a:rPr lang="en-US" sz="1500" dirty="0" smtClean="0">
                <a:latin typeface="Arial" panose="020B0604020202020204" pitchFamily="34" charset="0"/>
                <a:cs typeface="Arial" panose="020B0604020202020204" pitchFamily="34" charset="0"/>
              </a:rPr>
              <a:t>When linking any NCS data file to another source, the merging of data sources may increase disclosure risk.  In turn, the resulting data file must be managed according to the terms of the RMDA. </a:t>
            </a:r>
          </a:p>
          <a:p>
            <a:pPr marL="285750" lvl="0" indent="-285750">
              <a:buFont typeface="Wingdings" panose="05000000000000000000" pitchFamily="2" charset="2"/>
              <a:buChar char="v"/>
            </a:pPr>
            <a:r>
              <a:rPr lang="en-US" sz="1500" dirty="0" smtClean="0">
                <a:latin typeface="Arial" panose="020B0604020202020204" pitchFamily="34" charset="0"/>
                <a:cs typeface="Arial" panose="020B0604020202020204" pitchFamily="34" charset="0"/>
              </a:rPr>
              <a:t>You </a:t>
            </a:r>
            <a:r>
              <a:rPr lang="en-US" sz="1500" dirty="0">
                <a:latin typeface="Arial" panose="020B0604020202020204" pitchFamily="34" charset="0"/>
                <a:cs typeface="Arial" panose="020B0604020202020204" pitchFamily="34" charset="0"/>
              </a:rPr>
              <a:t>may only use NCS data in accordance with the approved </a:t>
            </a:r>
            <a:r>
              <a:rPr lang="en-US" sz="1500" dirty="0" smtClean="0">
                <a:latin typeface="Arial" panose="020B0604020202020204" pitchFamily="34" charset="0"/>
                <a:cs typeface="Arial" panose="020B0604020202020204" pitchFamily="34" charset="0"/>
              </a:rPr>
              <a:t>research </a:t>
            </a:r>
            <a:r>
              <a:rPr lang="en-US" sz="1500" dirty="0">
                <a:latin typeface="Arial" panose="020B0604020202020204" pitchFamily="34" charset="0"/>
                <a:cs typeface="Arial" panose="020B0604020202020204" pitchFamily="34" charset="0"/>
              </a:rPr>
              <a:t>plan</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10</a:t>
            </a:fld>
            <a:endParaRPr lang="en-US" dirty="0"/>
          </a:p>
        </p:txBody>
      </p:sp>
    </p:spTree>
    <p:extLst>
      <p:ext uri="{BB962C8B-B14F-4D97-AF65-F5344CB8AC3E}">
        <p14:creationId xmlns:p14="http://schemas.microsoft.com/office/powerpoint/2010/main" val="36204098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7. Restrictions and Consequences</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pPr marL="0" lvl="0" indent="0">
              <a:buNone/>
            </a:pPr>
            <a:r>
              <a:rPr lang="en-US" sz="1900" b="1" dirty="0" smtClean="0">
                <a:latin typeface="Arial" panose="020B0604020202020204" pitchFamily="34" charset="0"/>
                <a:cs typeface="Arial" panose="020B0604020202020204" pitchFamily="34" charset="0"/>
              </a:rPr>
              <a:t>Data Use </a:t>
            </a:r>
            <a:r>
              <a:rPr lang="en-US" sz="1900" b="1" dirty="0">
                <a:latin typeface="Arial" panose="020B0604020202020204" pitchFamily="34" charset="0"/>
                <a:cs typeface="Arial" panose="020B0604020202020204" pitchFamily="34" charset="0"/>
              </a:rPr>
              <a:t>Restrictions</a:t>
            </a:r>
            <a:r>
              <a:rPr lang="en-US" sz="1900" dirty="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You are prohibited </a:t>
            </a:r>
            <a:r>
              <a:rPr lang="en-US" sz="1500" dirty="0" smtClean="0">
                <a:latin typeface="Arial" panose="020B0604020202020204" pitchFamily="34" charset="0"/>
                <a:cs typeface="Arial" panose="020B0604020202020204" pitchFamily="34" charset="0"/>
              </a:rPr>
              <a:t>from</a:t>
            </a:r>
            <a:r>
              <a:rPr lang="en-US" sz="1500" dirty="0">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Using the data for commercial or competitive purposes.</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Using the data to determine the rights, benefits, or privileges of individual establishments.</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Contacting an institution to question, verify, or discuss the data.</a:t>
            </a:r>
          </a:p>
          <a:p>
            <a:pPr marL="0" lvl="0" indent="0">
              <a:buNone/>
            </a:pPr>
            <a:endParaRPr lang="en-US" sz="1500" b="1" dirty="0">
              <a:latin typeface="Arial" panose="020B0604020202020204" pitchFamily="34" charset="0"/>
              <a:cs typeface="Arial" panose="020B0604020202020204" pitchFamily="34" charset="0"/>
            </a:endParaRPr>
          </a:p>
          <a:p>
            <a:pPr marL="0" lvl="0" indent="0">
              <a:buNone/>
            </a:pPr>
            <a:r>
              <a:rPr lang="en-US" sz="1900" b="1" dirty="0">
                <a:latin typeface="Arial" panose="020B0604020202020204" pitchFamily="34" charset="0"/>
                <a:cs typeface="Arial" panose="020B0604020202020204" pitchFamily="34" charset="0"/>
              </a:rPr>
              <a:t>Consequences</a:t>
            </a:r>
            <a:r>
              <a:rPr lang="en-US" sz="1900" dirty="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smtClean="0">
                <a:latin typeface="Arial" panose="020B0604020202020204" pitchFamily="34" charset="0"/>
                <a:cs typeface="Arial" panose="020B0604020202020204" pitchFamily="34" charset="0"/>
              </a:rPr>
              <a:t>If </a:t>
            </a:r>
            <a:r>
              <a:rPr lang="en-US" sz="1500" dirty="0">
                <a:latin typeface="Arial" panose="020B0604020202020204" pitchFamily="34" charset="0"/>
                <a:cs typeface="Arial" panose="020B0604020202020204" pitchFamily="34" charset="0"/>
              </a:rPr>
              <a:t>you violate any of the terms and conditions of the </a:t>
            </a:r>
            <a:r>
              <a:rPr lang="en-US" sz="1500" dirty="0" smtClean="0">
                <a:latin typeface="Arial" panose="020B0604020202020204" pitchFamily="34" charset="0"/>
                <a:cs typeface="Arial" panose="020B0604020202020204" pitchFamily="34" charset="0"/>
              </a:rPr>
              <a:t>RMDA, </a:t>
            </a:r>
            <a:r>
              <a:rPr lang="en-US" sz="1500" dirty="0">
                <a:latin typeface="Arial" panose="020B0604020202020204" pitchFamily="34" charset="0"/>
                <a:cs typeface="Arial" panose="020B0604020202020204" pitchFamily="34" charset="0"/>
              </a:rPr>
              <a:t>the following consequences may occur. </a:t>
            </a:r>
            <a:endParaRPr lang="en-US" sz="1500" dirty="0" smtClean="0">
              <a:latin typeface="Arial" panose="020B0604020202020204" pitchFamily="34" charset="0"/>
              <a:cs typeface="Arial" panose="020B0604020202020204" pitchFamily="34" charset="0"/>
            </a:endParaRPr>
          </a:p>
          <a:p>
            <a:pPr marL="0" lvl="0" indent="0">
              <a:buNone/>
            </a:pPr>
            <a:endParaRPr lang="en-US" sz="1500"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latin typeface="Arial" panose="020B0604020202020204" pitchFamily="34" charset="0"/>
                <a:cs typeface="Arial" panose="020B0604020202020204" pitchFamily="34" charset="0"/>
              </a:rPr>
              <a:t>Revocation of data access:</a:t>
            </a:r>
            <a:r>
              <a:rPr lang="en-US" sz="1500" dirty="0">
                <a:latin typeface="Arial" panose="020B0604020202020204" pitchFamily="34" charset="0"/>
                <a:cs typeface="Arial" panose="020B0604020202020204" pitchFamily="34" charset="0"/>
              </a:rPr>
              <a:t> Immediate revocation of </a:t>
            </a:r>
            <a:r>
              <a:rPr lang="en-US" sz="1500" dirty="0" smtClean="0">
                <a:latin typeface="Arial" panose="020B0604020202020204" pitchFamily="34" charset="0"/>
                <a:cs typeface="Arial" panose="020B0604020202020204" pitchFamily="34" charset="0"/>
              </a:rPr>
              <a:t>access to NCS data now and in the future.</a:t>
            </a:r>
            <a:endParaRPr lang="en-US" sz="1500"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latin typeface="Arial" panose="020B0604020202020204" pitchFamily="34" charset="0"/>
                <a:cs typeface="Arial" panose="020B0604020202020204" pitchFamily="34" charset="0"/>
              </a:rPr>
              <a:t>Legal consequences:</a:t>
            </a:r>
            <a:r>
              <a:rPr lang="en-US" sz="1500" dirty="0">
                <a:latin typeface="Arial" panose="020B0604020202020204" pitchFamily="34" charset="0"/>
                <a:cs typeface="Arial" panose="020B0604020202020204" pitchFamily="34" charset="0"/>
              </a:rPr>
              <a:t> Any violation of this </a:t>
            </a:r>
            <a:r>
              <a:rPr lang="en-US" sz="1500" dirty="0" smtClean="0">
                <a:latin typeface="Arial" panose="020B0604020202020204" pitchFamily="34" charset="0"/>
                <a:cs typeface="Arial" panose="020B0604020202020204" pitchFamily="34" charset="0"/>
              </a:rPr>
              <a:t>agreement </a:t>
            </a:r>
            <a:r>
              <a:rPr lang="en-US" sz="1500" dirty="0">
                <a:latin typeface="Arial" panose="020B0604020202020204" pitchFamily="34" charset="0"/>
                <a:cs typeface="Arial" panose="020B0604020202020204" pitchFamily="34" charset="0"/>
              </a:rPr>
              <a:t>may also be a violation of Federal criminal law under the Privacy Act of 1974, the Federal Information Security Management Act </a:t>
            </a:r>
            <a:r>
              <a:rPr lang="en-US" sz="1500" dirty="0" smtClean="0">
                <a:latin typeface="Arial" panose="020B0604020202020204" pitchFamily="34" charset="0"/>
                <a:cs typeface="Arial" panose="020B0604020202020204" pitchFamily="34" charset="0"/>
              </a:rPr>
              <a:t>of 2002, and be </a:t>
            </a:r>
            <a:r>
              <a:rPr lang="en-US" sz="1500" dirty="0">
                <a:latin typeface="Arial" panose="020B0604020202020204" pitchFamily="34" charset="0"/>
                <a:cs typeface="Arial" panose="020B0604020202020204" pitchFamily="34" charset="0"/>
              </a:rPr>
              <a:t>subject to prosecution by the U.S. Attorney General</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11</a:t>
            </a:fld>
            <a:endParaRPr lang="en-US" dirty="0"/>
          </a:p>
        </p:txBody>
      </p:sp>
    </p:spTree>
    <p:extLst>
      <p:ext uri="{BB962C8B-B14F-4D97-AF65-F5344CB8AC3E}">
        <p14:creationId xmlns:p14="http://schemas.microsoft.com/office/powerpoint/2010/main" val="3108551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8.</a:t>
            </a:r>
            <a:r>
              <a:rPr lang="en-US" dirty="0" smtClean="0">
                <a:solidFill>
                  <a:prstClr val="black"/>
                </a:solidFill>
                <a:latin typeface="Arial" panose="020B0604020202020204" pitchFamily="34" charset="0"/>
                <a:cs typeface="Arial" panose="020B0604020202020204" pitchFamily="34" charset="0"/>
              </a:rPr>
              <a:t> Disclosure</a:t>
            </a:r>
            <a:endParaRPr lang="en-US" dirty="0"/>
          </a:p>
        </p:txBody>
      </p:sp>
      <p:sp>
        <p:nvSpPr>
          <p:cNvPr id="3" name="Content Placeholder 2"/>
          <p:cNvSpPr>
            <a:spLocks noGrp="1"/>
          </p:cNvSpPr>
          <p:nvPr>
            <p:ph idx="1"/>
          </p:nvPr>
        </p:nvSpPr>
        <p:spPr/>
        <p:txBody>
          <a:bodyPr>
            <a:normAutofit/>
          </a:bodyPr>
          <a:lstStyle/>
          <a:p>
            <a:pPr marL="0" lvl="0" indent="0">
              <a:buNone/>
            </a:pPr>
            <a:r>
              <a:rPr lang="en-US" sz="1800" dirty="0">
                <a:latin typeface="Arial" panose="020B0604020202020204" pitchFamily="34" charset="0"/>
                <a:cs typeface="Arial" panose="020B0604020202020204" pitchFamily="34" charset="0"/>
              </a:rPr>
              <a:t>Next, let’s talk about disclosure. </a:t>
            </a:r>
            <a:endParaRPr lang="en-US" sz="1800" dirty="0" smtClean="0">
              <a:latin typeface="Arial" panose="020B0604020202020204" pitchFamily="34" charset="0"/>
              <a:cs typeface="Arial" panose="020B0604020202020204" pitchFamily="34" charset="0"/>
            </a:endParaRPr>
          </a:p>
          <a:p>
            <a:pPr marL="0" lvl="0" indent="0">
              <a:buNone/>
            </a:pPr>
            <a:endParaRPr lang="en-US" sz="1800" b="1" dirty="0">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Disclosure </a:t>
            </a:r>
            <a:r>
              <a:rPr lang="en-US" sz="1500" dirty="0">
                <a:latin typeface="Arial" panose="020B0604020202020204" pitchFamily="34" charset="0"/>
                <a:cs typeface="Arial" panose="020B0604020202020204" pitchFamily="34" charset="0"/>
              </a:rPr>
              <a:t>relates to inappropriate </a:t>
            </a:r>
            <a:r>
              <a:rPr lang="en-US" sz="1500" dirty="0" smtClean="0">
                <a:latin typeface="Arial" panose="020B0604020202020204" pitchFamily="34" charset="0"/>
                <a:cs typeface="Arial" panose="020B0604020202020204" pitchFamily="34" charset="0"/>
              </a:rPr>
              <a:t>release of </a:t>
            </a:r>
            <a:r>
              <a:rPr lang="en-US" sz="1500" dirty="0">
                <a:latin typeface="Arial" panose="020B0604020202020204" pitchFamily="34" charset="0"/>
                <a:cs typeface="Arial" panose="020B0604020202020204" pitchFamily="34" charset="0"/>
              </a:rPr>
              <a:t>information </a:t>
            </a:r>
            <a:r>
              <a:rPr lang="en-US" sz="1500" dirty="0" smtClean="0">
                <a:latin typeface="Arial" panose="020B0604020202020204" pitchFamily="34" charset="0"/>
                <a:cs typeface="Arial" panose="020B0604020202020204" pitchFamily="34" charset="0"/>
              </a:rPr>
              <a:t>associated with a study participant, </a:t>
            </a:r>
            <a:r>
              <a:rPr lang="en-US" sz="1500" dirty="0">
                <a:latin typeface="Arial" panose="020B0604020202020204" pitchFamily="34" charset="0"/>
                <a:cs typeface="Arial" panose="020B0604020202020204" pitchFamily="34" charset="0"/>
              </a:rPr>
              <a:t>whether an individual or an institution. </a:t>
            </a:r>
          </a:p>
          <a:p>
            <a:pPr marL="0" lvl="0" indent="0">
              <a:buNone/>
            </a:pPr>
            <a:r>
              <a:rPr lang="en-US" sz="1500" dirty="0">
                <a:latin typeface="Arial" panose="020B0604020202020204" pitchFamily="34" charset="0"/>
                <a:cs typeface="Arial" panose="020B0604020202020204" pitchFamily="34" charset="0"/>
              </a:rPr>
              <a:t> </a:t>
            </a:r>
          </a:p>
          <a:p>
            <a:pPr marL="0" lvl="0" indent="0">
              <a:buNone/>
            </a:pPr>
            <a:r>
              <a:rPr lang="en-US" sz="1600" b="1" dirty="0">
                <a:latin typeface="Arial" panose="020B0604020202020204" pitchFamily="34" charset="0"/>
                <a:cs typeface="Arial" panose="020B0604020202020204" pitchFamily="34" charset="0"/>
              </a:rPr>
              <a:t>Disclosure occurs when </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a study participant </a:t>
            </a:r>
            <a:r>
              <a:rPr lang="en-US" sz="1500" dirty="0" smtClean="0">
                <a:latin typeface="Arial" panose="020B0604020202020204" pitchFamily="34" charset="0"/>
                <a:cs typeface="Arial" panose="020B0604020202020204" pitchFamily="34" charset="0"/>
              </a:rPr>
              <a:t>is </a:t>
            </a:r>
            <a:r>
              <a:rPr lang="en-US" sz="1500" dirty="0">
                <a:latin typeface="Arial" panose="020B0604020202020204" pitchFamily="34" charset="0"/>
                <a:cs typeface="Arial" panose="020B0604020202020204" pitchFamily="34" charset="0"/>
              </a:rPr>
              <a:t>identified from a released file, </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sensitive information about a study participant </a:t>
            </a:r>
            <a:r>
              <a:rPr lang="en-US" sz="1500" dirty="0" smtClean="0">
                <a:latin typeface="Arial" panose="020B0604020202020204" pitchFamily="34" charset="0"/>
                <a:cs typeface="Arial" panose="020B0604020202020204" pitchFamily="34" charset="0"/>
              </a:rPr>
              <a:t>is </a:t>
            </a:r>
            <a:r>
              <a:rPr lang="en-US" sz="1500" dirty="0">
                <a:latin typeface="Arial" panose="020B0604020202020204" pitchFamily="34" charset="0"/>
                <a:cs typeface="Arial" panose="020B0604020202020204" pitchFamily="34" charset="0"/>
              </a:rPr>
              <a:t>revealed through the released </a:t>
            </a:r>
            <a:r>
              <a:rPr lang="en-US" sz="1500" dirty="0" smtClean="0">
                <a:latin typeface="Arial" panose="020B0604020202020204" pitchFamily="34" charset="0"/>
                <a:cs typeface="Arial" panose="020B0604020202020204" pitchFamily="34" charset="0"/>
              </a:rPr>
              <a:t>file</a:t>
            </a:r>
          </a:p>
          <a:p>
            <a:pPr marL="0" lvl="0" indent="0">
              <a:buNone/>
            </a:pP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As mentioned earlier, NCS data contain information about Study participants, their health, family medical history, and their physical, social, and family environments</a:t>
            </a:r>
            <a:r>
              <a:rPr lang="en-US" sz="1500" dirty="0" smtClean="0">
                <a:latin typeface="Arial" panose="020B0604020202020204" pitchFamily="34" charset="0"/>
                <a:cs typeface="Arial" panose="020B0604020202020204" pitchFamily="34" charset="0"/>
              </a:rPr>
              <a:t>. You must keep this information confidential. </a:t>
            </a:r>
          </a:p>
          <a:p>
            <a:pPr marL="0" lvl="0" indent="0">
              <a:buNone/>
            </a:pP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b="1" dirty="0" smtClean="0">
                <a:latin typeface="Arial" panose="020B0604020202020204" pitchFamily="34" charset="0"/>
                <a:cs typeface="Arial" panose="020B0604020202020204" pitchFamily="34" charset="0"/>
              </a:rPr>
              <a:t>Any </a:t>
            </a:r>
            <a:r>
              <a:rPr lang="en-US" sz="1500" b="1" dirty="0">
                <a:latin typeface="Arial" panose="020B0604020202020204" pitchFamily="34" charset="0"/>
                <a:cs typeface="Arial" panose="020B0604020202020204" pitchFamily="34" charset="0"/>
              </a:rPr>
              <a:t>attempts to identify individuals are prohibited, and information that could identify individuals directly or by inference must not be released or published. </a:t>
            </a:r>
          </a:p>
        </p:txBody>
      </p:sp>
      <p:sp>
        <p:nvSpPr>
          <p:cNvPr id="4" name="Slide Number Placeholder 3"/>
          <p:cNvSpPr>
            <a:spLocks noGrp="1"/>
          </p:cNvSpPr>
          <p:nvPr>
            <p:ph type="sldNum" sz="quarter" idx="12"/>
          </p:nvPr>
        </p:nvSpPr>
        <p:spPr/>
        <p:txBody>
          <a:bodyPr/>
          <a:lstStyle/>
          <a:p>
            <a:fld id="{08A5BFA4-0413-44AC-A951-9476B95FCBAE}" type="slidenum">
              <a:rPr lang="en-US" smtClean="0"/>
              <a:t>12</a:t>
            </a:fld>
            <a:endParaRPr lang="en-US" dirty="0"/>
          </a:p>
        </p:txBody>
      </p:sp>
    </p:spTree>
    <p:extLst>
      <p:ext uri="{BB962C8B-B14F-4D97-AF65-F5344CB8AC3E}">
        <p14:creationId xmlns:p14="http://schemas.microsoft.com/office/powerpoint/2010/main" val="2426734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9</a:t>
            </a:r>
            <a:r>
              <a:rPr lang="en-US" dirty="0" smtClean="0">
                <a:latin typeface="Arial" panose="020B0604020202020204" pitchFamily="34" charset="0"/>
                <a:cs typeface="Arial" panose="020B0604020202020204" pitchFamily="34" charset="0"/>
              </a:rPr>
              <a:t>. </a:t>
            </a:r>
            <a:r>
              <a:rPr lang="en-US" dirty="0" smtClean="0">
                <a:solidFill>
                  <a:prstClr val="black"/>
                </a:solidFill>
                <a:latin typeface="Arial" panose="020B0604020202020204" pitchFamily="34" charset="0"/>
                <a:cs typeface="Arial" panose="020B0604020202020204" pitchFamily="34" charset="0"/>
              </a:rPr>
              <a:t>Disclosure Policies</a:t>
            </a:r>
            <a:endParaRPr lang="en-US" sz="3200" dirty="0"/>
          </a:p>
        </p:txBody>
      </p:sp>
      <p:sp>
        <p:nvSpPr>
          <p:cNvPr id="3" name="Content Placeholder 2"/>
          <p:cNvSpPr>
            <a:spLocks noGrp="1"/>
          </p:cNvSpPr>
          <p:nvPr>
            <p:ph idx="1"/>
          </p:nvPr>
        </p:nvSpPr>
        <p:spPr>
          <a:xfrm>
            <a:off x="457200" y="1295400"/>
            <a:ext cx="8229600" cy="4830763"/>
          </a:xfrm>
        </p:spPr>
        <p:txBody>
          <a:bodyPr>
            <a:normAutofit fontScale="92500"/>
          </a:bodyPr>
          <a:lstStyle/>
          <a:p>
            <a:pPr marL="0" indent="0">
              <a:buNone/>
            </a:pPr>
            <a:r>
              <a:rPr lang="en-US" sz="1600" dirty="0"/>
              <a:t>Here are the policies by which you must abide in order to minimize the risk of disclosure:</a:t>
            </a:r>
          </a:p>
          <a:p>
            <a:pPr marL="0" lvl="0" indent="0">
              <a:buNone/>
            </a:pPr>
            <a:endParaRPr lang="en-US" sz="1500" b="1" dirty="0" smtClean="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smtClean="0">
                <a:latin typeface="Arial" panose="020B0604020202020204" pitchFamily="34" charset="0"/>
                <a:cs typeface="Arial" panose="020B0604020202020204" pitchFamily="34" charset="0"/>
              </a:rPr>
              <a:t>Do not share the </a:t>
            </a:r>
            <a:r>
              <a:rPr lang="en-US" sz="1500" b="1" dirty="0">
                <a:latin typeface="Arial" panose="020B0604020202020204" pitchFamily="34" charset="0"/>
                <a:cs typeface="Arial" panose="020B0604020202020204" pitchFamily="34" charset="0"/>
              </a:rPr>
              <a:t>identity of individuals or institutions, and prohibit others from doing so.</a:t>
            </a:r>
            <a:r>
              <a:rPr lang="en-US" sz="1500" dirty="0">
                <a:latin typeface="Arial" panose="020B0604020202020204" pitchFamily="34" charset="0"/>
                <a:cs typeface="Arial" panose="020B0604020202020204" pitchFamily="34" charset="0"/>
              </a:rPr>
              <a:t>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smtClean="0">
                <a:latin typeface="Arial" panose="020B0604020202020204" pitchFamily="34" charset="0"/>
                <a:cs typeface="Arial" panose="020B0604020202020204" pitchFamily="34" charset="0"/>
              </a:rPr>
              <a:t>Users are prohibited from </a:t>
            </a:r>
            <a:r>
              <a:rPr lang="en-US" sz="1500" dirty="0">
                <a:latin typeface="Arial" panose="020B0604020202020204" pitchFamily="34" charset="0"/>
                <a:cs typeface="Arial" panose="020B0604020202020204" pitchFamily="34" charset="0"/>
              </a:rPr>
              <a:t>making any effort to </a:t>
            </a:r>
            <a:r>
              <a:rPr lang="en-US" sz="1500" dirty="0" smtClean="0">
                <a:latin typeface="Arial" panose="020B0604020202020204" pitchFamily="34" charset="0"/>
                <a:cs typeface="Arial" panose="020B0604020202020204" pitchFamily="34" charset="0"/>
              </a:rPr>
              <a:t>share the </a:t>
            </a:r>
            <a:r>
              <a:rPr lang="en-US" sz="1500" dirty="0">
                <a:latin typeface="Arial" panose="020B0604020202020204" pitchFamily="34" charset="0"/>
                <a:cs typeface="Arial" panose="020B0604020202020204" pitchFamily="34" charset="0"/>
              </a:rPr>
              <a:t>identity of any individual or institution in the data. </a:t>
            </a:r>
            <a:r>
              <a:rPr lang="en-US" sz="1500" dirty="0" smtClean="0">
                <a:latin typeface="Arial" panose="020B0604020202020204" pitchFamily="34" charset="0"/>
                <a:cs typeface="Arial" panose="020B0604020202020204" pitchFamily="34" charset="0"/>
              </a:rPr>
              <a:t>This </a:t>
            </a:r>
            <a:r>
              <a:rPr lang="en-US" sz="1500" dirty="0">
                <a:latin typeface="Arial" panose="020B0604020202020204" pitchFamily="34" charset="0"/>
                <a:cs typeface="Arial" panose="020B0604020202020204" pitchFamily="34" charset="0"/>
              </a:rPr>
              <a:t>restriction includes Study participants or institutions.  It is also your responsibility to prohibit anyone else who has access to NCS data </a:t>
            </a:r>
            <a:r>
              <a:rPr lang="en-US" sz="1500" dirty="0" smtClean="0">
                <a:latin typeface="Arial" panose="020B0604020202020204" pitchFamily="34" charset="0"/>
                <a:cs typeface="Arial" panose="020B0604020202020204" pitchFamily="34" charset="0"/>
              </a:rPr>
              <a:t>from sharing the identities of individuals </a:t>
            </a:r>
            <a:r>
              <a:rPr lang="en-US" sz="1500" dirty="0">
                <a:latin typeface="Arial" panose="020B0604020202020204" pitchFamily="34" charset="0"/>
                <a:cs typeface="Arial" panose="020B0604020202020204" pitchFamily="34" charset="0"/>
              </a:rPr>
              <a:t>or establishments within the data. Furthermore, employers, hospitals, providers, or industries should not be </a:t>
            </a:r>
            <a:r>
              <a:rPr lang="en-US" sz="1500" dirty="0" smtClean="0">
                <a:latin typeface="Arial" panose="020B0604020202020204" pitchFamily="34" charset="0"/>
                <a:cs typeface="Arial" panose="020B0604020202020204" pitchFamily="34" charset="0"/>
              </a:rPr>
              <a:t>named. </a:t>
            </a:r>
          </a:p>
          <a:p>
            <a:pPr marL="0" lvl="0" indent="0">
              <a:buNone/>
            </a:pPr>
            <a:endParaRPr lang="en-US" sz="1500"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latin typeface="Arial" panose="020B0604020202020204" pitchFamily="34" charset="0"/>
                <a:cs typeface="Arial" panose="020B0604020202020204" pitchFamily="34" charset="0"/>
              </a:rPr>
              <a:t>Do not report tabulated data in a cell size less than 10.</a:t>
            </a:r>
            <a:r>
              <a:rPr lang="en-US" sz="1500" dirty="0">
                <a:latin typeface="Arial" panose="020B0604020202020204" pitchFamily="34" charset="0"/>
                <a:cs typeface="Arial" panose="020B0604020202020204" pitchFamily="34" charset="0"/>
              </a:rPr>
              <a:t>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In a small sample, an identity could be determined indirectly (e.g., a single case of AIDS in a small town). Such a disclosure would be a direct violation of the privacy rights of that individual.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Tabulated data refers to presented count data and data derivable from a presented table.  Derived counts refer to tables where multiple rows and columns are presented allowing a careful reader to infer a smaller count.</a:t>
            </a:r>
          </a:p>
          <a:p>
            <a:pPr marL="0" indent="0">
              <a:buNone/>
            </a:pPr>
            <a:endParaRPr lang="en-US" sz="1900" dirty="0" smtClean="0"/>
          </a:p>
          <a:p>
            <a:pPr marL="0" indent="0">
              <a:buNone/>
            </a:pPr>
            <a:r>
              <a:rPr lang="en-US" sz="1900" dirty="0" smtClean="0"/>
              <a:t>Refer </a:t>
            </a:r>
            <a:r>
              <a:rPr lang="en-US" sz="1900" dirty="0"/>
              <a:t>to the list on the slide for additional </a:t>
            </a:r>
            <a:r>
              <a:rPr lang="en-US" sz="1900" dirty="0" smtClean="0"/>
              <a:t>restrictions.</a:t>
            </a:r>
            <a:endParaRPr lang="en-US" sz="1900" dirty="0"/>
          </a:p>
        </p:txBody>
      </p:sp>
      <p:sp>
        <p:nvSpPr>
          <p:cNvPr id="4" name="Slide Number Placeholder 3"/>
          <p:cNvSpPr>
            <a:spLocks noGrp="1"/>
          </p:cNvSpPr>
          <p:nvPr>
            <p:ph type="sldNum" sz="quarter" idx="12"/>
          </p:nvPr>
        </p:nvSpPr>
        <p:spPr/>
        <p:txBody>
          <a:bodyPr/>
          <a:lstStyle/>
          <a:p>
            <a:fld id="{08A5BFA4-0413-44AC-A951-9476B95FCBAE}" type="slidenum">
              <a:rPr lang="en-US" smtClean="0"/>
              <a:t>13</a:t>
            </a:fld>
            <a:endParaRPr lang="en-US" dirty="0"/>
          </a:p>
        </p:txBody>
      </p:sp>
    </p:spTree>
    <p:extLst>
      <p:ext uri="{BB962C8B-B14F-4D97-AF65-F5344CB8AC3E}">
        <p14:creationId xmlns:p14="http://schemas.microsoft.com/office/powerpoint/2010/main" val="823371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9.</a:t>
            </a:r>
            <a:r>
              <a:rPr lang="en-US" dirty="0" smtClean="0">
                <a:solidFill>
                  <a:srgbClr val="FF0000"/>
                </a:solidFill>
                <a:latin typeface="Arial" panose="020B0604020202020204" pitchFamily="34" charset="0"/>
                <a:cs typeface="Arial" panose="020B0604020202020204" pitchFamily="34" charset="0"/>
              </a:rPr>
              <a:t> </a:t>
            </a:r>
            <a:r>
              <a:rPr lang="en-US" dirty="0" smtClean="0">
                <a:solidFill>
                  <a:prstClr val="black"/>
                </a:solidFill>
                <a:latin typeface="Arial" panose="020B0604020202020204" pitchFamily="34" charset="0"/>
                <a:cs typeface="Arial" panose="020B0604020202020204" pitchFamily="34" charset="0"/>
              </a:rPr>
              <a:t>Disclosure Policies (cont.)</a:t>
            </a:r>
            <a:endParaRPr lang="en-US" dirty="0"/>
          </a:p>
        </p:txBody>
      </p:sp>
      <p:sp>
        <p:nvSpPr>
          <p:cNvPr id="3" name="Content Placeholder 2"/>
          <p:cNvSpPr>
            <a:spLocks noGrp="1"/>
          </p:cNvSpPr>
          <p:nvPr>
            <p:ph idx="1"/>
          </p:nvPr>
        </p:nvSpPr>
        <p:spPr>
          <a:xfrm>
            <a:off x="609600" y="1524000"/>
            <a:ext cx="7848600" cy="4525963"/>
          </a:xfrm>
        </p:spPr>
        <p:txBody>
          <a:bodyPr>
            <a:normAutofit/>
          </a:bodyPr>
          <a:lstStyle/>
          <a:p>
            <a:pPr marL="0" lvl="0" indent="0">
              <a:buNone/>
            </a:pPr>
            <a:r>
              <a:rPr lang="en-US" sz="1800" b="1" dirty="0" smtClean="0">
                <a:solidFill>
                  <a:prstClr val="black"/>
                </a:solidFill>
                <a:latin typeface="Arial" panose="020B0604020202020204" pitchFamily="34" charset="0"/>
                <a:cs typeface="Arial" panose="020B0604020202020204" pitchFamily="34" charset="0"/>
              </a:rPr>
              <a:t>Policies </a:t>
            </a:r>
            <a:r>
              <a:rPr lang="en-US" sz="1800" b="1" dirty="0">
                <a:solidFill>
                  <a:prstClr val="black"/>
                </a:solidFill>
                <a:latin typeface="Arial" panose="020B0604020202020204" pitchFamily="34" charset="0"/>
                <a:cs typeface="Arial" panose="020B0604020202020204" pitchFamily="34" charset="0"/>
              </a:rPr>
              <a:t>(continued</a:t>
            </a:r>
            <a:r>
              <a:rPr lang="en-US" sz="1800" b="1" dirty="0" smtClean="0">
                <a:solidFill>
                  <a:prstClr val="black"/>
                </a:solidFill>
                <a:latin typeface="Arial" panose="020B0604020202020204" pitchFamily="34" charset="0"/>
                <a:cs typeface="Arial" panose="020B0604020202020204" pitchFamily="34" charset="0"/>
              </a:rPr>
              <a:t>)</a:t>
            </a:r>
            <a:endParaRPr lang="en-US" sz="1800" b="1"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latin typeface="Arial" panose="020B0604020202020204" pitchFamily="34" charset="0"/>
                <a:cs typeface="Arial" panose="020B0604020202020204" pitchFamily="34" charset="0"/>
              </a:rPr>
              <a:t>Do not contact any </a:t>
            </a:r>
            <a:r>
              <a:rPr lang="en-US" sz="1500" b="1" dirty="0" smtClean="0">
                <a:latin typeface="Arial" panose="020B0604020202020204" pitchFamily="34" charset="0"/>
                <a:cs typeface="Arial" panose="020B0604020202020204" pitchFamily="34" charset="0"/>
              </a:rPr>
              <a:t>institutional NCS data source regarding data </a:t>
            </a:r>
            <a:r>
              <a:rPr lang="en-US" sz="1500" b="1" dirty="0">
                <a:latin typeface="Arial" panose="020B0604020202020204" pitchFamily="34" charset="0"/>
                <a:cs typeface="Arial" panose="020B0604020202020204" pitchFamily="34" charset="0"/>
              </a:rPr>
              <a:t>within the NCS data files.</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report names of geographic areas that are smaller than the primary sampling unit.</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include maps of geographic areas that depict secondary sampling units (or smaller).</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describe </a:t>
            </a:r>
            <a:r>
              <a:rPr lang="en-US" sz="1500" b="1" dirty="0" smtClean="0">
                <a:solidFill>
                  <a:prstClr val="black"/>
                </a:solidFill>
                <a:latin typeface="Arial" panose="020B0604020202020204" pitchFamily="34" charset="0"/>
                <a:cs typeface="Arial" panose="020B0604020202020204" pitchFamily="34" charset="0"/>
              </a:rPr>
              <a:t>participant </a:t>
            </a:r>
            <a:r>
              <a:rPr lang="en-US" sz="1500" b="1" dirty="0">
                <a:solidFill>
                  <a:prstClr val="black"/>
                </a:solidFill>
                <a:latin typeface="Arial" panose="020B0604020202020204" pitchFamily="34" charset="0"/>
                <a:cs typeface="Arial" panose="020B0604020202020204" pitchFamily="34" charset="0"/>
              </a:rPr>
              <a:t>demographics or health status at the individual level</a:t>
            </a:r>
            <a:r>
              <a:rPr lang="en-US" sz="1500" b="1" dirty="0" smtClean="0">
                <a:solidFill>
                  <a:prstClr val="black"/>
                </a:solidFill>
                <a:latin typeface="Arial" panose="020B0604020202020204" pitchFamily="34" charset="0"/>
                <a:cs typeface="Arial" panose="020B0604020202020204" pitchFamily="34" charset="0"/>
              </a:rPr>
              <a:t>.</a:t>
            </a:r>
          </a:p>
          <a:p>
            <a:pPr lvl="0">
              <a:buFont typeface="Wingdings" panose="05000000000000000000" pitchFamily="2" charset="2"/>
              <a:buChar char="v"/>
            </a:pPr>
            <a:endParaRPr lang="en-US" sz="1500" b="1" dirty="0" smtClean="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Removal of data tables or text from the secure Researcher Portal is prohibited until disclosure review has been conducted and download has been approved.</a:t>
            </a:r>
          </a:p>
          <a:p>
            <a:pPr marL="0" lvl="0" indent="0">
              <a:buNone/>
            </a:pPr>
            <a:endParaRPr lang="en-US" sz="1500" b="1"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14</a:t>
            </a:fld>
            <a:endParaRPr lang="en-US" dirty="0"/>
          </a:p>
        </p:txBody>
      </p:sp>
    </p:spTree>
    <p:extLst>
      <p:ext uri="{BB962C8B-B14F-4D97-AF65-F5344CB8AC3E}">
        <p14:creationId xmlns:p14="http://schemas.microsoft.com/office/powerpoint/2010/main" val="1652214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4200" dirty="0" smtClean="0">
                <a:latin typeface="Arial" panose="020B0604020202020204" pitchFamily="34" charset="0"/>
                <a:cs typeface="Arial" panose="020B0604020202020204" pitchFamily="34" charset="0"/>
              </a:rPr>
              <a:t>10. </a:t>
            </a:r>
            <a:r>
              <a:rPr lang="en-US" sz="4200" dirty="0" smtClean="0">
                <a:solidFill>
                  <a:prstClr val="black"/>
                </a:solidFill>
                <a:latin typeface="Arial" panose="020B0604020202020204" pitchFamily="34" charset="0"/>
                <a:cs typeface="Arial" panose="020B0604020202020204" pitchFamily="34" charset="0"/>
              </a:rPr>
              <a:t>HIPAA</a:t>
            </a:r>
            <a:r>
              <a:rPr lang="en-US" sz="4200" dirty="0" smtClean="0">
                <a:solidFill>
                  <a:prstClr val="black"/>
                </a:solidFill>
                <a:latin typeface="Arial" panose="020B0604020202020204" pitchFamily="34" charset="0"/>
                <a:ea typeface="+mn-ea"/>
                <a:cs typeface="Arial" panose="020B0604020202020204" pitchFamily="34" charset="0"/>
              </a:rPr>
              <a:t> </a:t>
            </a:r>
            <a:r>
              <a:rPr lang="en-US" sz="4200" dirty="0">
                <a:solidFill>
                  <a:prstClr val="black"/>
                </a:solidFill>
                <a:latin typeface="Arial" panose="020B0604020202020204" pitchFamily="34" charset="0"/>
                <a:ea typeface="+mn-ea"/>
                <a:cs typeface="Arial" panose="020B0604020202020204" pitchFamily="34" charset="0"/>
              </a:rPr>
              <a:t>&amp;</a:t>
            </a:r>
            <a:r>
              <a:rPr lang="en-US" sz="4200" dirty="0" smtClean="0">
                <a:solidFill>
                  <a:prstClr val="black"/>
                </a:solidFill>
                <a:latin typeface="Arial" panose="020B0604020202020204" pitchFamily="34" charset="0"/>
                <a:ea typeface="+mn-ea"/>
                <a:cs typeface="Arial" panose="020B0604020202020204" pitchFamily="34" charset="0"/>
              </a:rPr>
              <a:t> Other Relevant Laws</a:t>
            </a:r>
            <a:endParaRPr lang="en-US" sz="4200" dirty="0"/>
          </a:p>
        </p:txBody>
      </p:sp>
      <p:sp>
        <p:nvSpPr>
          <p:cNvPr id="3" name="Content Placeholder 2"/>
          <p:cNvSpPr>
            <a:spLocks noGrp="1"/>
          </p:cNvSpPr>
          <p:nvPr>
            <p:ph idx="1"/>
          </p:nvPr>
        </p:nvSpPr>
        <p:spPr>
          <a:xfrm>
            <a:off x="457200" y="1371600"/>
            <a:ext cx="8229600" cy="5334000"/>
          </a:xfrm>
        </p:spPr>
        <p:txBody>
          <a:bodyPr>
            <a:normAutofit fontScale="47500" lnSpcReduction="20000"/>
          </a:bodyPr>
          <a:lstStyle/>
          <a:p>
            <a:pPr marL="0" indent="0">
              <a:buNone/>
            </a:pPr>
            <a:r>
              <a:rPr lang="en-US" dirty="0" smtClean="0">
                <a:latin typeface="Arial" panose="020B0604020202020204" pitchFamily="34" charset="0"/>
                <a:cs typeface="Arial" panose="020B0604020202020204" pitchFamily="34" charset="0"/>
              </a:rPr>
              <a:t>The HIPAA Privacy Rule sets national standards for patient rights with respect to health information. This rule protects individually identifiable health information by establishing conditions for its use and disclosure by covered entities.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NIH and the Definition of Covered Entities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NIH is not a covered entity because it does not fit the definition of a: </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plan</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care clearinghouse</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care provider that electronically transmits health information</a:t>
            </a:r>
          </a:p>
          <a:p>
            <a:pPr marL="0" indent="0">
              <a:buNone/>
            </a:pPr>
            <a:endParaRPr lang="en-US" b="1" dirty="0" smtClean="0">
              <a:latin typeface="Arial" panose="020B0604020202020204" pitchFamily="34" charset="0"/>
              <a:cs typeface="Arial" panose="020B0604020202020204" pitchFamily="34" charset="0"/>
            </a:endParaRPr>
          </a:p>
          <a:p>
            <a:pPr marL="0" indent="0">
              <a:buNone/>
            </a:pPr>
            <a:r>
              <a:rPr lang="en-US" sz="3800" b="1" dirty="0" smtClean="0">
                <a:latin typeface="Arial" panose="020B0604020202020204" pitchFamily="34" charset="0"/>
                <a:cs typeface="Arial" panose="020B0604020202020204" pitchFamily="34" charset="0"/>
              </a:rPr>
              <a:t>NCS Data are Restricted-Use Data Sets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Published NCS data consist of aggregate data.  Direct identifiers specified in the Privacy Rule must be removed.  Values of less than 10 </a:t>
            </a:r>
            <a:r>
              <a:rPr lang="en-US" dirty="0">
                <a:latin typeface="Arial" panose="020B0604020202020204" pitchFamily="34" charset="0"/>
                <a:cs typeface="Arial" panose="020B0604020202020204" pitchFamily="34" charset="0"/>
              </a:rPr>
              <a:t>must be</a:t>
            </a:r>
            <a:r>
              <a:rPr lang="en-US" dirty="0" smtClean="0">
                <a:latin typeface="Arial" panose="020B0604020202020204" pitchFamily="34" charset="0"/>
                <a:cs typeface="Arial" panose="020B0604020202020204" pitchFamily="34" charset="0"/>
              </a:rPr>
              <a:t> suppressed.</a:t>
            </a:r>
            <a:br>
              <a:rPr lang="en-US" dirty="0" smtClean="0">
                <a:latin typeface="Arial" panose="020B0604020202020204" pitchFamily="34" charset="0"/>
                <a:cs typeface="Arial" panose="020B0604020202020204" pitchFamily="34" charset="0"/>
              </a:rPr>
            </a:br>
            <a:r>
              <a:rPr lang="en-US" sz="3800" dirty="0" smtClean="0">
                <a:latin typeface="Arial" panose="020B0604020202020204" pitchFamily="34" charset="0"/>
                <a:cs typeface="Arial" panose="020B0604020202020204" pitchFamily="34" charset="0"/>
              </a:rPr>
              <a:t/>
            </a:r>
            <a:br>
              <a:rPr lang="en-US" sz="3800"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NCS is consistent with HIPAA regulations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The NCS data use policy is commensurate with HIPAA requirements for use of a limited data set.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For more information, visit the links on this slide: </a:t>
            </a:r>
          </a:p>
          <a:p>
            <a:r>
              <a:rPr lang="en-US" u="sng" dirty="0" smtClean="0">
                <a:latin typeface="Arial" panose="020B0604020202020204" pitchFamily="34" charset="0"/>
                <a:cs typeface="Arial" panose="020B0604020202020204" pitchFamily="34" charset="0"/>
                <a:hlinkClick r:id="rId2"/>
              </a:rPr>
              <a:t>http://www.hhs.gov/ocr/hipaa</a:t>
            </a:r>
            <a:r>
              <a:rPr lang="en-US" dirty="0" smtClean="0">
                <a:latin typeface="Arial" panose="020B0604020202020204" pitchFamily="34" charset="0"/>
                <a:cs typeface="Arial" panose="020B0604020202020204" pitchFamily="34" charset="0"/>
              </a:rPr>
              <a:t> </a:t>
            </a:r>
          </a:p>
          <a:p>
            <a:r>
              <a:rPr lang="en-US" u="sng" dirty="0" smtClean="0">
                <a:latin typeface="Arial" panose="020B0604020202020204" pitchFamily="34" charset="0"/>
                <a:cs typeface="Arial" panose="020B0604020202020204" pitchFamily="34" charset="0"/>
                <a:hlinkClick r:id="rId3"/>
              </a:rPr>
              <a:t>http://privacyruleandresearch.nih.gov/</a:t>
            </a:r>
            <a:r>
              <a:rPr lang="en-US" dirty="0" smtClean="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2"/>
          </p:nvPr>
        </p:nvSpPr>
        <p:spPr/>
        <p:txBody>
          <a:bodyPr/>
          <a:lstStyle/>
          <a:p>
            <a:fld id="{08A5BFA4-0413-44AC-A951-9476B95FCBAE}" type="slidenum">
              <a:rPr lang="en-US" smtClean="0"/>
              <a:t>15</a:t>
            </a:fld>
            <a:endParaRPr lang="en-US" dirty="0"/>
          </a:p>
        </p:txBody>
      </p:sp>
    </p:spTree>
    <p:extLst>
      <p:ext uri="{BB962C8B-B14F-4D97-AF65-F5344CB8AC3E}">
        <p14:creationId xmlns:p14="http://schemas.microsoft.com/office/powerpoint/2010/main" val="497897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11. </a:t>
            </a:r>
            <a:r>
              <a:rPr lang="en-US" dirty="0" smtClean="0">
                <a:solidFill>
                  <a:prstClr val="black"/>
                </a:solidFill>
                <a:latin typeface="Arial" panose="020B0604020202020204" pitchFamily="34" charset="0"/>
                <a:cs typeface="Arial" panose="020B0604020202020204" pitchFamily="34" charset="0"/>
              </a:rPr>
              <a:t>Publishing </a:t>
            </a:r>
            <a:r>
              <a:rPr lang="en-US" dirty="0">
                <a:solidFill>
                  <a:prstClr val="black"/>
                </a:solidFill>
                <a:latin typeface="Arial" panose="020B0604020202020204" pitchFamily="34" charset="0"/>
                <a:cs typeface="Arial" panose="020B0604020202020204" pitchFamily="34" charset="0"/>
              </a:rPr>
              <a:t>Recommendations</a:t>
            </a:r>
            <a:endParaRPr lang="en-US" dirty="0"/>
          </a:p>
        </p:txBody>
      </p:sp>
      <p:sp>
        <p:nvSpPr>
          <p:cNvPr id="3" name="Content Placeholder 2"/>
          <p:cNvSpPr>
            <a:spLocks noGrp="1"/>
          </p:cNvSpPr>
          <p:nvPr>
            <p:ph idx="1"/>
          </p:nvPr>
        </p:nvSpPr>
        <p:spPr/>
        <p:txBody>
          <a:bodyPr>
            <a:normAutofit fontScale="85000" lnSpcReduction="10000"/>
          </a:bodyPr>
          <a:lstStyle/>
          <a:p>
            <a:pPr marL="0" lvl="0" indent="0">
              <a:buNone/>
            </a:pPr>
            <a:r>
              <a:rPr lang="en-US" sz="1600" dirty="0">
                <a:latin typeface="Arial" panose="020B0604020202020204" pitchFamily="34" charset="0"/>
                <a:cs typeface="Arial" panose="020B0604020202020204" pitchFamily="34" charset="0"/>
              </a:rPr>
              <a:t>NIH/NICHD must demonstrate that NCS data are used to generate significant research contributions that satisfy the mission of the Agency. Therefore, it is crucial to properly cite and acknowledge NIH and the </a:t>
            </a:r>
            <a:r>
              <a:rPr lang="en-US" sz="1600" dirty="0" smtClean="0">
                <a:latin typeface="Arial" panose="020B0604020202020204" pitchFamily="34" charset="0"/>
                <a:cs typeface="Arial" panose="020B0604020202020204" pitchFamily="34" charset="0"/>
              </a:rPr>
              <a:t>NCS data </a:t>
            </a:r>
            <a:r>
              <a:rPr lang="en-US" sz="1600" dirty="0">
                <a:latin typeface="Arial" panose="020B0604020202020204" pitchFamily="34" charset="0"/>
                <a:cs typeface="Arial" panose="020B0604020202020204" pitchFamily="34" charset="0"/>
              </a:rPr>
              <a:t>used in your publication. </a:t>
            </a:r>
            <a:endParaRPr lang="en-US" sz="1600" dirty="0" smtClean="0">
              <a:latin typeface="Arial" panose="020B0604020202020204" pitchFamily="34" charset="0"/>
              <a:cs typeface="Arial" panose="020B0604020202020204" pitchFamily="34" charset="0"/>
            </a:endParaRPr>
          </a:p>
          <a:p>
            <a:pPr marL="0" lvl="0" indent="0">
              <a:buNone/>
            </a:pPr>
            <a:endParaRPr lang="en-US" sz="1600" dirty="0">
              <a:latin typeface="Arial" panose="020B0604020202020204" pitchFamily="34" charset="0"/>
              <a:cs typeface="Arial" panose="020B0604020202020204" pitchFamily="34" charset="0"/>
            </a:endParaRPr>
          </a:p>
          <a:p>
            <a:pPr marL="0" lvl="0" indent="0">
              <a:buNone/>
            </a:pPr>
            <a:r>
              <a:rPr lang="en-US" sz="1600" dirty="0" smtClean="0">
                <a:latin typeface="Arial" panose="020B0604020202020204" pitchFamily="34" charset="0"/>
                <a:cs typeface="Arial" panose="020B0604020202020204" pitchFamily="34" charset="0"/>
              </a:rPr>
              <a:t>Investigators with approved NCS studies are strongly encouraged to publish their findings. Activities that qualify as “publication” include scholarly journal articles, and professional conference presentations or posters.</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b="1" dirty="0">
                <a:latin typeface="Arial" panose="020B0604020202020204" pitchFamily="34" charset="0"/>
                <a:cs typeface="Arial" panose="020B0604020202020204" pitchFamily="34" charset="0"/>
              </a:rPr>
              <a:t>Publishing </a:t>
            </a:r>
            <a:r>
              <a:rPr lang="en-US" sz="1600" b="1" dirty="0" smtClean="0">
                <a:latin typeface="Arial" panose="020B0604020202020204" pitchFamily="34" charset="0"/>
                <a:cs typeface="Arial" panose="020B0604020202020204" pitchFamily="34" charset="0"/>
              </a:rPr>
              <a:t>Recommendations</a:t>
            </a:r>
          </a:p>
          <a:p>
            <a:pPr marL="0" lvl="0" indent="0">
              <a:buNone/>
            </a:pP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It is important that you properly acknowledge NIH and </a:t>
            </a:r>
            <a:r>
              <a:rPr lang="en-US" sz="1600" dirty="0" smtClean="0">
                <a:latin typeface="Arial" panose="020B0604020202020204" pitchFamily="34" charset="0"/>
                <a:cs typeface="Arial" panose="020B0604020202020204" pitchFamily="34" charset="0"/>
              </a:rPr>
              <a:t>the data source used </a:t>
            </a:r>
            <a:r>
              <a:rPr lang="en-US" sz="1600" dirty="0">
                <a:latin typeface="Arial" panose="020B0604020202020204" pitchFamily="34" charset="0"/>
                <a:cs typeface="Arial" panose="020B0604020202020204" pitchFamily="34" charset="0"/>
              </a:rPr>
              <a:t>in your </a:t>
            </a:r>
            <a:r>
              <a:rPr lang="en-US" sz="1600" dirty="0" smtClean="0">
                <a:latin typeface="Arial" panose="020B0604020202020204" pitchFamily="34" charset="0"/>
                <a:cs typeface="Arial" panose="020B0604020202020204" pitchFamily="34" charset="0"/>
              </a:rPr>
              <a:t>publication, by including the following statement:</a:t>
            </a:r>
          </a:p>
          <a:p>
            <a:pPr marL="0" lvl="0" indent="0">
              <a:buNone/>
            </a:pPr>
            <a:endParaRPr lang="en-US" sz="1600" dirty="0" smtClean="0">
              <a:latin typeface="Arial" panose="020B0604020202020204" pitchFamily="34" charset="0"/>
              <a:cs typeface="Arial" panose="020B0604020202020204" pitchFamily="34" charset="0"/>
            </a:endParaRPr>
          </a:p>
          <a:p>
            <a:pPr marL="0" indent="0">
              <a:buNone/>
            </a:pPr>
            <a:r>
              <a:rPr lang="en-US" sz="1600" dirty="0" smtClean="0">
                <a:latin typeface="Arial" panose="020B0604020202020204" pitchFamily="34" charset="0"/>
                <a:cs typeface="Arial" panose="020B0604020202020204" pitchFamily="34" charset="0"/>
              </a:rPr>
              <a:t>“Data provided for this </a:t>
            </a:r>
            <a:r>
              <a:rPr lang="en-US" sz="1600" dirty="0">
                <a:latin typeface="Arial" panose="020B0604020202020204" pitchFamily="34" charset="0"/>
                <a:cs typeface="Arial" panose="020B0604020202020204" pitchFamily="34" charset="0"/>
              </a:rPr>
              <a:t>analysis was </a:t>
            </a:r>
            <a:r>
              <a:rPr lang="en-US" sz="1600" dirty="0" smtClean="0">
                <a:latin typeface="Arial" panose="020B0604020202020204" pitchFamily="34" charset="0"/>
                <a:cs typeface="Arial" panose="020B0604020202020204" pitchFamily="34" charset="0"/>
              </a:rPr>
              <a:t>obtained </a:t>
            </a:r>
            <a:r>
              <a:rPr lang="en-US" sz="1600" dirty="0">
                <a:latin typeface="Arial" panose="020B0604020202020204" pitchFamily="34" charset="0"/>
                <a:cs typeface="Arial" panose="020B0604020202020204" pitchFamily="34" charset="0"/>
              </a:rPr>
              <a:t>as part of the National Children’s Study, </a:t>
            </a:r>
            <a:r>
              <a:rPr lang="en-US" sz="1600" dirty="0" smtClean="0">
                <a:latin typeface="Arial" panose="020B0604020202020204" pitchFamily="34" charset="0"/>
                <a:cs typeface="Arial" panose="020B0604020202020204" pitchFamily="34" charset="0"/>
              </a:rPr>
              <a:t>supported </a:t>
            </a:r>
            <a:r>
              <a:rPr lang="en-US" sz="1600" dirty="0">
                <a:latin typeface="Arial" panose="020B0604020202020204" pitchFamily="34" charset="0"/>
                <a:cs typeface="Arial" panose="020B0604020202020204" pitchFamily="34" charset="0"/>
              </a:rPr>
              <a:t>by the </a:t>
            </a:r>
            <a:r>
              <a:rPr lang="en-US" sz="1600" i="1" dirty="0">
                <a:latin typeface="Arial" panose="020B0604020202020204" pitchFamily="34" charset="0"/>
                <a:cs typeface="Arial" panose="020B0604020202020204" pitchFamily="34" charset="0"/>
              </a:rPr>
              <a:t>Eunice Kennedy Shriver</a:t>
            </a:r>
            <a:r>
              <a:rPr lang="en-US" sz="1600" dirty="0">
                <a:latin typeface="Arial" panose="020B0604020202020204" pitchFamily="34" charset="0"/>
                <a:cs typeface="Arial" panose="020B0604020202020204" pitchFamily="34" charset="0"/>
              </a:rPr>
              <a:t> National Institute of Child Health and Human Development, and funded, through its appropriation, by the Office of the Director of the National Institutes of Health.”</a:t>
            </a:r>
          </a:p>
          <a:p>
            <a:pPr marL="0" lvl="0" indent="0">
              <a:buNone/>
            </a:pPr>
            <a:endParaRPr lang="en-US" sz="1600" dirty="0" smtClean="0">
              <a:latin typeface="Arial" panose="020B0604020202020204" pitchFamily="34" charset="0"/>
              <a:cs typeface="Arial" panose="020B0604020202020204" pitchFamily="34" charset="0"/>
            </a:endParaRPr>
          </a:p>
          <a:p>
            <a:pPr marL="0" lvl="0" indent="0">
              <a:buNone/>
            </a:pPr>
            <a:r>
              <a:rPr lang="en-US" sz="1600" b="1" dirty="0" smtClean="0">
                <a:latin typeface="Arial" panose="020B0604020202020204" pitchFamily="34" charset="0"/>
                <a:cs typeface="Arial" panose="020B0604020202020204" pitchFamily="34" charset="0"/>
              </a:rPr>
              <a:t>Notifying the NCS Archive</a:t>
            </a:r>
          </a:p>
          <a:p>
            <a:pPr marL="0" lvl="0" indent="0">
              <a:buNone/>
            </a:pPr>
            <a:endParaRPr lang="en-US" sz="1600" dirty="0">
              <a:latin typeface="Arial" panose="020B0604020202020204" pitchFamily="34" charset="0"/>
              <a:cs typeface="Arial" panose="020B0604020202020204" pitchFamily="34" charset="0"/>
            </a:endParaRPr>
          </a:p>
          <a:p>
            <a:pPr marL="0" indent="0">
              <a:buNone/>
            </a:pPr>
            <a:r>
              <a:rPr lang="en-US" sz="1600" dirty="0" smtClean="0">
                <a:latin typeface="Arial" panose="020B0604020202020204" pitchFamily="34" charset="0"/>
                <a:cs typeface="Arial" panose="020B0604020202020204" pitchFamily="34" charset="0"/>
              </a:rPr>
              <a:t>Investigators are requested to provide the NCS Archive with citations of publications and presentations arising from their NCS Archive research projects. </a:t>
            </a:r>
            <a:endParaRPr lang="en-US" sz="1600" strike="sngStrik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16</a:t>
            </a:fld>
            <a:endParaRPr lang="en-US" dirty="0"/>
          </a:p>
        </p:txBody>
      </p:sp>
    </p:spTree>
    <p:extLst>
      <p:ext uri="{BB962C8B-B14F-4D97-AF65-F5344CB8AC3E}">
        <p14:creationId xmlns:p14="http://schemas.microsoft.com/office/powerpoint/2010/main" val="26057241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12. Review (AUDIO)</a:t>
            </a:r>
            <a:endParaRPr lang="en-US" dirty="0"/>
          </a:p>
        </p:txBody>
      </p:sp>
      <p:sp>
        <p:nvSpPr>
          <p:cNvPr id="3" name="Content Placeholder 2"/>
          <p:cNvSpPr>
            <a:spLocks noGrp="1"/>
          </p:cNvSpPr>
          <p:nvPr>
            <p:ph idx="1"/>
          </p:nvPr>
        </p:nvSpPr>
        <p:spPr>
          <a:xfrm>
            <a:off x="457200" y="1524000"/>
            <a:ext cx="8229600" cy="4602163"/>
          </a:xfrm>
        </p:spPr>
        <p:txBody>
          <a:bodyPr>
            <a:normAutofit/>
          </a:bodyPr>
          <a:lstStyle/>
          <a:p>
            <a:pPr marL="0" lvl="0" indent="0">
              <a:buNone/>
            </a:pPr>
            <a:r>
              <a:rPr lang="en-US" sz="1600" dirty="0">
                <a:latin typeface="Arial" panose="020B0604020202020204" pitchFamily="34" charset="0"/>
                <a:cs typeface="Arial" panose="020B0604020202020204" pitchFamily="34" charset="0"/>
              </a:rPr>
              <a:t>During this course, you have learned the importance of adhering </a:t>
            </a:r>
            <a:r>
              <a:rPr lang="en-US" sz="1600" dirty="0" smtClean="0">
                <a:latin typeface="Arial" panose="020B0604020202020204" pitchFamily="34" charset="0"/>
                <a:cs typeface="Arial" panose="020B0604020202020204" pitchFamily="34" charset="0"/>
              </a:rPr>
              <a:t>requirements of NCS data use. </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Let's review key elements about the NCS </a:t>
            </a:r>
            <a:r>
              <a:rPr lang="en-US" sz="1600" dirty="0" smtClean="0">
                <a:latin typeface="Arial" panose="020B0604020202020204" pitchFamily="34" charset="0"/>
                <a:cs typeface="Arial" panose="020B0604020202020204" pitchFamily="34" charset="0"/>
              </a:rPr>
              <a:t>and NCS data use.</a:t>
            </a:r>
          </a:p>
          <a:p>
            <a:pPr marL="0" lvl="0" indent="0">
              <a:buNone/>
            </a:pPr>
            <a:endParaRPr lang="en-US" sz="1600" dirty="0">
              <a:latin typeface="Arial" panose="020B0604020202020204" pitchFamily="34" charset="0"/>
              <a:cs typeface="Arial" panose="020B0604020202020204" pitchFamily="34" charset="0"/>
            </a:endParaRPr>
          </a:p>
          <a:p>
            <a:pPr marL="0" lvl="0" indent="0">
              <a:buNone/>
            </a:pPr>
            <a:r>
              <a:rPr lang="en-US" sz="1600" dirty="0"/>
              <a:t>Click each section on this slide to review key information.  After you have finished reviewing, there will be a brief quiz to test your understanding.</a:t>
            </a:r>
            <a:endParaRPr lang="en-US" sz="1600" dirty="0" smtClean="0">
              <a:latin typeface="Arial" panose="020B0604020202020204" pitchFamily="34" charset="0"/>
              <a:cs typeface="Arial" panose="020B0604020202020204" pitchFamily="34" charset="0"/>
            </a:endParaRPr>
          </a:p>
          <a:p>
            <a:pPr marL="0" lvl="0" indent="0">
              <a:buNone/>
            </a:pP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endParaRPr lang="en-US" sz="1600" strike="sngStrike"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17</a:t>
            </a:fld>
            <a:endParaRPr lang="en-US" dirty="0"/>
          </a:p>
        </p:txBody>
      </p:sp>
    </p:spTree>
    <p:extLst>
      <p:ext uri="{BB962C8B-B14F-4D97-AF65-F5344CB8AC3E}">
        <p14:creationId xmlns:p14="http://schemas.microsoft.com/office/powerpoint/2010/main" val="24473083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12. Review</a:t>
            </a:r>
            <a:r>
              <a:rPr lang="en-US" sz="3200" dirty="0" smtClean="0">
                <a:latin typeface="Arial" panose="020B0604020202020204" pitchFamily="34" charset="0"/>
                <a:cs typeface="Arial" panose="020B0604020202020204" pitchFamily="34" charset="0"/>
              </a:rPr>
              <a:t> (SLIDE CONTENT)</a:t>
            </a:r>
            <a:endParaRPr lang="en-US"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marL="0" lvl="0" indent="0">
              <a:spcBef>
                <a:spcPts val="0"/>
              </a:spcBef>
              <a:buNone/>
            </a:pPr>
            <a:r>
              <a:rPr lang="en-US" sz="1800" b="1" dirty="0">
                <a:latin typeface="Arial" panose="020B0604020202020204" pitchFamily="34" charset="0"/>
                <a:cs typeface="Arial" panose="020B0604020202020204" pitchFamily="34" charset="0"/>
              </a:rPr>
              <a:t>The NCS </a:t>
            </a:r>
            <a:br>
              <a:rPr lang="en-US" sz="1800" b="1"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The National Children’s Study (NCS) Vanguard Study collected health related data from over 5,000 children and their families. Because of the sensitive nature of health data, the NIH and NICHD enforce standards for data access to maintain our commitment to protect privacy as described in the informed consent process. </a:t>
            </a:r>
            <a:r>
              <a:rPr lang="en-US" sz="1800" b="1" dirty="0">
                <a:latin typeface="Arial" panose="020B0604020202020204" pitchFamily="34" charset="0"/>
                <a:cs typeface="Arial" panose="020B0604020202020204" pitchFamily="34" charset="0"/>
              </a:rPr>
              <a:t/>
            </a:r>
            <a:br>
              <a:rPr lang="en-US" sz="1800" b="1" dirty="0">
                <a:latin typeface="Arial" panose="020B0604020202020204" pitchFamily="34" charset="0"/>
                <a:cs typeface="Arial" panose="020B0604020202020204" pitchFamily="34" charset="0"/>
              </a:rPr>
            </a:br>
            <a:endParaRPr lang="en-US" sz="1800" b="1" dirty="0">
              <a:latin typeface="Arial" panose="020B0604020202020204" pitchFamily="34" charset="0"/>
              <a:cs typeface="Arial" panose="020B0604020202020204" pitchFamily="34" charset="0"/>
            </a:endParaRPr>
          </a:p>
          <a:p>
            <a:pPr marL="0" lvl="0" indent="0">
              <a:spcBef>
                <a:spcPts val="0"/>
              </a:spcBef>
              <a:buNone/>
            </a:pPr>
            <a:r>
              <a:rPr lang="en-US" sz="1800" b="1" dirty="0" smtClean="0">
                <a:latin typeface="Arial" panose="020B0604020202020204" pitchFamily="34" charset="0"/>
                <a:cs typeface="Arial" panose="020B0604020202020204" pitchFamily="34" charset="0"/>
              </a:rPr>
              <a:t>Disclosure</a:t>
            </a:r>
            <a:endParaRPr lang="en-US" sz="1800" dirty="0">
              <a:latin typeface="Arial" panose="020B0604020202020204" pitchFamily="34" charset="0"/>
              <a:cs typeface="Arial" panose="020B0604020202020204" pitchFamily="34" charset="0"/>
            </a:endParaRPr>
          </a:p>
          <a:p>
            <a:pPr marL="0" lvl="0" indent="0">
              <a:spcBef>
                <a:spcPts val="0"/>
              </a:spcBef>
              <a:buNone/>
            </a:pPr>
            <a:r>
              <a:rPr lang="en-US" sz="1500" dirty="0" smtClean="0">
                <a:latin typeface="Arial" panose="020B0604020202020204" pitchFamily="34" charset="0"/>
                <a:cs typeface="Arial" panose="020B0604020202020204" pitchFamily="34" charset="0"/>
              </a:rPr>
              <a:t>Through </a:t>
            </a:r>
            <a:r>
              <a:rPr lang="en-US" sz="1500" dirty="0">
                <a:latin typeface="Arial" panose="020B0604020202020204" pitchFamily="34" charset="0"/>
                <a:cs typeface="Arial" panose="020B0604020202020204" pitchFamily="34" charset="0"/>
              </a:rPr>
              <a:t>deliberate and sophisticated technical analysis, it might be possible to ascertain the identity of particular </a:t>
            </a:r>
            <a:r>
              <a:rPr lang="en-US" sz="1500" dirty="0" smtClean="0">
                <a:latin typeface="Arial" panose="020B0604020202020204" pitchFamily="34" charset="0"/>
                <a:cs typeface="Arial" panose="020B0604020202020204" pitchFamily="34" charset="0"/>
              </a:rPr>
              <a:t>persons, for whom investigators are not given PII. </a:t>
            </a:r>
            <a:r>
              <a:rPr lang="en-US" sz="1500" dirty="0">
                <a:latin typeface="Arial" panose="020B0604020202020204" pitchFamily="34" charset="0"/>
                <a:cs typeface="Arial" panose="020B0604020202020204" pitchFamily="34" charset="0"/>
              </a:rPr>
              <a:t>This would be considered a violation of </a:t>
            </a:r>
            <a:r>
              <a:rPr lang="en-US" sz="1500" dirty="0" smtClean="0">
                <a:latin typeface="Arial" panose="020B0604020202020204" pitchFamily="34" charset="0"/>
                <a:cs typeface="Arial" panose="020B0604020202020204" pitchFamily="34" charset="0"/>
              </a:rPr>
              <a:t>NCS data use requirements. </a:t>
            </a:r>
            <a:r>
              <a:rPr lang="en-US" sz="1500" dirty="0">
                <a:latin typeface="Arial" panose="020B0604020202020204" pitchFamily="34" charset="0"/>
                <a:cs typeface="Arial" panose="020B0604020202020204" pitchFamily="34" charset="0"/>
              </a:rPr>
              <a:t>Any attempts to identify individuals are prohibited, and information that could identify individuals directly or by inference must not be released or published.</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Policies</a:t>
            </a:r>
            <a:endParaRPr lang="en-US" sz="1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a:t>
            </a:r>
            <a:r>
              <a:rPr lang="en-US" sz="1500" dirty="0" smtClean="0">
                <a:latin typeface="Arial" panose="020B0604020202020204" pitchFamily="34" charset="0"/>
                <a:cs typeface="Arial" panose="020B0604020202020204" pitchFamily="34" charset="0"/>
              </a:rPr>
              <a:t>not share the </a:t>
            </a:r>
            <a:r>
              <a:rPr lang="en-US" sz="1500" dirty="0">
                <a:latin typeface="Arial" panose="020B0604020202020204" pitchFamily="34" charset="0"/>
                <a:cs typeface="Arial" panose="020B0604020202020204" pitchFamily="34" charset="0"/>
              </a:rPr>
              <a:t>identity of individuals or institutions, and prohibit others from doing so.</a:t>
            </a:r>
          </a:p>
          <a:p>
            <a:pPr lvl="0">
              <a:spcBef>
                <a:spcPts val="0"/>
              </a:spcBef>
              <a:buFont typeface="Wingdings" panose="05000000000000000000" pitchFamily="2" charset="2"/>
              <a:buChar char="v"/>
            </a:pPr>
            <a:endParaRPr lang="en-US" sz="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not report tabulated data in a cell size less than 10. </a:t>
            </a:r>
          </a:p>
          <a:p>
            <a:pPr lvl="0">
              <a:spcBef>
                <a:spcPts val="0"/>
              </a:spcBef>
              <a:buFont typeface="Wingdings" panose="05000000000000000000" pitchFamily="2" charset="2"/>
              <a:buChar char="v"/>
            </a:pPr>
            <a:endParaRPr lang="en-US" sz="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not contact any institution to </a:t>
            </a:r>
            <a:r>
              <a:rPr lang="en-US" sz="1500" dirty="0" smtClean="0">
                <a:latin typeface="Arial" panose="020B0604020202020204" pitchFamily="34" charset="0"/>
                <a:cs typeface="Arial" panose="020B0604020202020204" pitchFamily="34" charset="0"/>
              </a:rPr>
              <a:t>discuss data in</a:t>
            </a:r>
            <a:r>
              <a:rPr lang="en-US" sz="1500" dirty="0" smtClean="0">
                <a:solidFill>
                  <a:srgbClr val="FF0000"/>
                </a:solidFill>
                <a:latin typeface="Arial" panose="020B0604020202020204" pitchFamily="34" charset="0"/>
                <a:cs typeface="Arial" panose="020B0604020202020204" pitchFamily="34" charset="0"/>
              </a:rPr>
              <a:t> </a:t>
            </a:r>
            <a:r>
              <a:rPr lang="en-US" sz="1500" dirty="0" smtClean="0">
                <a:latin typeface="Arial" panose="020B0604020202020204" pitchFamily="34" charset="0"/>
                <a:cs typeface="Arial" panose="020B0604020202020204" pitchFamily="34" charset="0"/>
              </a:rPr>
              <a:t>NCS </a:t>
            </a:r>
            <a:r>
              <a:rPr lang="en-US" sz="1500" dirty="0">
                <a:latin typeface="Arial" panose="020B0604020202020204" pitchFamily="34" charset="0"/>
                <a:cs typeface="Arial" panose="020B0604020202020204" pitchFamily="34" charset="0"/>
              </a:rPr>
              <a:t>data files.</a:t>
            </a:r>
          </a:p>
          <a:p>
            <a:pPr lvl="0">
              <a:spcBef>
                <a:spcPts val="0"/>
              </a:spcBef>
              <a:buFont typeface="Wingdings" panose="05000000000000000000" pitchFamily="2" charset="2"/>
              <a:buChar char="v"/>
            </a:pPr>
            <a:endParaRPr lang="en-US" sz="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not report names of geographic areas that are smaller than the primary sampling unit.</a:t>
            </a:r>
          </a:p>
          <a:p>
            <a:pPr lvl="0">
              <a:spcBef>
                <a:spcPts val="0"/>
              </a:spcBef>
              <a:buFont typeface="Wingdings" panose="05000000000000000000" pitchFamily="2" charset="2"/>
              <a:buChar char="v"/>
            </a:pPr>
            <a:endParaRPr lang="en-US" sz="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not include maps of geographic areas that depict secondary sampling units (or smaller).</a:t>
            </a:r>
          </a:p>
          <a:p>
            <a:pPr marL="0" lvl="0" indent="0">
              <a:spcBef>
                <a:spcPts val="0"/>
              </a:spcBef>
              <a:buNone/>
            </a:pPr>
            <a:endParaRPr lang="en-US" sz="8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latin typeface="Arial" panose="020B0604020202020204" pitchFamily="34" charset="0"/>
                <a:cs typeface="Arial" panose="020B0604020202020204" pitchFamily="34" charset="0"/>
              </a:rPr>
              <a:t>Do not describe </a:t>
            </a:r>
            <a:r>
              <a:rPr lang="en-US" sz="1500" dirty="0" smtClean="0">
                <a:latin typeface="Arial" panose="020B0604020202020204" pitchFamily="34" charset="0"/>
                <a:cs typeface="Arial" panose="020B0604020202020204" pitchFamily="34" charset="0"/>
              </a:rPr>
              <a:t>participant </a:t>
            </a:r>
            <a:r>
              <a:rPr lang="en-US" sz="1500" dirty="0">
                <a:latin typeface="Arial" panose="020B0604020202020204" pitchFamily="34" charset="0"/>
                <a:cs typeface="Arial" panose="020B0604020202020204" pitchFamily="34" charset="0"/>
              </a:rPr>
              <a:t>demographics or health status at the individual level</a:t>
            </a: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18</a:t>
            </a:fld>
            <a:endParaRPr lang="en-US" dirty="0"/>
          </a:p>
        </p:txBody>
      </p:sp>
    </p:spTree>
    <p:extLst>
      <p:ext uri="{BB962C8B-B14F-4D97-AF65-F5344CB8AC3E}">
        <p14:creationId xmlns:p14="http://schemas.microsoft.com/office/powerpoint/2010/main" val="292706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12. Review</a:t>
            </a:r>
            <a:r>
              <a:rPr lang="en-US" sz="3200" dirty="0" smtClean="0">
                <a:latin typeface="Arial" panose="020B0604020202020204" pitchFamily="34" charset="0"/>
                <a:cs typeface="Arial" panose="020B0604020202020204" pitchFamily="34" charset="0"/>
              </a:rPr>
              <a:t> (SLIDE CONTENT, CONT.)</a:t>
            </a:r>
            <a:endParaRPr lang="en-US"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marL="0" lvl="0" indent="0">
              <a:buNone/>
            </a:pPr>
            <a:r>
              <a:rPr lang="en-US" sz="1800" b="1" dirty="0" smtClean="0">
                <a:latin typeface="Arial" panose="020B0604020202020204" pitchFamily="34" charset="0"/>
                <a:cs typeface="Arial" panose="020B0604020202020204" pitchFamily="34" charset="0"/>
              </a:rPr>
              <a:t>HIPAA</a:t>
            </a:r>
            <a:r>
              <a:rPr lang="en-US" sz="1800" dirty="0" smtClean="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While NIH is not a covered entity, </a:t>
            </a:r>
            <a:r>
              <a:rPr lang="en-US" sz="1500" dirty="0" smtClean="0">
                <a:latin typeface="Arial" panose="020B0604020202020204" pitchFamily="34" charset="0"/>
                <a:cs typeface="Arial" panose="020B0604020202020204" pitchFamily="34" charset="0"/>
              </a:rPr>
              <a:t>NCS data use requirements are consistent </a:t>
            </a:r>
            <a:r>
              <a:rPr lang="en-US" sz="1500" dirty="0">
                <a:latin typeface="Arial" panose="020B0604020202020204" pitchFamily="34" charset="0"/>
                <a:cs typeface="Arial" panose="020B0604020202020204" pitchFamily="34" charset="0"/>
              </a:rPr>
              <a:t>with HIPAA requirements for use of a limited data set. </a:t>
            </a:r>
            <a:br>
              <a:rPr lang="en-US" sz="1500" dirty="0">
                <a:latin typeface="Arial" panose="020B0604020202020204" pitchFamily="34" charset="0"/>
                <a:cs typeface="Arial" panose="020B0604020202020204" pitchFamily="34" charset="0"/>
              </a:rPr>
            </a:br>
            <a:endParaRPr lang="en-US" sz="1500" dirty="0" smtClean="0">
              <a:latin typeface="Arial" panose="020B0604020202020204" pitchFamily="34" charset="0"/>
              <a:cs typeface="Arial" panose="020B0604020202020204" pitchFamily="34" charset="0"/>
            </a:endParaRPr>
          </a:p>
          <a:p>
            <a:pPr marL="0" lvl="0" indent="0">
              <a:buNone/>
            </a:pP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800" b="1" dirty="0" smtClean="0">
                <a:latin typeface="Arial" panose="020B0604020202020204" pitchFamily="34" charset="0"/>
                <a:cs typeface="Arial" panose="020B0604020202020204" pitchFamily="34" charset="0"/>
              </a:rPr>
              <a:t>Publishing</a:t>
            </a:r>
            <a:r>
              <a:rPr lang="en-US" sz="1500" strike="sngStrike" dirty="0">
                <a:latin typeface="Arial" panose="020B0604020202020204" pitchFamily="34" charset="0"/>
                <a:cs typeface="Arial" panose="020B0604020202020204" pitchFamily="34" charset="0"/>
              </a:rPr>
              <a:t/>
            </a:r>
            <a:br>
              <a:rPr lang="en-US" sz="1500" strike="sngStrike" dirty="0">
                <a:latin typeface="Arial" panose="020B0604020202020204" pitchFamily="34" charset="0"/>
                <a:cs typeface="Arial" panose="020B0604020202020204" pitchFamily="34" charset="0"/>
              </a:rPr>
            </a:br>
            <a:r>
              <a:rPr lang="en-US" sz="1400" dirty="0" smtClean="0">
                <a:latin typeface="Arial" panose="020B0604020202020204" pitchFamily="34" charset="0"/>
                <a:cs typeface="Arial" panose="020B0604020202020204" pitchFamily="34" charset="0"/>
              </a:rPr>
              <a:t>Properly </a:t>
            </a:r>
            <a:r>
              <a:rPr lang="en-US" sz="1400" dirty="0">
                <a:latin typeface="Arial" panose="020B0604020202020204" pitchFamily="34" charset="0"/>
                <a:cs typeface="Arial" panose="020B0604020202020204" pitchFamily="34" charset="0"/>
              </a:rPr>
              <a:t>acknowledge NIH and the data source </a:t>
            </a:r>
            <a:r>
              <a:rPr lang="en-US" sz="1400" dirty="0" smtClean="0">
                <a:latin typeface="Arial" panose="020B0604020202020204" pitchFamily="34" charset="0"/>
                <a:cs typeface="Arial" panose="020B0604020202020204" pitchFamily="34" charset="0"/>
              </a:rPr>
              <a:t>used </a:t>
            </a:r>
            <a:r>
              <a:rPr lang="en-US" sz="1400" dirty="0">
                <a:latin typeface="Arial" panose="020B0604020202020204" pitchFamily="34" charset="0"/>
                <a:cs typeface="Arial" panose="020B0604020202020204" pitchFamily="34" charset="0"/>
              </a:rPr>
              <a:t>in your publication, by including the following statement:</a:t>
            </a:r>
          </a:p>
          <a:p>
            <a:pPr marL="0" lv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“Data provided for this analysis was obtained as part of the National Children’s Study, </a:t>
            </a:r>
            <a:r>
              <a:rPr lang="en-US" sz="1400" dirty="0" smtClean="0">
                <a:latin typeface="Arial" panose="020B0604020202020204" pitchFamily="34" charset="0"/>
                <a:cs typeface="Arial" panose="020B0604020202020204" pitchFamily="34" charset="0"/>
              </a:rPr>
              <a:t>supported </a:t>
            </a:r>
            <a:r>
              <a:rPr lang="en-US" sz="1400" dirty="0">
                <a:latin typeface="Arial" panose="020B0604020202020204" pitchFamily="34" charset="0"/>
                <a:cs typeface="Arial" panose="020B0604020202020204" pitchFamily="34" charset="0"/>
              </a:rPr>
              <a:t>by the </a:t>
            </a:r>
            <a:r>
              <a:rPr lang="en-US" sz="1400" i="1" dirty="0">
                <a:latin typeface="Arial" panose="020B0604020202020204" pitchFamily="34" charset="0"/>
                <a:cs typeface="Arial" panose="020B0604020202020204" pitchFamily="34" charset="0"/>
              </a:rPr>
              <a:t>Eunice Kennedy Shriver</a:t>
            </a:r>
            <a:r>
              <a:rPr lang="en-US" sz="1400" dirty="0">
                <a:latin typeface="Arial" panose="020B0604020202020204" pitchFamily="34" charset="0"/>
                <a:cs typeface="Arial" panose="020B0604020202020204" pitchFamily="34" charset="0"/>
              </a:rPr>
              <a:t> National Institute of Child Health and Human Development, and funded, through its appropriation, by the Office of the Director of the National Institutes of Health.”</a:t>
            </a:r>
          </a:p>
          <a:p>
            <a:pPr marL="0" lvl="0" indent="0">
              <a:buNone/>
            </a:pPr>
            <a:endParaRPr lang="en-US" sz="1500" strike="sngStrike" dirty="0" smtClean="0">
              <a:latin typeface="Arial" panose="020B0604020202020204" pitchFamily="34" charset="0"/>
              <a:cs typeface="Arial" panose="020B0604020202020204" pitchFamily="34" charset="0"/>
            </a:endParaRPr>
          </a:p>
          <a:p>
            <a:pPr marL="0" lvl="0" indent="0">
              <a:buNone/>
            </a:pPr>
            <a:r>
              <a:rPr lang="en-US" sz="1400" dirty="0" smtClean="0">
                <a:latin typeface="Arial" panose="020B0604020202020204" pitchFamily="34" charset="0"/>
                <a:cs typeface="Arial" panose="020B0604020202020204" pitchFamily="34" charset="0"/>
              </a:rPr>
              <a:t>Provide </a:t>
            </a:r>
            <a:r>
              <a:rPr lang="en-US" sz="1400" dirty="0">
                <a:latin typeface="Arial" panose="020B0604020202020204" pitchFamily="34" charset="0"/>
                <a:cs typeface="Arial" panose="020B0604020202020204" pitchFamily="34" charset="0"/>
              </a:rPr>
              <a:t>the NCS Archive with citations of publications and presentations arising from </a:t>
            </a:r>
            <a:r>
              <a:rPr lang="en-US" sz="1400" dirty="0" smtClean="0">
                <a:latin typeface="Arial" panose="020B0604020202020204" pitchFamily="34" charset="0"/>
                <a:cs typeface="Arial" panose="020B0604020202020204" pitchFamily="34" charset="0"/>
              </a:rPr>
              <a:t>your </a:t>
            </a:r>
            <a:r>
              <a:rPr lang="en-US" sz="1400" dirty="0">
                <a:latin typeface="Arial" panose="020B0604020202020204" pitchFamily="34" charset="0"/>
                <a:cs typeface="Arial" panose="020B0604020202020204" pitchFamily="34" charset="0"/>
              </a:rPr>
              <a:t>NCS Archive research projects.</a:t>
            </a:r>
            <a:endParaRPr lang="en-US" sz="1500" strike="sngStrike" dirty="0" smtClean="0">
              <a:latin typeface="Arial" panose="020B0604020202020204" pitchFamily="34" charset="0"/>
              <a:cs typeface="Arial" panose="020B0604020202020204" pitchFamily="34" charset="0"/>
            </a:endParaRPr>
          </a:p>
          <a:p>
            <a:pPr marL="0" lvl="0" indent="0">
              <a:buNone/>
            </a:pPr>
            <a:endParaRPr lang="en-US" sz="1500" dirty="0">
              <a:latin typeface="Arial" panose="020B0604020202020204" pitchFamily="34" charset="0"/>
              <a:cs typeface="Arial" panose="020B0604020202020204" pitchFamily="34" charset="0"/>
            </a:endParaRPr>
          </a:p>
          <a:p>
            <a:pPr marL="0" lvl="0" indent="0">
              <a:buNone/>
            </a:pPr>
            <a:r>
              <a:rPr lang="en-US" sz="1800" b="1" dirty="0" smtClean="0">
                <a:latin typeface="Arial" panose="020B0604020202020204" pitchFamily="34" charset="0"/>
                <a:cs typeface="Arial" panose="020B0604020202020204" pitchFamily="34" charset="0"/>
              </a:rPr>
              <a:t>Helpful Resources</a:t>
            </a:r>
            <a:r>
              <a:rPr lang="en-US" sz="1800" dirty="0" smtClean="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u="sng" dirty="0" smtClean="0">
                <a:latin typeface="Arial" panose="020B0604020202020204" pitchFamily="34" charset="0"/>
                <a:cs typeface="Arial" panose="020B0604020202020204" pitchFamily="34" charset="0"/>
                <a:hlinkClick r:id="rId2"/>
              </a:rPr>
              <a:t>NICHD NCS Web page</a:t>
            </a:r>
            <a:r>
              <a:rPr lang="en-US" sz="1500" dirty="0" smtClean="0">
                <a:latin typeface="Arial" panose="020B0604020202020204" pitchFamily="34" charset="0"/>
                <a:cs typeface="Arial" panose="020B0604020202020204" pitchFamily="34" charset="0"/>
                <a:hlinkClick r:id="rId2"/>
              </a:rPr>
              <a:t> </a:t>
            </a:r>
            <a:r>
              <a:rPr lang="en-US" sz="1500" dirty="0">
                <a:latin typeface="Arial" panose="020B0604020202020204" pitchFamily="34" charset="0"/>
                <a:cs typeface="Arial" panose="020B0604020202020204" pitchFamily="34" charset="0"/>
              </a:rPr>
              <a:t>- Everything about NCS data, tools, and </a:t>
            </a:r>
            <a:r>
              <a:rPr lang="en-US" sz="1500" dirty="0" smtClean="0">
                <a:latin typeface="Arial" panose="020B0604020202020204" pitchFamily="34" charset="0"/>
                <a:cs typeface="Arial" panose="020B0604020202020204" pitchFamily="34" charset="0"/>
              </a:rPr>
              <a:t>products, with a link to NCS Archive</a:t>
            </a:r>
            <a:endParaRPr lang="en-US" sz="1500" strike="sngStrike"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u="sng" dirty="0" smtClean="0">
                <a:latin typeface="Arial" panose="020B0604020202020204" pitchFamily="34" charset="0"/>
                <a:cs typeface="Arial" panose="020B0604020202020204" pitchFamily="34" charset="0"/>
                <a:hlinkClick r:id="rId3"/>
              </a:rPr>
              <a:t>Department </a:t>
            </a:r>
            <a:r>
              <a:rPr lang="en-US" sz="1500" u="sng" dirty="0">
                <a:latin typeface="Arial" panose="020B0604020202020204" pitchFamily="34" charset="0"/>
                <a:cs typeface="Arial" panose="020B0604020202020204" pitchFamily="34" charset="0"/>
                <a:hlinkClick r:id="rId3"/>
              </a:rPr>
              <a:t>of Health and Human Services/HIPAA Site </a:t>
            </a:r>
            <a:r>
              <a:rPr lang="en-US" sz="1500" dirty="0">
                <a:latin typeface="Arial" panose="020B0604020202020204" pitchFamily="34" charset="0"/>
                <a:cs typeface="Arial" panose="020B0604020202020204" pitchFamily="34" charset="0"/>
              </a:rPr>
              <a:t>- The Office of Civil Rights </a:t>
            </a:r>
          </a:p>
          <a:p>
            <a:pPr lvl="0">
              <a:buFont typeface="Wingdings" panose="05000000000000000000" pitchFamily="2" charset="2"/>
              <a:buChar char="v"/>
            </a:pPr>
            <a:r>
              <a:rPr lang="en-US" sz="1500" u="sng" dirty="0">
                <a:latin typeface="Arial" panose="020B0604020202020204" pitchFamily="34" charset="0"/>
                <a:cs typeface="Arial" panose="020B0604020202020204" pitchFamily="34" charset="0"/>
                <a:hlinkClick r:id="rId4"/>
              </a:rPr>
              <a:t>Privacy Rule and Research/HIPAA Site </a:t>
            </a:r>
            <a:r>
              <a:rPr lang="en-US" sz="1500" dirty="0">
                <a:latin typeface="Arial" panose="020B0604020202020204" pitchFamily="34" charset="0"/>
                <a:cs typeface="Arial" panose="020B0604020202020204" pitchFamily="34" charset="0"/>
              </a:rPr>
              <a:t>- The </a:t>
            </a:r>
            <a:r>
              <a:rPr lang="en-US" sz="1500" dirty="0" smtClean="0">
                <a:latin typeface="Arial" panose="020B0604020202020204" pitchFamily="34" charset="0"/>
                <a:cs typeface="Arial" panose="020B0604020202020204" pitchFamily="34" charset="0"/>
              </a:rPr>
              <a:t>National Institutes </a:t>
            </a:r>
            <a:r>
              <a:rPr lang="en-US" sz="1500" dirty="0">
                <a:latin typeface="Arial" panose="020B0604020202020204" pitchFamily="34" charset="0"/>
                <a:cs typeface="Arial" panose="020B0604020202020204" pitchFamily="34" charset="0"/>
              </a:rPr>
              <a:t>of Health </a:t>
            </a:r>
          </a:p>
        </p:txBody>
      </p:sp>
      <p:sp>
        <p:nvSpPr>
          <p:cNvPr id="4" name="Slide Number Placeholder 3"/>
          <p:cNvSpPr>
            <a:spLocks noGrp="1"/>
          </p:cNvSpPr>
          <p:nvPr>
            <p:ph type="sldNum" sz="quarter" idx="12"/>
          </p:nvPr>
        </p:nvSpPr>
        <p:spPr/>
        <p:txBody>
          <a:bodyPr/>
          <a:lstStyle/>
          <a:p>
            <a:fld id="{08A5BFA4-0413-44AC-A951-9476B95FCBAE}" type="slidenum">
              <a:rPr lang="en-US" smtClean="0"/>
              <a:t>19</a:t>
            </a:fld>
            <a:endParaRPr lang="en-US" dirty="0"/>
          </a:p>
        </p:txBody>
      </p:sp>
    </p:spTree>
    <p:extLst>
      <p:ext uri="{BB962C8B-B14F-4D97-AF65-F5344CB8AC3E}">
        <p14:creationId xmlns:p14="http://schemas.microsoft.com/office/powerpoint/2010/main" val="2211462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316162"/>
          </a:xfrm>
        </p:spPr>
        <p:txBody>
          <a:bodyPr>
            <a:normAutofit/>
          </a:bodyPr>
          <a:lstStyle/>
          <a:p>
            <a:r>
              <a:rPr lang="en-US" dirty="0"/>
              <a:t>The National Children’s Study</a:t>
            </a:r>
            <a:br>
              <a:rPr lang="en-US" dirty="0"/>
            </a:br>
            <a:r>
              <a:rPr lang="en-US" dirty="0"/>
              <a:t>NCS Archive</a:t>
            </a:r>
            <a:br>
              <a:rPr lang="en-US" dirty="0"/>
            </a:br>
            <a:r>
              <a:rPr lang="en-US" dirty="0"/>
              <a:t>Data User </a:t>
            </a:r>
            <a:r>
              <a:rPr lang="en-US" dirty="0" smtClean="0"/>
              <a:t>Training</a:t>
            </a:r>
            <a:endParaRPr lang="en-US" dirty="0"/>
          </a:p>
        </p:txBody>
      </p:sp>
      <p:sp>
        <p:nvSpPr>
          <p:cNvPr id="3" name="Content Placeholder 2"/>
          <p:cNvSpPr>
            <a:spLocks noGrp="1"/>
          </p:cNvSpPr>
          <p:nvPr>
            <p:ph idx="1"/>
          </p:nvPr>
        </p:nvSpPr>
        <p:spPr>
          <a:xfrm>
            <a:off x="304800" y="3048000"/>
            <a:ext cx="8458200" cy="3078163"/>
          </a:xfrm>
        </p:spPr>
        <p:txBody>
          <a:bodyPr>
            <a:normAutofit fontScale="85000" lnSpcReduction="10000"/>
          </a:bodyPr>
          <a:lstStyle/>
          <a:p>
            <a:pPr marL="0" indent="0">
              <a:buNone/>
            </a:pPr>
            <a:r>
              <a:rPr lang="en-US" dirty="0"/>
              <a:t>The following tutorial contains audio. Please turn your speakers on before proceeding.</a:t>
            </a:r>
          </a:p>
          <a:p>
            <a:pPr marL="0" indent="0">
              <a:buNone/>
            </a:pPr>
            <a:endParaRPr lang="en-US" dirty="0" smtClean="0"/>
          </a:p>
          <a:p>
            <a:pPr marL="0" indent="0">
              <a:buNone/>
            </a:pPr>
            <a:r>
              <a:rPr lang="en-US" dirty="0" smtClean="0"/>
              <a:t>Note</a:t>
            </a:r>
            <a:r>
              <a:rPr lang="en-US" dirty="0"/>
              <a:t>: This training takes about 20 minutes to complete and concludes with a quiz. You must complete the training in one sitting, pass the quiz, and submit your score to receive credit for completion.</a:t>
            </a:r>
          </a:p>
        </p:txBody>
      </p:sp>
      <p:sp>
        <p:nvSpPr>
          <p:cNvPr id="4" name="Slide Number Placeholder 3"/>
          <p:cNvSpPr>
            <a:spLocks noGrp="1"/>
          </p:cNvSpPr>
          <p:nvPr>
            <p:ph type="sldNum" sz="quarter" idx="12"/>
          </p:nvPr>
        </p:nvSpPr>
        <p:spPr/>
        <p:txBody>
          <a:bodyPr/>
          <a:lstStyle/>
          <a:p>
            <a:fld id="{08A5BFA4-0413-44AC-A951-9476B95FCBAE}" type="slidenum">
              <a:rPr lang="en-US" smtClean="0"/>
              <a:t>2</a:t>
            </a:fld>
            <a:endParaRPr lang="en-US" dirty="0"/>
          </a:p>
        </p:txBody>
      </p:sp>
    </p:spTree>
    <p:extLst>
      <p:ext uri="{BB962C8B-B14F-4D97-AF65-F5344CB8AC3E}">
        <p14:creationId xmlns:p14="http://schemas.microsoft.com/office/powerpoint/2010/main" val="3477263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13. Quiz Scenarios</a:t>
            </a:r>
            <a:endParaRPr lang="en-US" dirty="0"/>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marL="0" indent="0">
              <a:buNone/>
            </a:pPr>
            <a:r>
              <a:rPr lang="en-US" sz="2400" dirty="0"/>
              <a:t>The next slides are designed to test your recall and make sure that you understand the concepts covered by this tutorial</a:t>
            </a:r>
            <a:r>
              <a:rPr lang="en-US" sz="2400" dirty="0" smtClean="0"/>
              <a:t>.</a:t>
            </a:r>
          </a:p>
          <a:p>
            <a:pPr marL="0" indent="0">
              <a:buNone/>
            </a:pPr>
            <a:r>
              <a:rPr lang="en-US" sz="2400" dirty="0"/>
              <a:t/>
            </a:r>
            <a:br>
              <a:rPr lang="en-US" sz="2400" dirty="0"/>
            </a:br>
            <a:r>
              <a:rPr lang="en-US" sz="2400" dirty="0"/>
              <a:t>You will be presented with several scenarios. Listen to the scenario carefully, and then click in the answer area to select your response.  Sometimes you will be asked to choose only one response, and other times you may need to select all answers that apply. </a:t>
            </a:r>
            <a:endParaRPr lang="en-US" sz="2400" dirty="0" smtClean="0"/>
          </a:p>
          <a:p>
            <a:pPr marL="0" indent="0">
              <a:buNone/>
            </a:pPr>
            <a:endParaRPr lang="en-US" sz="2400" dirty="0"/>
          </a:p>
          <a:p>
            <a:pPr marL="0" indent="0">
              <a:buNone/>
            </a:pPr>
            <a:r>
              <a:rPr lang="en-US" sz="2400" dirty="0" smtClean="0"/>
              <a:t>You </a:t>
            </a:r>
            <a:r>
              <a:rPr lang="en-US" sz="2400" dirty="0"/>
              <a:t>will have </a:t>
            </a:r>
            <a:r>
              <a:rPr lang="en-US" sz="2400" dirty="0" smtClean="0"/>
              <a:t>two</a:t>
            </a:r>
            <a:r>
              <a:rPr lang="en-US" sz="2400" dirty="0" smtClean="0">
                <a:solidFill>
                  <a:srgbClr val="FF0000"/>
                </a:solidFill>
              </a:rPr>
              <a:t> </a:t>
            </a:r>
            <a:r>
              <a:rPr lang="en-US" sz="2400" dirty="0" smtClean="0"/>
              <a:t>attempts </a:t>
            </a:r>
            <a:r>
              <a:rPr lang="en-US" sz="2400" dirty="0"/>
              <a:t>to answer each question. If you don’t answer correctly within that number of attempts, or if you exit the tutorial before completing the quiz, you must begin the tutorial again.</a:t>
            </a:r>
          </a:p>
          <a:p>
            <a:pPr marL="0" indent="0">
              <a:buNone/>
            </a:pPr>
            <a:endParaRPr lang="en-US" sz="2400" dirty="0" smtClean="0"/>
          </a:p>
          <a:p>
            <a:pPr>
              <a:buFont typeface="Wingdings" panose="05000000000000000000" pitchFamily="2" charset="2"/>
              <a:buChar char="v"/>
            </a:pPr>
            <a:r>
              <a:rPr lang="en-US" sz="2400" dirty="0" smtClean="0"/>
              <a:t>If you are not ready to begin the quiz, use the </a:t>
            </a:r>
            <a:r>
              <a:rPr lang="en-US" sz="2400" b="1" dirty="0" smtClean="0"/>
              <a:t>Menu </a:t>
            </a:r>
            <a:r>
              <a:rPr lang="en-US" sz="2400" dirty="0" smtClean="0"/>
              <a:t>to jump to concepts you wish to review.</a:t>
            </a:r>
          </a:p>
          <a:p>
            <a:pPr>
              <a:buFont typeface="Wingdings" panose="05000000000000000000" pitchFamily="2" charset="2"/>
              <a:buChar char="v"/>
            </a:pPr>
            <a:r>
              <a:rPr lang="en-US" sz="2400" dirty="0" smtClean="0"/>
              <a:t>If you are ready, click </a:t>
            </a:r>
            <a:r>
              <a:rPr lang="en-US" sz="2400" b="1" dirty="0" smtClean="0"/>
              <a:t>Next</a:t>
            </a:r>
            <a:r>
              <a:rPr lang="en-US" sz="2400" dirty="0" smtClean="0"/>
              <a:t> to begin the quiz.</a:t>
            </a:r>
          </a:p>
        </p:txBody>
      </p:sp>
      <p:sp>
        <p:nvSpPr>
          <p:cNvPr id="4" name="Slide Number Placeholder 3"/>
          <p:cNvSpPr>
            <a:spLocks noGrp="1"/>
          </p:cNvSpPr>
          <p:nvPr>
            <p:ph type="sldNum" sz="quarter" idx="12"/>
          </p:nvPr>
        </p:nvSpPr>
        <p:spPr/>
        <p:txBody>
          <a:bodyPr/>
          <a:lstStyle/>
          <a:p>
            <a:fld id="{08A5BFA4-0413-44AC-A951-9476B95FCBAE}" type="slidenum">
              <a:rPr lang="en-US" smtClean="0"/>
              <a:t>20</a:t>
            </a:fld>
            <a:endParaRPr lang="en-US" dirty="0"/>
          </a:p>
        </p:txBody>
      </p:sp>
    </p:spTree>
    <p:extLst>
      <p:ext uri="{BB962C8B-B14F-4D97-AF65-F5344CB8AC3E}">
        <p14:creationId xmlns:p14="http://schemas.microsoft.com/office/powerpoint/2010/main" val="3387450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a:t>
            </a:r>
            <a:r>
              <a:rPr lang="en-US" dirty="0" smtClean="0">
                <a:solidFill>
                  <a:prstClr val="black"/>
                </a:solidFill>
                <a:latin typeface="Arial" panose="020B0604020202020204" pitchFamily="34" charset="0"/>
                <a:cs typeface="Arial" panose="020B0604020202020204" pitchFamily="34" charset="0"/>
              </a:rPr>
              <a:t>Scenarios </a:t>
            </a:r>
            <a:endParaRPr lang="en-US" dirty="0"/>
          </a:p>
        </p:txBody>
      </p:sp>
      <p:sp>
        <p:nvSpPr>
          <p:cNvPr id="3" name="Content Placeholder 2"/>
          <p:cNvSpPr>
            <a:spLocks noGrp="1"/>
          </p:cNvSpPr>
          <p:nvPr>
            <p:ph idx="1"/>
          </p:nvPr>
        </p:nvSpPr>
        <p:spPr>
          <a:xfrm>
            <a:off x="457200" y="1295400"/>
            <a:ext cx="8229600" cy="4678363"/>
          </a:xfrm>
        </p:spPr>
        <p:txBody>
          <a:bodyPr>
            <a:normAutofit fontScale="92500"/>
          </a:bodyPr>
          <a:lstStyle/>
          <a:p>
            <a:pPr marL="0" lvl="0" indent="0">
              <a:buNone/>
            </a:pPr>
            <a:r>
              <a:rPr lang="en-US" sz="2800" dirty="0" smtClean="0">
                <a:solidFill>
                  <a:prstClr val="black"/>
                </a:solidFill>
                <a:latin typeface="Arial" panose="020B0604020202020204" pitchFamily="34" charset="0"/>
                <a:ea typeface="+mj-ea"/>
                <a:cs typeface="Arial" panose="020B0604020202020204" pitchFamily="34" charset="0"/>
              </a:rPr>
              <a:t>Scenario 1</a:t>
            </a:r>
          </a:p>
          <a:p>
            <a:pPr marL="0" lvl="0" indent="0">
              <a:buNone/>
            </a:pPr>
            <a:endParaRPr lang="en-US" sz="2800" dirty="0" smtClean="0">
              <a:solidFill>
                <a:prstClr val="black"/>
              </a:solidFill>
              <a:latin typeface="Arial" panose="020B0604020202020204" pitchFamily="34" charset="0"/>
              <a:cs typeface="Arial" panose="020B0604020202020204" pitchFamily="34" charset="0"/>
            </a:endParaRPr>
          </a:p>
          <a:p>
            <a:pPr marL="0" lvl="0" indent="0">
              <a:buNone/>
            </a:pPr>
            <a:r>
              <a:rPr lang="en-US" sz="1600" dirty="0" smtClean="0">
                <a:latin typeface="Arial" panose="020B0604020202020204" pitchFamily="34" charset="0"/>
                <a:cs typeface="Arial" panose="020B0604020202020204" pitchFamily="34" charset="0"/>
              </a:rPr>
              <a:t>Sara</a:t>
            </a:r>
            <a:r>
              <a:rPr lang="en-US" sz="1600" dirty="0">
                <a:latin typeface="Arial" panose="020B0604020202020204" pitchFamily="34" charset="0"/>
                <a:cs typeface="Arial" panose="020B0604020202020204" pitchFamily="34" charset="0"/>
              </a:rPr>
              <a:t>: "Hi Donna. How is your research report coming along?"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Donna: "Great. I am using NCS data to study a rare medical condition, Kawasaki's disease in children. In certain </a:t>
            </a:r>
            <a:r>
              <a:rPr lang="en-US" sz="1600" dirty="0" smtClean="0">
                <a:latin typeface="Arial" panose="020B0604020202020204" pitchFamily="34" charset="0"/>
                <a:cs typeface="Arial" panose="020B0604020202020204" pitchFamily="34" charset="0"/>
              </a:rPr>
              <a:t>populations, </a:t>
            </a:r>
            <a:r>
              <a:rPr lang="en-US" sz="1600" dirty="0">
                <a:latin typeface="Arial" panose="020B0604020202020204" pitchFamily="34" charset="0"/>
                <a:cs typeface="Arial" panose="020B0604020202020204" pitchFamily="34" charset="0"/>
              </a:rPr>
              <a:t>the incidence of the condition reveals only one or two cases of the disease in a given year. I would like to publish these findings and include a table recording the incidence of the disease for these areas. However, within the table there will be 'cell sizes' under 10. Can I get an exception for this restriction and publish it with these smaller cells?"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Can Donna publish her findings of the incidence of Kawasaki's disease</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Choose the best answer. </a:t>
            </a:r>
            <a:endParaRPr lang="en-US" sz="1600" dirty="0" smtClean="0">
              <a:latin typeface="Arial" panose="020B0604020202020204" pitchFamily="34" charset="0"/>
              <a:cs typeface="Arial" panose="020B0604020202020204" pitchFamily="34" charset="0"/>
            </a:endParaRPr>
          </a:p>
          <a:p>
            <a:pPr marL="0" lvl="0" indent="0">
              <a:buNone/>
            </a:pPr>
            <a:endParaRPr lang="en-US" sz="1600" dirty="0">
              <a:solidFill>
                <a:prstClr val="black"/>
              </a:solidFill>
              <a:latin typeface="Arial" panose="020B0604020202020204" pitchFamily="34" charset="0"/>
              <a:cs typeface="Arial" panose="020B0604020202020204" pitchFamily="34" charset="0"/>
            </a:endParaRP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Yes, since this is a rare disorder, Donna can publish her findings.</a:t>
            </a: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Yes, if she receives approval from Sara, her supervisor.</a:t>
            </a: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No, this would be in violation of </a:t>
            </a:r>
            <a:r>
              <a:rPr lang="en-US" sz="1600" dirty="0" smtClean="0">
                <a:solidFill>
                  <a:prstClr val="black"/>
                </a:solidFill>
                <a:latin typeface="Arial" panose="020B0604020202020204" pitchFamily="34" charset="0"/>
                <a:cs typeface="Arial" panose="020B0604020202020204" pitchFamily="34" charset="0"/>
              </a:rPr>
              <a:t>NCS </a:t>
            </a:r>
            <a:r>
              <a:rPr lang="en-US" sz="1600" dirty="0" smtClean="0">
                <a:latin typeface="Arial" panose="020B0604020202020204" pitchFamily="34" charset="0"/>
                <a:cs typeface="Arial" panose="020B0604020202020204" pitchFamily="34" charset="0"/>
              </a:rPr>
              <a:t>data use requirements.</a:t>
            </a:r>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21</a:t>
            </a:fld>
            <a:endParaRPr lang="en-US" dirty="0"/>
          </a:p>
        </p:txBody>
      </p:sp>
    </p:spTree>
    <p:extLst>
      <p:ext uri="{BB962C8B-B14F-4D97-AF65-F5344CB8AC3E}">
        <p14:creationId xmlns:p14="http://schemas.microsoft.com/office/powerpoint/2010/main" val="7274124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a:t>
            </a:r>
            <a:r>
              <a:rPr lang="en-US" dirty="0" smtClean="0">
                <a:solidFill>
                  <a:prstClr val="black"/>
                </a:solidFill>
                <a:latin typeface="Arial" panose="020B0604020202020204" pitchFamily="34" charset="0"/>
                <a:cs typeface="Arial" panose="020B0604020202020204" pitchFamily="34" charset="0"/>
              </a:rPr>
              <a:t>Scenarios</a:t>
            </a:r>
            <a:r>
              <a:rPr lang="en-US" sz="3200" dirty="0" smtClean="0">
                <a:solidFill>
                  <a:prstClr val="black"/>
                </a:solidFill>
                <a:latin typeface="Arial" panose="020B0604020202020204" pitchFamily="34" charset="0"/>
                <a:cs typeface="Arial" panose="020B0604020202020204" pitchFamily="34" charset="0"/>
              </a:rPr>
              <a:t>……(cont.)</a:t>
            </a:r>
            <a:endParaRPr lang="en-US" sz="3200" dirty="0"/>
          </a:p>
        </p:txBody>
      </p:sp>
      <p:sp>
        <p:nvSpPr>
          <p:cNvPr id="3" name="Content Placeholder 2"/>
          <p:cNvSpPr>
            <a:spLocks noGrp="1"/>
          </p:cNvSpPr>
          <p:nvPr>
            <p:ph idx="1"/>
          </p:nvPr>
        </p:nvSpPr>
        <p:spPr/>
        <p:txBody>
          <a:bodyPr/>
          <a:lstStyle/>
          <a:p>
            <a:pPr mar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1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r>
              <a:rPr lang="en-US" sz="1500" b="1" dirty="0">
                <a:solidFill>
                  <a:prstClr val="black"/>
                </a:solidFill>
                <a:latin typeface="Arial" panose="020B0604020202020204" pitchFamily="34" charset="0"/>
                <a:cs typeface="Arial" panose="020B0604020202020204" pitchFamily="34" charset="0"/>
              </a:rPr>
              <a:t> </a:t>
            </a:r>
            <a:endParaRPr lang="en-US" sz="1500" b="1"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C. </a:t>
            </a:r>
            <a:r>
              <a:rPr lang="en-US" sz="1500" dirty="0">
                <a:latin typeface="Arial" panose="020B0604020202020204" pitchFamily="34" charset="0"/>
                <a:cs typeface="Arial" panose="020B0604020202020204" pitchFamily="34" charset="0"/>
              </a:rPr>
              <a:t>No, this would be in violation of </a:t>
            </a:r>
            <a:r>
              <a:rPr lang="en-US" sz="1500" dirty="0" smtClean="0">
                <a:latin typeface="Arial" panose="020B0604020202020204" pitchFamily="34" charset="0"/>
                <a:cs typeface="Arial" panose="020B0604020202020204" pitchFamily="34" charset="0"/>
              </a:rPr>
              <a:t>NCS data use requirements. </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smtClean="0">
                <a:latin typeface="Arial" panose="020B0604020202020204" pitchFamily="34" charset="0"/>
                <a:cs typeface="Arial" panose="020B0604020202020204" pitchFamily="34" charset="0"/>
              </a:rPr>
              <a:t>All </a:t>
            </a:r>
            <a:r>
              <a:rPr lang="en-US" sz="1500" dirty="0">
                <a:latin typeface="Arial" panose="020B0604020202020204" pitchFamily="34" charset="0"/>
                <a:cs typeface="Arial" panose="020B0604020202020204" pitchFamily="34" charset="0"/>
              </a:rPr>
              <a:t>published results must be reported with cell sizes greater than or equal to 10. One or two cases of a rare medical condition in a given geographic area are too few to report while </a:t>
            </a:r>
            <a:r>
              <a:rPr lang="en-US" sz="1500" dirty="0" smtClean="0">
                <a:latin typeface="Arial" panose="020B0604020202020204" pitchFamily="34" charset="0"/>
                <a:cs typeface="Arial" panose="020B0604020202020204" pitchFamily="34" charset="0"/>
              </a:rPr>
              <a:t>protecting privacy. </a:t>
            </a:r>
            <a:r>
              <a:rPr lang="en-US" sz="1500" dirty="0">
                <a:latin typeface="Arial" panose="020B0604020202020204" pitchFamily="34" charset="0"/>
                <a:cs typeface="Arial" panose="020B0604020202020204" pitchFamily="34" charset="0"/>
              </a:rPr>
              <a:t>Cell sizes fewer than 10 could inadvertently reveal identity. These cases will need to be reported by combining the geographic areas up to a cell size greater than or equal to 10. </a:t>
            </a:r>
            <a:endParaRPr lang="en-US" sz="1500" dirty="0" smtClean="0">
              <a:latin typeface="Arial" panose="020B0604020202020204" pitchFamily="34" charset="0"/>
              <a:cs typeface="Arial" panose="020B0604020202020204" pitchFamily="34" charset="0"/>
            </a:endParaRP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This information is in the section related to </a:t>
            </a:r>
            <a:r>
              <a:rPr lang="en-US" sz="1500" b="1" dirty="0" smtClean="0">
                <a:latin typeface="Arial" panose="020B0604020202020204" pitchFamily="34" charset="0"/>
                <a:cs typeface="Arial" panose="020B0604020202020204" pitchFamily="34" charset="0"/>
              </a:rPr>
              <a:t>Disclosure Policies</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22</a:t>
            </a:fld>
            <a:endParaRPr lang="en-US" dirty="0"/>
          </a:p>
        </p:txBody>
      </p:sp>
    </p:spTree>
    <p:extLst>
      <p:ext uri="{BB962C8B-B14F-4D97-AF65-F5344CB8AC3E}">
        <p14:creationId xmlns:p14="http://schemas.microsoft.com/office/powerpoint/2010/main" val="40463082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Scenarios</a:t>
            </a:r>
            <a:r>
              <a:rPr lang="en-US" sz="3200" dirty="0">
                <a:solidFill>
                  <a:prstClr val="black"/>
                </a:solidFill>
                <a:latin typeface="Arial" panose="020B0604020202020204" pitchFamily="34" charset="0"/>
                <a:cs typeface="Arial" panose="020B0604020202020204" pitchFamily="34" charset="0"/>
              </a:rPr>
              <a:t>……(cont.)</a:t>
            </a:r>
            <a:endParaRPr lang="en-US" dirty="0"/>
          </a:p>
        </p:txBody>
      </p:sp>
      <p:sp>
        <p:nvSpPr>
          <p:cNvPr id="3" name="Content Placeholder 2"/>
          <p:cNvSpPr>
            <a:spLocks noGrp="1"/>
          </p:cNvSpPr>
          <p:nvPr>
            <p:ph idx="1"/>
          </p:nvPr>
        </p:nvSpPr>
        <p:spPr>
          <a:xfrm>
            <a:off x="457200" y="1524000"/>
            <a:ext cx="8229600" cy="4602163"/>
          </a:xfrm>
        </p:spPr>
        <p:txBody>
          <a:bodyPr>
            <a:normAutofit fontScale="92500" lnSpcReduction="20000"/>
          </a:bodyPr>
          <a:lstStyle/>
          <a:p>
            <a:pPr marL="0" lvl="0" indent="0">
              <a:buNone/>
            </a:pPr>
            <a:r>
              <a:rPr lang="en-US" sz="3000" dirty="0" smtClean="0">
                <a:solidFill>
                  <a:prstClr val="black"/>
                </a:solidFill>
                <a:latin typeface="Arial" panose="020B0604020202020204" pitchFamily="34" charset="0"/>
                <a:ea typeface="+mj-ea"/>
                <a:cs typeface="Arial" panose="020B0604020202020204" pitchFamily="34" charset="0"/>
              </a:rPr>
              <a:t>Scenario 2</a:t>
            </a:r>
          </a:p>
          <a:p>
            <a:pPr marL="0" lvl="0" indent="0">
              <a:buNone/>
            </a:pPr>
            <a:endParaRPr lang="en-US" sz="30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John </a:t>
            </a:r>
            <a:r>
              <a:rPr lang="en-US" sz="1500" dirty="0">
                <a:latin typeface="Arial" panose="020B0604020202020204" pitchFamily="34" charset="0"/>
                <a:cs typeface="Arial" panose="020B0604020202020204" pitchFamily="34" charset="0"/>
              </a:rPr>
              <a:t>is a new research contractor with Health Research Services, Inc. How can John and his colleague abide by </a:t>
            </a:r>
            <a:r>
              <a:rPr lang="en-US" sz="1500" dirty="0" smtClean="0">
                <a:latin typeface="Arial" panose="020B0604020202020204" pitchFamily="34" charset="0"/>
                <a:cs typeface="Arial" panose="020B0604020202020204" pitchFamily="34" charset="0"/>
              </a:rPr>
              <a:t>NCS data use requirements?</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John: "I'd like to do a primary sampling unit-level comparison that incorporates health and demographic data.  I want to include health provider information, health outcomes, and race/ethnicity data in my report.  How can I use NCS data within my report?”</a:t>
            </a:r>
          </a:p>
          <a:p>
            <a:pPr marL="0" lvl="0" indent="0">
              <a:buNone/>
            </a:pPr>
            <a:endParaRPr lang="en-US" sz="1500" dirty="0">
              <a:latin typeface="Arial" panose="020B0604020202020204" pitchFamily="34" charset="0"/>
              <a:cs typeface="Arial" panose="020B0604020202020204" pitchFamily="34" charset="0"/>
            </a:endParaRPr>
          </a:p>
          <a:p>
            <a:pPr marL="0" lvl="0" indent="0">
              <a:buNone/>
            </a:pPr>
            <a:r>
              <a:rPr lang="en-US" sz="1500" dirty="0">
                <a:latin typeface="Arial" panose="020B0604020202020204" pitchFamily="34" charset="0"/>
                <a:cs typeface="Arial" panose="020B0604020202020204" pitchFamily="34" charset="0"/>
              </a:rPr>
              <a:t>Tom: "Perhaps you could link </a:t>
            </a:r>
            <a:r>
              <a:rPr lang="en-US" sz="1500" dirty="0" smtClean="0">
                <a:latin typeface="Arial" panose="020B0604020202020204" pitchFamily="34" charset="0"/>
                <a:cs typeface="Arial" panose="020B0604020202020204" pitchFamily="34" charset="0"/>
              </a:rPr>
              <a:t>extant data from county </a:t>
            </a:r>
            <a:r>
              <a:rPr lang="en-US" sz="1500" dirty="0">
                <a:latin typeface="Arial" panose="020B0604020202020204" pitchFamily="34" charset="0"/>
                <a:cs typeface="Arial" panose="020B0604020202020204" pitchFamily="34" charset="0"/>
              </a:rPr>
              <a:t>records concerning demographics </a:t>
            </a:r>
            <a:r>
              <a:rPr lang="en-US" sz="1500" dirty="0" smtClean="0">
                <a:latin typeface="Arial" panose="020B0604020202020204" pitchFamily="34" charset="0"/>
                <a:cs typeface="Arial" panose="020B0604020202020204" pitchFamily="34" charset="0"/>
              </a:rPr>
              <a:t>with health </a:t>
            </a:r>
            <a:r>
              <a:rPr lang="en-US" sz="1500" dirty="0">
                <a:latin typeface="Arial" panose="020B0604020202020204" pitchFamily="34" charset="0"/>
                <a:cs typeface="Arial" panose="020B0604020202020204" pitchFamily="34" charset="0"/>
              </a:rPr>
              <a:t>information contained in the NCS data residing in the Researcher </a:t>
            </a:r>
            <a:r>
              <a:rPr lang="en-US" sz="1500" dirty="0" smtClean="0">
                <a:latin typeface="Arial" panose="020B0604020202020204" pitchFamily="34" charset="0"/>
                <a:cs typeface="Arial" panose="020B0604020202020204" pitchFamily="34" charset="0"/>
              </a:rPr>
              <a:t>Portal." </a:t>
            </a:r>
            <a:r>
              <a:rPr lang="en-US" sz="1500" dirty="0">
                <a:latin typeface="Arial" panose="020B0604020202020204" pitchFamily="34" charset="0"/>
                <a:cs typeface="Arial" panose="020B0604020202020204" pitchFamily="34" charset="0"/>
              </a:rPr>
              <a:t/>
            </a:r>
            <a:br>
              <a:rPr lang="en-US" sz="1500" dirty="0">
                <a:latin typeface="Arial" panose="020B0604020202020204" pitchFamily="34" charset="0"/>
                <a:cs typeface="Arial" panose="020B0604020202020204" pitchFamily="34" charset="0"/>
              </a:rPr>
            </a:br>
            <a:endParaRPr lang="en-US" sz="1500" dirty="0">
              <a:latin typeface="Arial" panose="020B0604020202020204" pitchFamily="34" charset="0"/>
              <a:cs typeface="Arial" panose="020B0604020202020204" pitchFamily="34" charset="0"/>
            </a:endParaRPr>
          </a:p>
          <a:p>
            <a:pPr marL="0" lvl="0" indent="0">
              <a:buNone/>
            </a:pPr>
            <a:r>
              <a:rPr lang="en-US" sz="1500" dirty="0">
                <a:latin typeface="Arial" panose="020B0604020202020204" pitchFamily="34" charset="0"/>
                <a:cs typeface="Arial" panose="020B0604020202020204" pitchFamily="34" charset="0"/>
              </a:rPr>
              <a:t>Under what conditions can John use the NCS data within the </a:t>
            </a:r>
            <a:r>
              <a:rPr lang="en-US" sz="1500" dirty="0" smtClean="0">
                <a:latin typeface="Arial" panose="020B0604020202020204" pitchFamily="34" charset="0"/>
                <a:cs typeface="Arial" panose="020B0604020202020204" pitchFamily="34" charset="0"/>
              </a:rPr>
              <a:t>Researcher Portal? </a:t>
            </a:r>
          </a:p>
          <a:p>
            <a:pPr marL="0" lvl="0" indent="0">
              <a:buNone/>
            </a:pPr>
            <a:endParaRPr lang="en-US" sz="1500" dirty="0">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Choose all that apply</a:t>
            </a:r>
            <a:r>
              <a:rPr lang="en-US" sz="1500" dirty="0" smtClean="0">
                <a:latin typeface="Arial" panose="020B0604020202020204" pitchFamily="34" charset="0"/>
                <a:cs typeface="Arial" panose="020B0604020202020204" pitchFamily="34" charset="0"/>
              </a:rPr>
              <a:t>).</a:t>
            </a:r>
          </a:p>
          <a:p>
            <a:pPr marL="0" lvl="0" indent="0">
              <a:buNone/>
            </a:pPr>
            <a:endParaRPr lang="en-US" sz="1500" dirty="0">
              <a:latin typeface="Arial" panose="020B0604020202020204" pitchFamily="34" charset="0"/>
              <a:cs typeface="Arial" panose="020B0604020202020204" pitchFamily="34" charset="0"/>
            </a:endParaRPr>
          </a:p>
          <a:p>
            <a:pPr lvl="0">
              <a:buFont typeface="+mj-lt"/>
              <a:buAutoNum type="alphaUcPeriod"/>
            </a:pPr>
            <a:r>
              <a:rPr lang="en-US" sz="1500" dirty="0">
                <a:latin typeface="Arial" panose="020B0604020202020204" pitchFamily="34" charset="0"/>
                <a:cs typeface="Arial" panose="020B0604020202020204" pitchFamily="34" charset="0"/>
              </a:rPr>
              <a:t>If he signs a </a:t>
            </a:r>
            <a:r>
              <a:rPr lang="en-US" sz="1500" dirty="0" smtClean="0">
                <a:latin typeface="Arial" panose="020B0604020202020204" pitchFamily="34" charset="0"/>
                <a:cs typeface="Arial" panose="020B0604020202020204" pitchFamily="34" charset="0"/>
              </a:rPr>
              <a:t>RMDA</a:t>
            </a:r>
            <a:endParaRPr lang="en-US" sz="1500" dirty="0">
              <a:latin typeface="Arial" panose="020B0604020202020204" pitchFamily="34" charset="0"/>
              <a:cs typeface="Arial" panose="020B0604020202020204" pitchFamily="34" charset="0"/>
            </a:endParaRPr>
          </a:p>
          <a:p>
            <a:pPr lvl="0">
              <a:buFont typeface="+mj-lt"/>
              <a:buAutoNum type="alphaUcPeriod"/>
            </a:pPr>
            <a:r>
              <a:rPr lang="en-US" sz="1500" dirty="0" smtClean="0">
                <a:latin typeface="Arial" panose="020B0604020202020204" pitchFamily="34" charset="0"/>
                <a:cs typeface="Arial" panose="020B0604020202020204" pitchFamily="34" charset="0"/>
              </a:rPr>
              <a:t>If </a:t>
            </a:r>
            <a:r>
              <a:rPr lang="en-US" sz="1500" dirty="0">
                <a:latin typeface="Arial" panose="020B0604020202020204" pitchFamily="34" charset="0"/>
                <a:cs typeface="Arial" panose="020B0604020202020204" pitchFamily="34" charset="0"/>
              </a:rPr>
              <a:t>John doesn't disclose geographic detail more specific than the primary sampling unit level </a:t>
            </a:r>
          </a:p>
          <a:p>
            <a:pPr lvl="0">
              <a:buFont typeface="+mj-lt"/>
              <a:buAutoNum type="alphaUcPeriod"/>
            </a:pPr>
            <a:r>
              <a:rPr lang="en-US" sz="1500" dirty="0">
                <a:latin typeface="Arial" panose="020B0604020202020204" pitchFamily="34" charset="0"/>
                <a:cs typeface="Arial" panose="020B0604020202020204" pitchFamily="34" charset="0"/>
              </a:rPr>
              <a:t>If John doesn’t identify health care providers</a:t>
            </a:r>
          </a:p>
          <a:p>
            <a:pPr lvl="0">
              <a:buFont typeface="+mj-lt"/>
              <a:buAutoNum type="alphaUcPeriod"/>
            </a:pPr>
            <a:r>
              <a:rPr lang="en-US" sz="1500" dirty="0">
                <a:latin typeface="Arial" panose="020B0604020202020204" pitchFamily="34" charset="0"/>
                <a:cs typeface="Arial" panose="020B0604020202020204" pitchFamily="34" charset="0"/>
              </a:rPr>
              <a:t>If he uses his research for marketing purposes</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23</a:t>
            </a:fld>
            <a:endParaRPr lang="en-US" dirty="0"/>
          </a:p>
        </p:txBody>
      </p:sp>
    </p:spTree>
    <p:extLst>
      <p:ext uri="{BB962C8B-B14F-4D97-AF65-F5344CB8AC3E}">
        <p14:creationId xmlns:p14="http://schemas.microsoft.com/office/powerpoint/2010/main" val="2460412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a:t>
            </a:r>
            <a:r>
              <a:rPr lang="en-US" dirty="0" smtClean="0">
                <a:solidFill>
                  <a:prstClr val="black"/>
                </a:solidFill>
                <a:latin typeface="Arial" panose="020B0604020202020204" pitchFamily="34" charset="0"/>
                <a:cs typeface="Arial" panose="020B0604020202020204" pitchFamily="34" charset="0"/>
              </a:rPr>
              <a:t>Scenarios</a:t>
            </a:r>
            <a:r>
              <a:rPr lang="en-US" sz="3200" dirty="0" smtClean="0">
                <a:solidFill>
                  <a:prstClr val="black"/>
                </a:solidFill>
                <a:latin typeface="Arial" panose="020B0604020202020204" pitchFamily="34" charset="0"/>
                <a:cs typeface="Arial" panose="020B0604020202020204" pitchFamily="34" charset="0"/>
              </a:rPr>
              <a:t>.….(</a:t>
            </a:r>
            <a:r>
              <a:rPr lang="en-US" sz="3200" dirty="0">
                <a:solidFill>
                  <a:prstClr val="black"/>
                </a:solidFill>
                <a:latin typeface="Arial" panose="020B0604020202020204" pitchFamily="34" charset="0"/>
                <a:cs typeface="Arial" panose="020B0604020202020204" pitchFamily="34" charset="0"/>
              </a:rPr>
              <a:t>cont.)</a:t>
            </a:r>
            <a:endParaRPr lang="en-US" sz="3200" dirty="0"/>
          </a:p>
        </p:txBody>
      </p:sp>
      <p:sp>
        <p:nvSpPr>
          <p:cNvPr id="3" name="Content Placeholder 2"/>
          <p:cNvSpPr>
            <a:spLocks noGrp="1"/>
          </p:cNvSpPr>
          <p:nvPr>
            <p:ph idx="1"/>
          </p:nvPr>
        </p:nvSpPr>
        <p:spPr/>
        <p:txBody>
          <a:bodyPr/>
          <a:lstStyle/>
          <a:p>
            <a:pPr marL="0" lv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2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endParaRPr lang="en-US" sz="2000" b="1"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latin typeface="Arial" panose="020B0604020202020204" pitchFamily="34" charset="0"/>
                <a:cs typeface="Arial" panose="020B0604020202020204" pitchFamily="34" charset="0"/>
              </a:rPr>
              <a:t>If </a:t>
            </a:r>
            <a:r>
              <a:rPr lang="en-US" sz="1500" dirty="0">
                <a:latin typeface="Arial" panose="020B0604020202020204" pitchFamily="34" charset="0"/>
                <a:cs typeface="Arial" panose="020B0604020202020204" pitchFamily="34" charset="0"/>
              </a:rPr>
              <a:t>he signs a </a:t>
            </a:r>
            <a:r>
              <a:rPr lang="en-US" sz="1500" dirty="0" smtClean="0">
                <a:latin typeface="Arial" panose="020B0604020202020204" pitchFamily="34" charset="0"/>
                <a:cs typeface="Arial" panose="020B0604020202020204" pitchFamily="34" charset="0"/>
              </a:rPr>
              <a:t>RMDA, </a:t>
            </a:r>
          </a:p>
          <a:p>
            <a:pPr lvl="0">
              <a:buAutoNum type="alphaUcPeriod"/>
            </a:pPr>
            <a:r>
              <a:rPr lang="en-US" sz="1500" dirty="0" smtClean="0">
                <a:latin typeface="Arial" panose="020B0604020202020204" pitchFamily="34" charset="0"/>
                <a:cs typeface="Arial" panose="020B0604020202020204" pitchFamily="34" charset="0"/>
              </a:rPr>
              <a:t>If </a:t>
            </a:r>
            <a:r>
              <a:rPr lang="en-US" sz="1500" dirty="0">
                <a:latin typeface="Arial" panose="020B0604020202020204" pitchFamily="34" charset="0"/>
                <a:cs typeface="Arial" panose="020B0604020202020204" pitchFamily="34" charset="0"/>
              </a:rPr>
              <a:t>John doesn’t disclose geographic detail more specific than the primary sampling unit level, and </a:t>
            </a:r>
            <a:endParaRPr lang="en-US" sz="1500" dirty="0" smtClean="0">
              <a:latin typeface="Arial" panose="020B0604020202020204" pitchFamily="34" charset="0"/>
              <a:cs typeface="Arial" panose="020B0604020202020204" pitchFamily="34" charset="0"/>
            </a:endParaRPr>
          </a:p>
          <a:p>
            <a:pPr lvl="0">
              <a:buAutoNum type="alphaUcPeriod"/>
            </a:pPr>
            <a:r>
              <a:rPr lang="en-US" sz="1500" dirty="0" smtClean="0">
                <a:latin typeface="Arial" panose="020B0604020202020204" pitchFamily="34" charset="0"/>
                <a:cs typeface="Arial" panose="020B0604020202020204" pitchFamily="34" charset="0"/>
              </a:rPr>
              <a:t>If </a:t>
            </a:r>
            <a:r>
              <a:rPr lang="en-US" sz="1500" dirty="0">
                <a:latin typeface="Arial" panose="020B0604020202020204" pitchFamily="34" charset="0"/>
                <a:cs typeface="Arial" panose="020B0604020202020204" pitchFamily="34" charset="0"/>
              </a:rPr>
              <a:t>John doesn’t identify health care providers.</a:t>
            </a:r>
            <a:br>
              <a:rPr lang="en-US" sz="1500" dirty="0">
                <a:latin typeface="Arial" panose="020B0604020202020204" pitchFamily="34" charset="0"/>
                <a:cs typeface="Arial" panose="020B0604020202020204" pitchFamily="34" charset="0"/>
              </a:rPr>
            </a:br>
            <a:endParaRPr lang="en-US" sz="1500" dirty="0" smtClean="0">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Health </a:t>
            </a:r>
            <a:r>
              <a:rPr lang="en-US" sz="1500" dirty="0">
                <a:latin typeface="Arial" panose="020B0604020202020204" pitchFamily="34" charset="0"/>
                <a:cs typeface="Arial" panose="020B0604020202020204" pitchFamily="34" charset="0"/>
              </a:rPr>
              <a:t>care provider-level analysis can be done, but the identification of providers must be protected. John can enhance his data with links to other data, but he must stay within the limits of the </a:t>
            </a:r>
            <a:r>
              <a:rPr lang="en-US" sz="1500" dirty="0" smtClean="0">
                <a:latin typeface="Arial" panose="020B0604020202020204" pitchFamily="34" charset="0"/>
                <a:cs typeface="Arial" panose="020B0604020202020204" pitchFamily="34" charset="0"/>
              </a:rPr>
              <a:t>approved research plan. </a:t>
            </a:r>
            <a:r>
              <a:rPr lang="en-US" sz="1500" dirty="0">
                <a:latin typeface="Arial" panose="020B0604020202020204" pitchFamily="34" charset="0"/>
                <a:cs typeface="Arial" panose="020B0604020202020204" pitchFamily="34" charset="0"/>
              </a:rPr>
              <a:t>Also, as a member of the research group, John must sign the </a:t>
            </a:r>
            <a:r>
              <a:rPr lang="en-US" sz="1500" dirty="0" smtClean="0">
                <a:latin typeface="Arial" panose="020B0604020202020204" pitchFamily="34" charset="0"/>
                <a:cs typeface="Arial" panose="020B0604020202020204" pitchFamily="34" charset="0"/>
              </a:rPr>
              <a:t>RMDA. Use </a:t>
            </a:r>
            <a:r>
              <a:rPr lang="en-US" sz="1500" dirty="0">
                <a:latin typeface="Arial" panose="020B0604020202020204" pitchFamily="34" charset="0"/>
                <a:cs typeface="Arial" panose="020B0604020202020204" pitchFamily="34" charset="0"/>
              </a:rPr>
              <a:t>of NCS data for marketing purposes, such as using the information in the NCS data for commercial or competitive purposes involving individual hospitals, is a violation of the </a:t>
            </a:r>
            <a:r>
              <a:rPr lang="en-US" sz="1500" dirty="0" smtClean="0">
                <a:latin typeface="Arial" panose="020B0604020202020204" pitchFamily="34" charset="0"/>
                <a:cs typeface="Arial" panose="020B0604020202020204" pitchFamily="34" charset="0"/>
              </a:rPr>
              <a:t>NCS data use requirements. </a:t>
            </a:r>
            <a:endParaRPr lang="en-US" sz="1500" dirty="0">
              <a:latin typeface="Arial" panose="020B0604020202020204" pitchFamily="34" charset="0"/>
              <a:cs typeface="Arial" panose="020B0604020202020204" pitchFamily="34" charset="0"/>
            </a:endParaRPr>
          </a:p>
          <a:p>
            <a:pPr marL="0" lvl="0" indent="0">
              <a:buNone/>
            </a:pPr>
            <a:endParaRPr lang="en-US" sz="1500" dirty="0" smtClean="0">
              <a:solidFill>
                <a:srgbClr val="FF0000"/>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This </a:t>
            </a:r>
            <a:r>
              <a:rPr lang="en-US" sz="1500" dirty="0">
                <a:latin typeface="Arial" panose="020B0604020202020204" pitchFamily="34" charset="0"/>
                <a:cs typeface="Arial" panose="020B0604020202020204" pitchFamily="34" charset="0"/>
              </a:rPr>
              <a:t>information is </a:t>
            </a:r>
            <a:r>
              <a:rPr lang="en-US" sz="1500" dirty="0" smtClean="0">
                <a:latin typeface="Arial" panose="020B0604020202020204" pitchFamily="34" charset="0"/>
                <a:cs typeface="Arial" panose="020B0604020202020204" pitchFamily="34" charset="0"/>
              </a:rPr>
              <a:t>covered in the sections related to </a:t>
            </a:r>
            <a:r>
              <a:rPr lang="en-US" sz="1500" b="1" dirty="0" smtClean="0">
                <a:latin typeface="Arial" panose="020B0604020202020204" pitchFamily="34" charset="0"/>
                <a:cs typeface="Arial" panose="020B0604020202020204" pitchFamily="34" charset="0"/>
              </a:rPr>
              <a:t>Accessing Data Analysis Files </a:t>
            </a:r>
            <a:r>
              <a:rPr lang="en-US" sz="1500" dirty="0" smtClean="0">
                <a:latin typeface="Arial" panose="020B0604020202020204" pitchFamily="34" charset="0"/>
                <a:cs typeface="Arial" panose="020B0604020202020204" pitchFamily="34" charset="0"/>
              </a:rPr>
              <a:t>and </a:t>
            </a:r>
            <a:r>
              <a:rPr lang="en-US" sz="1500" b="1" dirty="0">
                <a:latin typeface="Arial" panose="020B0604020202020204" pitchFamily="34" charset="0"/>
                <a:cs typeface="Arial" panose="020B0604020202020204" pitchFamily="34" charset="0"/>
              </a:rPr>
              <a:t>Disclosure Policies</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24</a:t>
            </a:fld>
            <a:endParaRPr lang="en-US" dirty="0"/>
          </a:p>
        </p:txBody>
      </p:sp>
    </p:spTree>
    <p:extLst>
      <p:ext uri="{BB962C8B-B14F-4D97-AF65-F5344CB8AC3E}">
        <p14:creationId xmlns:p14="http://schemas.microsoft.com/office/powerpoint/2010/main" val="4138243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a:t>
            </a:r>
            <a:r>
              <a:rPr lang="en-US" dirty="0" smtClean="0">
                <a:solidFill>
                  <a:prstClr val="black"/>
                </a:solidFill>
                <a:latin typeface="Arial" panose="020B0604020202020204" pitchFamily="34" charset="0"/>
                <a:cs typeface="Arial" panose="020B0604020202020204" pitchFamily="34" charset="0"/>
              </a:rPr>
              <a:t>Scenarios</a:t>
            </a:r>
            <a:r>
              <a:rPr lang="en-US" sz="3200" dirty="0">
                <a:solidFill>
                  <a:prstClr val="black"/>
                </a:solidFill>
                <a:latin typeface="Arial" panose="020B0604020202020204" pitchFamily="34" charset="0"/>
                <a:cs typeface="Arial" panose="020B0604020202020204" pitchFamily="34" charset="0"/>
              </a:rPr>
              <a:t>.….(cont.)</a:t>
            </a:r>
            <a:endParaRPr lang="en-US" dirty="0"/>
          </a:p>
        </p:txBody>
      </p:sp>
      <p:sp>
        <p:nvSpPr>
          <p:cNvPr id="3" name="Content Placeholder 2"/>
          <p:cNvSpPr>
            <a:spLocks noGrp="1"/>
          </p:cNvSpPr>
          <p:nvPr>
            <p:ph idx="1"/>
          </p:nvPr>
        </p:nvSpPr>
        <p:spPr/>
        <p:txBody>
          <a:bodyPr>
            <a:normAutofit lnSpcReduction="10000"/>
          </a:bodyPr>
          <a:lstStyle/>
          <a:p>
            <a:pPr marL="0" lv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3</a:t>
            </a:r>
          </a:p>
          <a:p>
            <a:pPr marL="0" lvl="0" indent="0">
              <a:buNone/>
            </a:pP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Lisa</a:t>
            </a:r>
            <a:r>
              <a:rPr lang="en-US" sz="1500" dirty="0">
                <a:solidFill>
                  <a:prstClr val="black"/>
                </a:solidFill>
                <a:latin typeface="Arial" panose="020B0604020202020204" pitchFamily="34" charset="0"/>
                <a:cs typeface="Arial" panose="020B0604020202020204" pitchFamily="34" charset="0"/>
              </a:rPr>
              <a:t>: "Lakeview Hospital. This is Lisa speaking."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Stephen: "Hi Lisa, my name is Stephen Gossling. I am a health care researcher with Burnside University. I am using NCS data to research the prevalence of newborn respiratory illnesses within the western United States. I have some questions about your data on newborn respiratory illness and would like to verify the number of cases that were admitted to your hospital three years ago."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Which of the following is a violation of </a:t>
            </a:r>
            <a:r>
              <a:rPr lang="en-US" sz="1500" dirty="0" smtClean="0">
                <a:solidFill>
                  <a:prstClr val="black"/>
                </a:solidFill>
                <a:latin typeface="Arial" panose="020B0604020202020204" pitchFamily="34" charset="0"/>
                <a:cs typeface="Arial" panose="020B0604020202020204" pitchFamily="34" charset="0"/>
              </a:rPr>
              <a:t>NCS </a:t>
            </a:r>
            <a:r>
              <a:rPr lang="en-US" sz="1500" dirty="0" smtClean="0">
                <a:latin typeface="Arial" panose="020B0604020202020204" pitchFamily="34" charset="0"/>
                <a:cs typeface="Arial" panose="020B0604020202020204" pitchFamily="34" charset="0"/>
              </a:rPr>
              <a:t>data use requirements? </a:t>
            </a: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a:t>
            </a:r>
            <a:r>
              <a:rPr lang="en-US" sz="1500" dirty="0">
                <a:solidFill>
                  <a:prstClr val="black"/>
                </a:solidFill>
                <a:latin typeface="Arial" panose="020B0604020202020204" pitchFamily="34" charset="0"/>
                <a:cs typeface="Arial" panose="020B0604020202020204" pitchFamily="34" charset="0"/>
              </a:rPr>
              <a:t>Choose all that apply</a:t>
            </a:r>
            <a:r>
              <a:rPr lang="en-US" sz="1500" dirty="0" smtClean="0">
                <a:solidFill>
                  <a:prstClr val="black"/>
                </a:solidFill>
                <a:latin typeface="Arial" panose="020B0604020202020204" pitchFamily="34" charset="0"/>
                <a:cs typeface="Arial" panose="020B0604020202020204" pitchFamily="34" charset="0"/>
              </a:rPr>
              <a:t>).</a:t>
            </a:r>
            <a:r>
              <a:rPr lang="en-US" sz="1500" strike="sngStrike" dirty="0" smtClean="0">
                <a:solidFill>
                  <a:srgbClr val="FF0000"/>
                </a:solidFill>
                <a:latin typeface="Arial" panose="020B0604020202020204" pitchFamily="34" charset="0"/>
                <a:cs typeface="Arial" panose="020B0604020202020204" pitchFamily="34" charset="0"/>
              </a:rPr>
              <a:t> </a:t>
            </a:r>
          </a:p>
          <a:p>
            <a:pPr marL="0" lvl="0" indent="0">
              <a:buNone/>
            </a:pPr>
            <a:endParaRPr lang="en-US" sz="1500" strike="sngStrike" dirty="0">
              <a:solidFill>
                <a:srgbClr val="FF0000"/>
              </a:solidFill>
              <a:latin typeface="Arial" panose="020B0604020202020204" pitchFamily="34" charset="0"/>
              <a:cs typeface="Arial" panose="020B0604020202020204" pitchFamily="34" charset="0"/>
            </a:endParaRP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Contacting an institution to question, verify, or discuss NCS data</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Identifying individuals within NCS data</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Linking NCS data to another data source</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Comparing (benchmarking) results from the NCS data to another data </a:t>
            </a:r>
            <a:r>
              <a:rPr lang="en-US" sz="1500" dirty="0" smtClean="0">
                <a:solidFill>
                  <a:prstClr val="black"/>
                </a:solidFill>
                <a:latin typeface="Arial" panose="020B0604020202020204" pitchFamily="34" charset="0"/>
                <a:cs typeface="Arial" panose="020B0604020202020204" pitchFamily="34" charset="0"/>
              </a:rPr>
              <a:t>source</a:t>
            </a:r>
            <a:endParaRPr lang="en-US" sz="1500"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25</a:t>
            </a:fld>
            <a:endParaRPr lang="en-US" dirty="0"/>
          </a:p>
        </p:txBody>
      </p:sp>
    </p:spTree>
    <p:extLst>
      <p:ext uri="{BB962C8B-B14F-4D97-AF65-F5344CB8AC3E}">
        <p14:creationId xmlns:p14="http://schemas.microsoft.com/office/powerpoint/2010/main" val="32289910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a:t>
            </a:r>
            <a:r>
              <a:rPr lang="en-US" dirty="0" smtClean="0">
                <a:solidFill>
                  <a:prstClr val="black"/>
                </a:solidFill>
                <a:latin typeface="Arial" panose="020B0604020202020204" pitchFamily="34" charset="0"/>
                <a:cs typeface="Arial" panose="020B0604020202020204" pitchFamily="34" charset="0"/>
              </a:rPr>
              <a:t>Scenarios</a:t>
            </a:r>
            <a:r>
              <a:rPr lang="en-US" sz="3200" dirty="0" smtClean="0">
                <a:solidFill>
                  <a:prstClr val="black"/>
                </a:solidFill>
                <a:latin typeface="Arial" panose="020B0604020202020204" pitchFamily="34" charset="0"/>
                <a:cs typeface="Arial" panose="020B0604020202020204" pitchFamily="34" charset="0"/>
              </a:rPr>
              <a:t>..….(</a:t>
            </a:r>
            <a:r>
              <a:rPr lang="en-US" sz="3200" dirty="0">
                <a:solidFill>
                  <a:prstClr val="black"/>
                </a:solidFill>
                <a:latin typeface="Arial" panose="020B0604020202020204" pitchFamily="34" charset="0"/>
                <a:cs typeface="Arial" panose="020B0604020202020204" pitchFamily="34" charset="0"/>
              </a:rPr>
              <a:t>cont.)</a:t>
            </a:r>
            <a:endParaRPr lang="en-US" dirty="0"/>
          </a:p>
        </p:txBody>
      </p:sp>
      <p:sp>
        <p:nvSpPr>
          <p:cNvPr id="3" name="Content Placeholder 2"/>
          <p:cNvSpPr>
            <a:spLocks noGrp="1"/>
          </p:cNvSpPr>
          <p:nvPr>
            <p:ph idx="1"/>
          </p:nvPr>
        </p:nvSpPr>
        <p:spPr/>
        <p:txBody>
          <a:bodyPr/>
          <a:lstStyle/>
          <a:p>
            <a:pPr marL="0" lvl="0" indent="0">
              <a:buNone/>
            </a:pPr>
            <a:r>
              <a:rPr lang="en-US" sz="2800" dirty="0" smtClean="0">
                <a:solidFill>
                  <a:prstClr val="black"/>
                </a:solidFill>
                <a:latin typeface="Arial" panose="020B0604020202020204" pitchFamily="34" charset="0"/>
                <a:ea typeface="+mj-ea"/>
                <a:cs typeface="Arial" panose="020B0604020202020204" pitchFamily="34" charset="0"/>
              </a:rPr>
              <a:t>Scenario 3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endParaRPr lang="en-US" sz="2000" b="1"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Contacting </a:t>
            </a:r>
            <a:r>
              <a:rPr lang="en-US" sz="1500" dirty="0">
                <a:solidFill>
                  <a:prstClr val="black"/>
                </a:solidFill>
                <a:latin typeface="Arial" panose="020B0604020202020204" pitchFamily="34" charset="0"/>
                <a:cs typeface="Arial" panose="020B0604020202020204" pitchFamily="34" charset="0"/>
              </a:rPr>
              <a:t>an institution to question, verify, or discuss NCS data and </a:t>
            </a:r>
            <a:endParaRPr lang="en-US" sz="1500"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Identifying </a:t>
            </a:r>
            <a:r>
              <a:rPr lang="en-US" sz="1500" dirty="0">
                <a:solidFill>
                  <a:prstClr val="black"/>
                </a:solidFill>
                <a:latin typeface="Arial" panose="020B0604020202020204" pitchFamily="34" charset="0"/>
                <a:cs typeface="Arial" panose="020B0604020202020204" pitchFamily="34" charset="0"/>
              </a:rPr>
              <a:t>individuals within NCS data </a:t>
            </a:r>
            <a:br>
              <a:rPr lang="en-US" sz="1500" dirty="0">
                <a:solidFill>
                  <a:prstClr val="black"/>
                </a:solidFill>
                <a:latin typeface="Arial" panose="020B0604020202020204" pitchFamily="34" charset="0"/>
                <a:cs typeface="Arial" panose="020B0604020202020204" pitchFamily="34" charset="0"/>
              </a:rPr>
            </a:b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Stephen's </a:t>
            </a:r>
            <a:r>
              <a:rPr lang="en-US" sz="1500" dirty="0">
                <a:latin typeface="Arial" panose="020B0604020202020204" pitchFamily="34" charset="0"/>
                <a:cs typeface="Arial" panose="020B0604020202020204" pitchFamily="34" charset="0"/>
              </a:rPr>
              <a:t>actions are in violation of </a:t>
            </a:r>
            <a:r>
              <a:rPr lang="en-US" sz="1500" dirty="0" smtClean="0">
                <a:latin typeface="Arial" panose="020B0604020202020204" pitchFamily="34" charset="0"/>
                <a:cs typeface="Arial" panose="020B0604020202020204" pitchFamily="34" charset="0"/>
              </a:rPr>
              <a:t>NCS data use requirements. </a:t>
            </a:r>
            <a:r>
              <a:rPr lang="en-US" sz="1500" dirty="0">
                <a:latin typeface="Arial" panose="020B0604020202020204" pitchFamily="34" charset="0"/>
                <a:cs typeface="Arial" panose="020B0604020202020204" pitchFamily="34" charset="0"/>
              </a:rPr>
              <a:t>Stephen cannot contact an institution to question, verify, or discuss NCS data, or to identify individuals within the data. However, Stephen can link NCS data to additional data sources that reside in the </a:t>
            </a:r>
            <a:r>
              <a:rPr lang="en-US" sz="1500" dirty="0" smtClean="0">
                <a:latin typeface="Arial" panose="020B0604020202020204" pitchFamily="34" charset="0"/>
                <a:cs typeface="Arial" panose="020B0604020202020204" pitchFamily="34" charset="0"/>
              </a:rPr>
              <a:t>Researcher Portal. </a:t>
            </a:r>
            <a:r>
              <a:rPr lang="en-US" sz="1500" dirty="0">
                <a:latin typeface="Arial" panose="020B0604020202020204" pitchFamily="34" charset="0"/>
                <a:cs typeface="Arial" panose="020B0604020202020204" pitchFamily="34" charset="0"/>
              </a:rPr>
              <a:t>Stephen may also benchmark his results from NCS data to another data source. </a:t>
            </a:r>
          </a:p>
          <a:p>
            <a:pPr marL="0" lvl="0" indent="0">
              <a:buNone/>
            </a:pPr>
            <a:endParaRPr lang="en-US" sz="1500" dirty="0" smtClean="0">
              <a:solidFill>
                <a:srgbClr val="FF0000"/>
              </a:solidFill>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This </a:t>
            </a:r>
            <a:r>
              <a:rPr lang="en-US" sz="1500" dirty="0">
                <a:latin typeface="Arial" panose="020B0604020202020204" pitchFamily="34" charset="0"/>
                <a:cs typeface="Arial" panose="020B0604020202020204" pitchFamily="34" charset="0"/>
              </a:rPr>
              <a:t>information is </a:t>
            </a:r>
            <a:r>
              <a:rPr lang="en-US" sz="1500" dirty="0" smtClean="0">
                <a:latin typeface="Arial" panose="020B0604020202020204" pitchFamily="34" charset="0"/>
                <a:cs typeface="Arial" panose="020B0604020202020204" pitchFamily="34" charset="0"/>
              </a:rPr>
              <a:t>included in the sections related to </a:t>
            </a:r>
            <a:r>
              <a:rPr lang="en-US" sz="1500" b="1" dirty="0">
                <a:latin typeface="Arial" panose="020B0604020202020204" pitchFamily="34" charset="0"/>
                <a:cs typeface="Arial" panose="020B0604020202020204" pitchFamily="34" charset="0"/>
              </a:rPr>
              <a:t>Appropriate Uses of Data, </a:t>
            </a:r>
            <a:r>
              <a:rPr lang="en-US" sz="1500" b="1" dirty="0" smtClean="0">
                <a:latin typeface="Arial" panose="020B0604020202020204" pitchFamily="34" charset="0"/>
                <a:cs typeface="Arial" panose="020B0604020202020204" pitchFamily="34" charset="0"/>
              </a:rPr>
              <a:t>Data Use Restrictions, </a:t>
            </a:r>
            <a:r>
              <a:rPr lang="en-US" sz="1500" dirty="0" smtClean="0">
                <a:latin typeface="Arial" panose="020B0604020202020204" pitchFamily="34" charset="0"/>
                <a:cs typeface="Arial" panose="020B0604020202020204" pitchFamily="34" charset="0"/>
              </a:rPr>
              <a:t>and </a:t>
            </a:r>
            <a:r>
              <a:rPr lang="en-US" sz="1500" b="1" dirty="0" smtClean="0">
                <a:latin typeface="Arial" panose="020B0604020202020204" pitchFamily="34" charset="0"/>
                <a:cs typeface="Arial" panose="020B0604020202020204" pitchFamily="34" charset="0"/>
              </a:rPr>
              <a:t>Disclosure Policies.</a:t>
            </a:r>
            <a:endParaRPr lang="en-US" sz="15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26</a:t>
            </a:fld>
            <a:endParaRPr lang="en-US" dirty="0"/>
          </a:p>
        </p:txBody>
      </p:sp>
    </p:spTree>
    <p:extLst>
      <p:ext uri="{BB962C8B-B14F-4D97-AF65-F5344CB8AC3E}">
        <p14:creationId xmlns:p14="http://schemas.microsoft.com/office/powerpoint/2010/main" val="26933914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anose="020B0604020202020204" pitchFamily="34" charset="0"/>
                <a:cs typeface="Arial" panose="020B0604020202020204" pitchFamily="34" charset="0"/>
              </a:rPr>
              <a:t>Quiz Scenarios</a:t>
            </a:r>
            <a:r>
              <a:rPr lang="en-US" sz="3200" dirty="0">
                <a:latin typeface="Arial" panose="020B0604020202020204" pitchFamily="34" charset="0"/>
                <a:cs typeface="Arial" panose="020B0604020202020204" pitchFamily="34" charset="0"/>
              </a:rPr>
              <a:t>.….(cont</a:t>
            </a:r>
            <a:r>
              <a:rPr lang="en-US" sz="3200" dirty="0" smtClean="0">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normAutofit/>
          </a:bodyPr>
          <a:lstStyle/>
          <a:p>
            <a:pPr marL="0" lvl="0" indent="0">
              <a:buNone/>
            </a:pPr>
            <a:r>
              <a:rPr lang="en-US" sz="2800" dirty="0">
                <a:latin typeface="Arial" panose="020B0604020202020204" pitchFamily="34" charset="0"/>
                <a:cs typeface="Arial" panose="020B0604020202020204" pitchFamily="34" charset="0"/>
              </a:rPr>
              <a:t>Scenario </a:t>
            </a:r>
            <a:r>
              <a:rPr lang="en-US" sz="2800" dirty="0" smtClean="0">
                <a:latin typeface="Arial" panose="020B0604020202020204" pitchFamily="34" charset="0"/>
                <a:cs typeface="Arial" panose="020B0604020202020204" pitchFamily="34" charset="0"/>
              </a:rPr>
              <a:t>4</a:t>
            </a:r>
          </a:p>
          <a:p>
            <a:pPr marL="0" lvl="0" indent="0">
              <a:buNone/>
            </a:pPr>
            <a:endParaRPr lang="en-US" sz="1600" dirty="0">
              <a:latin typeface="Arial" panose="020B0604020202020204" pitchFamily="34" charset="0"/>
              <a:cs typeface="Arial" panose="020B0604020202020204" pitchFamily="34" charset="0"/>
            </a:endParaRPr>
          </a:p>
          <a:p>
            <a:pPr marL="0" indent="0">
              <a:buNone/>
            </a:pPr>
            <a:r>
              <a:rPr lang="en-US" sz="1500" dirty="0" smtClean="0">
                <a:latin typeface="Arial" panose="020B0604020202020204" pitchFamily="34" charset="0"/>
                <a:cs typeface="Arial" panose="020B0604020202020204" pitchFamily="34" charset="0"/>
              </a:rPr>
              <a:t>If an investigator violates NCS data use requirements, s/he:</a:t>
            </a:r>
          </a:p>
          <a:p>
            <a:pPr marL="0" indent="0">
              <a:buNone/>
            </a:pPr>
            <a:endParaRPr lang="en-US" sz="1500" dirty="0">
              <a:latin typeface="Arial" panose="020B0604020202020204" pitchFamily="34" charset="0"/>
              <a:cs typeface="Arial" panose="020B0604020202020204" pitchFamily="34" charset="0"/>
            </a:endParaRPr>
          </a:p>
          <a:p>
            <a:pPr marL="0" indent="0">
              <a:buNone/>
            </a:pPr>
            <a:r>
              <a:rPr lang="en-US" sz="1500" dirty="0" smtClean="0">
                <a:latin typeface="Arial" panose="020B0604020202020204" pitchFamily="34" charset="0"/>
                <a:cs typeface="Arial" panose="020B0604020202020204" pitchFamily="34" charset="0"/>
              </a:rPr>
              <a:t>Choose all that apply.</a:t>
            </a:r>
          </a:p>
          <a:p>
            <a:pPr marL="0" indent="0">
              <a:buNone/>
            </a:pPr>
            <a:endParaRPr lang="en-US" sz="1500" dirty="0">
              <a:latin typeface="Arial" panose="020B0604020202020204" pitchFamily="34" charset="0"/>
              <a:cs typeface="Arial" panose="020B0604020202020204" pitchFamily="34" charset="0"/>
            </a:endParaRPr>
          </a:p>
          <a:p>
            <a:pPr>
              <a:buFont typeface="+mj-lt"/>
              <a:buAutoNum type="alphaUcPeriod"/>
            </a:pPr>
            <a:r>
              <a:rPr lang="en-US" sz="1500" dirty="0" smtClean="0">
                <a:latin typeface="Arial" panose="020B0604020202020204" pitchFamily="34" charset="0"/>
                <a:cs typeface="Arial" panose="020B0604020202020204" pitchFamily="34" charset="0"/>
              </a:rPr>
              <a:t>Loses access to the NCS data</a:t>
            </a:r>
          </a:p>
          <a:p>
            <a:pPr>
              <a:buFont typeface="+mj-lt"/>
              <a:buAutoNum type="alphaUcPeriod"/>
            </a:pPr>
            <a:r>
              <a:rPr lang="en-US" sz="1500" dirty="0" smtClean="0">
                <a:latin typeface="Arial" panose="020B0604020202020204" pitchFamily="34" charset="0"/>
                <a:cs typeface="Arial" panose="020B0604020202020204" pitchFamily="34" charset="0"/>
              </a:rPr>
              <a:t>Becomes subject </a:t>
            </a:r>
            <a:r>
              <a:rPr lang="en-US" sz="1500" dirty="0">
                <a:latin typeface="Arial" panose="020B0604020202020204" pitchFamily="34" charset="0"/>
                <a:cs typeface="Arial" panose="020B0604020202020204" pitchFamily="34" charset="0"/>
              </a:rPr>
              <a:t>to prosecution by the U.S. Attorney </a:t>
            </a:r>
            <a:r>
              <a:rPr lang="en-US" sz="1500" dirty="0" smtClean="0">
                <a:latin typeface="Arial" panose="020B0604020202020204" pitchFamily="34" charset="0"/>
                <a:cs typeface="Arial" panose="020B0604020202020204" pitchFamily="34" charset="0"/>
              </a:rPr>
              <a:t>General</a:t>
            </a:r>
          </a:p>
          <a:p>
            <a:pPr>
              <a:buFont typeface="+mj-lt"/>
              <a:buAutoNum type="alphaUcPeriod"/>
            </a:pPr>
            <a:r>
              <a:rPr lang="en-US" sz="1500" dirty="0" smtClean="0">
                <a:latin typeface="Arial" panose="020B0604020202020204" pitchFamily="34" charset="0"/>
                <a:cs typeface="Arial" panose="020B0604020202020204" pitchFamily="34" charset="0"/>
              </a:rPr>
              <a:t>Could force the NIH to discontinue release of NCS data</a:t>
            </a:r>
          </a:p>
          <a:p>
            <a:pPr>
              <a:buFont typeface="+mj-lt"/>
              <a:buAutoNum type="alphaUcPeriod"/>
            </a:pPr>
            <a:r>
              <a:rPr lang="en-US" sz="1500" dirty="0" smtClean="0">
                <a:latin typeface="Arial" panose="020B0604020202020204" pitchFamily="34" charset="0"/>
                <a:cs typeface="Arial" panose="020B0604020202020204" pitchFamily="34" charset="0"/>
              </a:rPr>
              <a:t>Could violate confidentiality of NCS participants</a:t>
            </a:r>
          </a:p>
        </p:txBody>
      </p:sp>
      <p:sp>
        <p:nvSpPr>
          <p:cNvPr id="4" name="Slide Number Placeholder 3"/>
          <p:cNvSpPr>
            <a:spLocks noGrp="1"/>
          </p:cNvSpPr>
          <p:nvPr>
            <p:ph type="sldNum" sz="quarter" idx="12"/>
          </p:nvPr>
        </p:nvSpPr>
        <p:spPr/>
        <p:txBody>
          <a:bodyPr/>
          <a:lstStyle/>
          <a:p>
            <a:fld id="{08A5BFA4-0413-44AC-A951-9476B95FCBAE}" type="slidenum">
              <a:rPr lang="en-US" smtClean="0"/>
              <a:t>27</a:t>
            </a:fld>
            <a:endParaRPr lang="en-US" dirty="0"/>
          </a:p>
        </p:txBody>
      </p:sp>
    </p:spTree>
    <p:extLst>
      <p:ext uri="{BB962C8B-B14F-4D97-AF65-F5344CB8AC3E}">
        <p14:creationId xmlns:p14="http://schemas.microsoft.com/office/powerpoint/2010/main" val="21835937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Quiz Scenarios</a:t>
            </a:r>
            <a:r>
              <a:rPr lang="en-US" sz="3200" dirty="0" smtClean="0">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cont.)</a:t>
            </a:r>
            <a:endParaRPr lang="en-US" dirty="0"/>
          </a:p>
        </p:txBody>
      </p:sp>
      <p:sp>
        <p:nvSpPr>
          <p:cNvPr id="3" name="Content Placeholder 2"/>
          <p:cNvSpPr>
            <a:spLocks noGrp="1"/>
          </p:cNvSpPr>
          <p:nvPr>
            <p:ph idx="1"/>
          </p:nvPr>
        </p:nvSpPr>
        <p:spPr>
          <a:xfrm>
            <a:off x="304800" y="1600200"/>
            <a:ext cx="8686800" cy="4800600"/>
          </a:xfrm>
        </p:spPr>
        <p:txBody>
          <a:bodyPr>
            <a:normAutofit/>
          </a:bodyPr>
          <a:lstStyle/>
          <a:p>
            <a:pPr marL="0" lvl="0" indent="0">
              <a:buNone/>
            </a:pPr>
            <a:r>
              <a:rPr lang="en-US" sz="2800" dirty="0" smtClean="0">
                <a:latin typeface="Arial" panose="020B0604020202020204" pitchFamily="34" charset="0"/>
                <a:ea typeface="+mj-ea"/>
                <a:cs typeface="Arial" panose="020B0604020202020204" pitchFamily="34" charset="0"/>
              </a:rPr>
              <a:t>Scenario 4  </a:t>
            </a:r>
            <a:r>
              <a:rPr lang="en-US" sz="2000" b="1" dirty="0" smtClean="0">
                <a:latin typeface="Arial" panose="020B0604020202020204" pitchFamily="34" charset="0"/>
                <a:cs typeface="Arial" panose="020B0604020202020204" pitchFamily="34" charset="0"/>
              </a:rPr>
              <a:t>Answer</a:t>
            </a:r>
            <a:r>
              <a:rPr lang="en-US" sz="2000" b="1" dirty="0">
                <a:latin typeface="Arial" panose="020B0604020202020204" pitchFamily="34" charset="0"/>
                <a:cs typeface="Arial" panose="020B0604020202020204" pitchFamily="34" charset="0"/>
              </a:rPr>
              <a:t>: </a:t>
            </a:r>
            <a:endParaRPr lang="en-US" sz="2000" b="1" dirty="0" smtClean="0">
              <a:latin typeface="Arial" panose="020B0604020202020204" pitchFamily="34" charset="0"/>
              <a:cs typeface="Arial" panose="020B0604020202020204" pitchFamily="34" charset="0"/>
            </a:endParaRPr>
          </a:p>
          <a:p>
            <a:pPr marL="0" lvl="0" indent="0">
              <a:buNone/>
            </a:pPr>
            <a:endParaRPr lang="en-US" sz="2000" b="1" dirty="0" smtClean="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S/he:</a:t>
            </a:r>
          </a:p>
          <a:p>
            <a:pPr>
              <a:buFont typeface="+mj-lt"/>
              <a:buAutoNum type="alphaUcPeriod"/>
            </a:pPr>
            <a:r>
              <a:rPr lang="en-US" sz="1800" dirty="0" smtClean="0">
                <a:latin typeface="Arial" panose="020B0604020202020204" pitchFamily="34" charset="0"/>
                <a:cs typeface="Arial" panose="020B0604020202020204" pitchFamily="34" charset="0"/>
              </a:rPr>
              <a:t>Loses </a:t>
            </a:r>
            <a:r>
              <a:rPr lang="en-US" sz="1800" dirty="0">
                <a:latin typeface="Arial" panose="020B0604020202020204" pitchFamily="34" charset="0"/>
                <a:cs typeface="Arial" panose="020B0604020202020204" pitchFamily="34" charset="0"/>
              </a:rPr>
              <a:t>access to the NCS data</a:t>
            </a:r>
          </a:p>
          <a:p>
            <a:pPr>
              <a:buFont typeface="+mj-lt"/>
              <a:buAutoNum type="alphaUcPeriod"/>
            </a:pPr>
            <a:r>
              <a:rPr lang="en-US" sz="1800" dirty="0">
                <a:latin typeface="Arial" panose="020B0604020202020204" pitchFamily="34" charset="0"/>
                <a:cs typeface="Arial" panose="020B0604020202020204" pitchFamily="34" charset="0"/>
              </a:rPr>
              <a:t>Becomes subject to prosecution by the U.S. Attorney General</a:t>
            </a:r>
          </a:p>
          <a:p>
            <a:pPr>
              <a:buFont typeface="+mj-lt"/>
              <a:buAutoNum type="alphaUcPeriod"/>
            </a:pPr>
            <a:r>
              <a:rPr lang="en-US" sz="1800" dirty="0">
                <a:latin typeface="Arial" panose="020B0604020202020204" pitchFamily="34" charset="0"/>
                <a:cs typeface="Arial" panose="020B0604020202020204" pitchFamily="34" charset="0"/>
              </a:rPr>
              <a:t>Could force the NIH to discontinue release of NCS data</a:t>
            </a:r>
          </a:p>
          <a:p>
            <a:pPr>
              <a:buFont typeface="+mj-lt"/>
              <a:buAutoNum type="alphaUcPeriod"/>
            </a:pPr>
            <a:r>
              <a:rPr lang="en-US" sz="1800" dirty="0">
                <a:latin typeface="Arial" panose="020B0604020202020204" pitchFamily="34" charset="0"/>
                <a:cs typeface="Arial" panose="020B0604020202020204" pitchFamily="34" charset="0"/>
              </a:rPr>
              <a:t>Could </a:t>
            </a:r>
            <a:r>
              <a:rPr lang="en-US" sz="1800" dirty="0" smtClean="0">
                <a:latin typeface="Arial" panose="020B0604020202020204" pitchFamily="34" charset="0"/>
                <a:cs typeface="Arial" panose="020B0604020202020204" pitchFamily="34" charset="0"/>
              </a:rPr>
              <a:t>violate </a:t>
            </a:r>
            <a:r>
              <a:rPr lang="en-US" sz="1800" dirty="0">
                <a:latin typeface="Arial" panose="020B0604020202020204" pitchFamily="34" charset="0"/>
                <a:cs typeface="Arial" panose="020B0604020202020204" pitchFamily="34" charset="0"/>
              </a:rPr>
              <a:t>confidentiality of NCS participants</a:t>
            </a:r>
          </a:p>
          <a:p>
            <a:pPr marL="0" lvl="0" indent="0">
              <a:buNone/>
            </a:pPr>
            <a:endParaRPr lang="en-US" sz="1800" b="1" dirty="0" smtClean="0">
              <a:latin typeface="Arial" panose="020B0604020202020204" pitchFamily="34" charset="0"/>
              <a:cs typeface="Arial" panose="020B0604020202020204" pitchFamily="34" charset="0"/>
            </a:endParaRPr>
          </a:p>
          <a:p>
            <a:pPr marL="0" lvl="0" indent="0">
              <a:buNone/>
            </a:pPr>
            <a:r>
              <a:rPr lang="en-US" sz="1800" dirty="0" smtClean="0">
                <a:latin typeface="Arial" panose="020B0604020202020204" pitchFamily="34" charset="0"/>
                <a:cs typeface="Arial" panose="020B0604020202020204" pitchFamily="34" charset="0"/>
              </a:rPr>
              <a:t>If </a:t>
            </a:r>
            <a:r>
              <a:rPr lang="en-US" sz="1800" dirty="0">
                <a:latin typeface="Arial" panose="020B0604020202020204" pitchFamily="34" charset="0"/>
                <a:cs typeface="Arial" panose="020B0604020202020204" pitchFamily="34" charset="0"/>
              </a:rPr>
              <a:t>you violate any of the terms and conditions of </a:t>
            </a:r>
            <a:r>
              <a:rPr lang="en-US" sz="1800" dirty="0" smtClean="0">
                <a:latin typeface="Arial" panose="020B0604020202020204" pitchFamily="34" charset="0"/>
                <a:cs typeface="Arial" panose="020B0604020202020204" pitchFamily="34" charset="0"/>
              </a:rPr>
              <a:t>NCS data use requirements, consequences </a:t>
            </a:r>
            <a:r>
              <a:rPr lang="en-US" sz="1800" dirty="0">
                <a:latin typeface="Arial" panose="020B0604020202020204" pitchFamily="34" charset="0"/>
                <a:cs typeface="Arial" panose="020B0604020202020204" pitchFamily="34" charset="0"/>
              </a:rPr>
              <a:t>may </a:t>
            </a:r>
            <a:r>
              <a:rPr lang="en-US" sz="1800" dirty="0" smtClean="0">
                <a:latin typeface="Arial" panose="020B0604020202020204" pitchFamily="34" charset="0"/>
                <a:cs typeface="Arial" panose="020B0604020202020204" pitchFamily="34" charset="0"/>
              </a:rPr>
              <a:t>include:</a:t>
            </a:r>
          </a:p>
          <a:p>
            <a:r>
              <a:rPr lang="en-US" sz="1800" dirty="0" smtClean="0">
                <a:latin typeface="Arial" panose="020B0604020202020204" pitchFamily="34" charset="0"/>
                <a:cs typeface="Arial" panose="020B0604020202020204" pitchFamily="34" charset="0"/>
              </a:rPr>
              <a:t>immediate </a:t>
            </a:r>
            <a:r>
              <a:rPr lang="en-US" sz="1800" dirty="0">
                <a:latin typeface="Arial" panose="020B0604020202020204" pitchFamily="34" charset="0"/>
                <a:cs typeface="Arial" panose="020B0604020202020204" pitchFamily="34" charset="0"/>
              </a:rPr>
              <a:t>revocation of </a:t>
            </a:r>
            <a:r>
              <a:rPr lang="en-US" sz="1800" dirty="0" smtClean="0">
                <a:latin typeface="Arial" panose="020B0604020202020204" pitchFamily="34" charset="0"/>
                <a:cs typeface="Arial" panose="020B0604020202020204" pitchFamily="34" charset="0"/>
              </a:rPr>
              <a:t>individual and institutional access to NCS data</a:t>
            </a:r>
          </a:p>
          <a:p>
            <a:r>
              <a:rPr lang="en-US" sz="1800" dirty="0" smtClean="0">
                <a:latin typeface="Arial" panose="020B0604020202020204" pitchFamily="34" charset="0"/>
                <a:cs typeface="Arial" panose="020B0604020202020204" pitchFamily="34" charset="0"/>
              </a:rPr>
              <a:t>prosecution </a:t>
            </a:r>
            <a:r>
              <a:rPr lang="en-US" sz="1800" dirty="0">
                <a:latin typeface="Arial" panose="020B0604020202020204" pitchFamily="34" charset="0"/>
                <a:cs typeface="Arial" panose="020B0604020202020204" pitchFamily="34" charset="0"/>
              </a:rPr>
              <a:t>by the U.S. Attorney </a:t>
            </a:r>
            <a:r>
              <a:rPr lang="en-US" sz="1800" dirty="0" smtClean="0">
                <a:latin typeface="Arial" panose="020B0604020202020204" pitchFamily="34" charset="0"/>
                <a:cs typeface="Arial" panose="020B0604020202020204" pitchFamily="34" charset="0"/>
              </a:rPr>
              <a:t>General </a:t>
            </a:r>
          </a:p>
          <a:p>
            <a:pPr marL="0" lvl="0" indent="0">
              <a:buNone/>
            </a:pPr>
            <a:endParaRPr lang="en-US" sz="2000" b="1" dirty="0">
              <a:latin typeface="Arial" panose="020B0604020202020204" pitchFamily="34" charset="0"/>
              <a:cs typeface="Arial" panose="020B0604020202020204" pitchFamily="34" charset="0"/>
            </a:endParaRPr>
          </a:p>
          <a:p>
            <a:pPr marL="0" lvl="0" indent="0">
              <a:buNone/>
            </a:pPr>
            <a:r>
              <a:rPr lang="en-US" sz="1500" dirty="0" smtClean="0">
                <a:latin typeface="+mj-lt"/>
              </a:rPr>
              <a:t>This information is </a:t>
            </a:r>
            <a:r>
              <a:rPr lang="en-US" sz="1500" dirty="0">
                <a:latin typeface="Arial" panose="020B0604020202020204" pitchFamily="34" charset="0"/>
                <a:cs typeface="Arial" panose="020B0604020202020204" pitchFamily="34" charset="0"/>
              </a:rPr>
              <a:t>included in the sections related to </a:t>
            </a:r>
            <a:r>
              <a:rPr lang="en-US" sz="1500" b="1" dirty="0">
                <a:latin typeface="Arial" panose="020B0604020202020204" pitchFamily="34" charset="0"/>
                <a:cs typeface="Arial" panose="020B0604020202020204" pitchFamily="34" charset="0"/>
              </a:rPr>
              <a:t>Data Use Restrictions </a:t>
            </a:r>
            <a:r>
              <a:rPr lang="en-US" sz="1500" dirty="0">
                <a:latin typeface="Arial" panose="020B0604020202020204" pitchFamily="34" charset="0"/>
                <a:cs typeface="Arial" panose="020B0604020202020204" pitchFamily="34" charset="0"/>
              </a:rPr>
              <a:t>and </a:t>
            </a:r>
            <a:r>
              <a:rPr lang="en-US" sz="1500" b="1" dirty="0" smtClean="0">
                <a:latin typeface="Arial" panose="020B0604020202020204" pitchFamily="34" charset="0"/>
                <a:cs typeface="Arial" panose="020B0604020202020204" pitchFamily="34" charset="0"/>
              </a:rPr>
              <a:t>Consequences</a:t>
            </a:r>
            <a:r>
              <a:rPr lang="en-US" sz="1500" dirty="0" smtClean="0">
                <a:latin typeface="Arial" panose="020B0604020202020204" pitchFamily="34" charset="0"/>
                <a:cs typeface="Arial" panose="020B0604020202020204" pitchFamily="34" charset="0"/>
              </a:rPr>
              <a:t>.</a:t>
            </a:r>
            <a:endParaRPr lang="en-US" sz="1500" dirty="0">
              <a:latin typeface="+mj-lt"/>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28</a:t>
            </a:fld>
            <a:endParaRPr lang="en-US" dirty="0"/>
          </a:p>
        </p:txBody>
      </p:sp>
    </p:spTree>
    <p:extLst>
      <p:ext uri="{BB962C8B-B14F-4D97-AF65-F5344CB8AC3E}">
        <p14:creationId xmlns:p14="http://schemas.microsoft.com/office/powerpoint/2010/main" val="33405931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End of Tutorial</a:t>
            </a:r>
            <a:endParaRPr lang="en-US" sz="1100" dirty="0"/>
          </a:p>
        </p:txBody>
      </p:sp>
      <p:sp>
        <p:nvSpPr>
          <p:cNvPr id="3" name="Content Placeholder 2"/>
          <p:cNvSpPr>
            <a:spLocks noGrp="1"/>
          </p:cNvSpPr>
          <p:nvPr>
            <p:ph idx="1"/>
          </p:nvPr>
        </p:nvSpPr>
        <p:spPr/>
        <p:txBody>
          <a:bodyPr>
            <a:normAutofit/>
          </a:bodyPr>
          <a:lstStyle/>
          <a:p>
            <a:pPr marL="0" indent="0">
              <a:buNone/>
            </a:pPr>
            <a:r>
              <a:rPr lang="en-US" sz="2000" dirty="0"/>
              <a:t>A. </a:t>
            </a:r>
            <a:r>
              <a:rPr lang="en-US" sz="2000" dirty="0" smtClean="0"/>
              <a:t>(Passed </a:t>
            </a:r>
            <a:r>
              <a:rPr lang="en-US" sz="2000" dirty="0"/>
              <a:t>quiz)</a:t>
            </a:r>
            <a:endParaRPr lang="en-US" sz="2000" dirty="0" smtClean="0"/>
          </a:p>
          <a:p>
            <a:pPr marL="0" indent="0">
              <a:buNone/>
            </a:pPr>
            <a:r>
              <a:rPr lang="en-US" sz="2000" dirty="0"/>
              <a:t>You have reached the end of this tutorial. </a:t>
            </a:r>
          </a:p>
          <a:p>
            <a:pPr lvl="0"/>
            <a:r>
              <a:rPr lang="en-US" sz="2000" dirty="0"/>
              <a:t>Congratulations! You passed the quiz.</a:t>
            </a:r>
          </a:p>
          <a:p>
            <a:pPr lvl="0"/>
            <a:r>
              <a:rPr lang="en-US" sz="2000" dirty="0"/>
              <a:t>Now that you have successfully completed NCS Data User training, you are eligible to execute RMDAs for approved data requests.</a:t>
            </a:r>
          </a:p>
          <a:p>
            <a:r>
              <a:rPr lang="en-US" sz="2000" dirty="0"/>
              <a:t>Click the X in your browser window to exit this tutorial.</a:t>
            </a:r>
          </a:p>
        </p:txBody>
      </p:sp>
      <p:sp>
        <p:nvSpPr>
          <p:cNvPr id="4" name="Slide Number Placeholder 3"/>
          <p:cNvSpPr>
            <a:spLocks noGrp="1"/>
          </p:cNvSpPr>
          <p:nvPr>
            <p:ph type="sldNum" sz="quarter" idx="12"/>
          </p:nvPr>
        </p:nvSpPr>
        <p:spPr/>
        <p:txBody>
          <a:bodyPr/>
          <a:lstStyle/>
          <a:p>
            <a:fld id="{08A5BFA4-0413-44AC-A951-9476B95FCBAE}" type="slidenum">
              <a:rPr lang="en-US" smtClean="0"/>
              <a:t>29</a:t>
            </a:fld>
            <a:endParaRPr lang="en-US" dirty="0"/>
          </a:p>
        </p:txBody>
      </p:sp>
    </p:spTree>
    <p:extLst>
      <p:ext uri="{BB962C8B-B14F-4D97-AF65-F5344CB8AC3E}">
        <p14:creationId xmlns:p14="http://schemas.microsoft.com/office/powerpoint/2010/main" val="54811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772400" cy="1470025"/>
          </a:xfrm>
        </p:spPr>
        <p:txBody>
          <a:bodyPr>
            <a:normAutofit/>
          </a:bodyPr>
          <a:lstStyle/>
          <a:p>
            <a:r>
              <a:rPr lang="en-US" sz="3600" dirty="0" smtClean="0">
                <a:latin typeface="Arial" panose="020B0604020202020204" pitchFamily="34" charset="0"/>
                <a:cs typeface="Arial" panose="020B0604020202020204" pitchFamily="34" charset="0"/>
              </a:rPr>
              <a:t>National Children’s Study (NCS)</a:t>
            </a:r>
            <a:br>
              <a:rPr lang="en-US" sz="3600"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Data User Training</a:t>
            </a:r>
            <a:endParaRPr lang="en-US" sz="3600" dirty="0"/>
          </a:p>
        </p:txBody>
      </p:sp>
      <p:sp>
        <p:nvSpPr>
          <p:cNvPr id="3" name="Subtitle 2"/>
          <p:cNvSpPr>
            <a:spLocks noGrp="1"/>
          </p:cNvSpPr>
          <p:nvPr>
            <p:ph type="subTitle" idx="1"/>
          </p:nvPr>
        </p:nvSpPr>
        <p:spPr>
          <a:xfrm>
            <a:off x="762000" y="1905000"/>
            <a:ext cx="7543800" cy="4572000"/>
          </a:xfrm>
        </p:spPr>
        <p:txBody>
          <a:bodyPr>
            <a:normAutofit fontScale="92500" lnSpcReduction="20000"/>
          </a:bodyPr>
          <a:lstStyle/>
          <a:p>
            <a:pPr marL="457200" indent="-457200" algn="l">
              <a:buFont typeface="Wingdings" panose="05000000000000000000" pitchFamily="2" charset="2"/>
              <a:buChar char="v"/>
            </a:pPr>
            <a:r>
              <a:rPr lang="en-US" dirty="0" smtClean="0">
                <a:solidFill>
                  <a:schemeClr val="tx1"/>
                </a:solidFill>
                <a:latin typeface="Arial" panose="020B0604020202020204" pitchFamily="34" charset="0"/>
                <a:cs typeface="Arial" panose="020B0604020202020204" pitchFamily="34" charset="0"/>
              </a:rPr>
              <a:t>Whatever... I see or hear... which ought not to be spoken of abroad, I will not divulge, as reckoning that all such should be kept secret. </a:t>
            </a:r>
            <a:r>
              <a:rPr lang="en-US" sz="1900" dirty="0" smtClean="0">
                <a:solidFill>
                  <a:schemeClr val="tx1"/>
                </a:solidFill>
                <a:latin typeface="Arial" panose="020B0604020202020204" pitchFamily="34" charset="0"/>
                <a:cs typeface="Arial" panose="020B0604020202020204" pitchFamily="34" charset="0"/>
              </a:rPr>
              <a:t>(Hippocratic Oath, circa 4th Century B.C.E.)</a:t>
            </a:r>
          </a:p>
          <a:p>
            <a:endParaRPr lang="en-US" dirty="0" smtClean="0">
              <a:solidFill>
                <a:schemeClr val="tx1"/>
              </a:solidFill>
              <a:latin typeface="Arial" panose="020B0604020202020204" pitchFamily="34" charset="0"/>
              <a:cs typeface="Arial" panose="020B0604020202020204" pitchFamily="34" charset="0"/>
            </a:endParaRPr>
          </a:p>
          <a:p>
            <a:pPr marL="457200" indent="-457200" algn="l">
              <a:buFont typeface="Wingdings" panose="05000000000000000000" pitchFamily="2" charset="2"/>
              <a:buChar char="v"/>
            </a:pPr>
            <a:r>
              <a:rPr lang="en-US" dirty="0" smtClean="0">
                <a:solidFill>
                  <a:schemeClr val="tx1"/>
                </a:solidFill>
                <a:latin typeface="Arial" panose="020B0604020202020204" pitchFamily="34" charset="0"/>
                <a:cs typeface="Arial" panose="020B0604020202020204" pitchFamily="34" charset="0"/>
              </a:rPr>
              <a:t>Protecting the privacy of the individuals and institutions that are featured in your health research is imperative. The NCS  data policy safeguards the confidentiality of Study participants and institutions.</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08A5BFA4-0413-44AC-A951-9476B95FCBAE}" type="slidenum">
              <a:rPr lang="en-US" smtClean="0"/>
              <a:t>3</a:t>
            </a:fld>
            <a:endParaRPr lang="en-US" dirty="0"/>
          </a:p>
        </p:txBody>
      </p:sp>
    </p:spTree>
    <p:extLst>
      <p:ext uri="{BB962C8B-B14F-4D97-AF65-F5344CB8AC3E}">
        <p14:creationId xmlns:p14="http://schemas.microsoft.com/office/powerpoint/2010/main" val="1174404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End of Tutorial</a:t>
            </a:r>
            <a:endParaRPr lang="en-US" sz="1100" dirty="0"/>
          </a:p>
        </p:txBody>
      </p:sp>
      <p:sp>
        <p:nvSpPr>
          <p:cNvPr id="3" name="Content Placeholder 2"/>
          <p:cNvSpPr>
            <a:spLocks noGrp="1"/>
          </p:cNvSpPr>
          <p:nvPr>
            <p:ph idx="1"/>
          </p:nvPr>
        </p:nvSpPr>
        <p:spPr/>
        <p:txBody>
          <a:bodyPr>
            <a:normAutofit/>
          </a:bodyPr>
          <a:lstStyle/>
          <a:p>
            <a:pPr marL="0" indent="0">
              <a:buNone/>
            </a:pPr>
            <a:r>
              <a:rPr lang="en-US" sz="2000" dirty="0" smtClean="0"/>
              <a:t>B: (Did </a:t>
            </a:r>
            <a:r>
              <a:rPr lang="en-US" sz="2000" dirty="0"/>
              <a:t>not pass quiz)</a:t>
            </a:r>
            <a:endParaRPr lang="en-US" sz="2000" dirty="0" smtClean="0"/>
          </a:p>
          <a:p>
            <a:pPr lvl="0"/>
            <a:r>
              <a:rPr lang="en-US" sz="2000" dirty="0"/>
              <a:t>You did not pass the quiz. You cannot execute RMDAs for approved data requests until you answer all items on the quiz correctly.</a:t>
            </a:r>
          </a:p>
          <a:p>
            <a:pPr lvl="0"/>
            <a:r>
              <a:rPr lang="en-US" sz="2000" dirty="0"/>
              <a:t>Because you did not successfully complete the NCS Data User training, you may restart the tutorial now by clicking on the button below, or choose to come back and complete it at a later time.</a:t>
            </a:r>
          </a:p>
        </p:txBody>
      </p:sp>
      <p:sp>
        <p:nvSpPr>
          <p:cNvPr id="4" name="Slide Number Placeholder 3"/>
          <p:cNvSpPr>
            <a:spLocks noGrp="1"/>
          </p:cNvSpPr>
          <p:nvPr>
            <p:ph type="sldNum" sz="quarter" idx="12"/>
          </p:nvPr>
        </p:nvSpPr>
        <p:spPr/>
        <p:txBody>
          <a:bodyPr/>
          <a:lstStyle/>
          <a:p>
            <a:fld id="{08A5BFA4-0413-44AC-A951-9476B95FCBAE}" type="slidenum">
              <a:rPr lang="en-US" smtClean="0"/>
              <a:t>30</a:t>
            </a:fld>
            <a:endParaRPr lang="en-US" dirty="0"/>
          </a:p>
        </p:txBody>
      </p:sp>
    </p:spTree>
    <p:extLst>
      <p:ext uri="{BB962C8B-B14F-4D97-AF65-F5344CB8AC3E}">
        <p14:creationId xmlns:p14="http://schemas.microsoft.com/office/powerpoint/2010/main" val="3492387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Introduction</a:t>
            </a:r>
            <a:endParaRPr lang="en-US" sz="2200" dirty="0">
              <a:solidFill>
                <a:srgbClr val="FF0000"/>
              </a:solidFill>
            </a:endParaRPr>
          </a:p>
        </p:txBody>
      </p:sp>
      <p:sp>
        <p:nvSpPr>
          <p:cNvPr id="3" name="Content Placeholder 2"/>
          <p:cNvSpPr>
            <a:spLocks noGrp="1"/>
          </p:cNvSpPr>
          <p:nvPr>
            <p:ph idx="1"/>
          </p:nvPr>
        </p:nvSpPr>
        <p:spPr>
          <a:xfrm>
            <a:off x="457200" y="1600200"/>
            <a:ext cx="8229600" cy="4648200"/>
          </a:xfrm>
        </p:spPr>
        <p:txBody>
          <a:bodyPr>
            <a:normAutofit fontScale="55000" lnSpcReduction="20000"/>
          </a:bodyPr>
          <a:lstStyle/>
          <a:p>
            <a:pPr marL="0" indent="0">
              <a:buNone/>
            </a:pPr>
            <a:r>
              <a:rPr lang="en-US" sz="2900" b="1" dirty="0"/>
              <a:t>Welcome to the NCS </a:t>
            </a:r>
            <a:r>
              <a:rPr lang="en-US" sz="2900" b="1" dirty="0" smtClean="0"/>
              <a:t>Data User Training</a:t>
            </a:r>
            <a:r>
              <a:rPr lang="en-US" sz="2900" b="1" dirty="0"/>
              <a:t>!</a:t>
            </a:r>
            <a:r>
              <a:rPr lang="en-US" sz="2900" dirty="0"/>
              <a:t> </a:t>
            </a:r>
            <a:br>
              <a:rPr lang="en-US" sz="2900" dirty="0"/>
            </a:br>
            <a:r>
              <a:rPr lang="en-US" dirty="0"/>
              <a:t/>
            </a:r>
            <a:br>
              <a:rPr lang="en-US" dirty="0"/>
            </a:br>
            <a:r>
              <a:rPr lang="en-US" sz="2600" dirty="0" smtClean="0"/>
              <a:t>The </a:t>
            </a:r>
            <a:r>
              <a:rPr lang="en-US" sz="2600" dirty="0"/>
              <a:t>National Children’s Study </a:t>
            </a:r>
            <a:r>
              <a:rPr lang="en-US" sz="2600" dirty="0" smtClean="0"/>
              <a:t>Vanguard </a:t>
            </a:r>
            <a:r>
              <a:rPr lang="en-US" sz="2600" dirty="0"/>
              <a:t>Study collected health related data from over 5,000 children and their families. Because of the sensitive nature of health data, </a:t>
            </a:r>
            <a:r>
              <a:rPr lang="en-US" sz="2600" dirty="0" smtClean="0"/>
              <a:t>the National Institutes of Health (NIH) and the </a:t>
            </a:r>
            <a:r>
              <a:rPr lang="en-US" sz="2600" i="1" dirty="0" smtClean="0"/>
              <a:t>Eunice Kennedy Shriver </a:t>
            </a:r>
            <a:r>
              <a:rPr lang="en-US" sz="2600" dirty="0" smtClean="0"/>
              <a:t>National Institute of Child Health and Human Development (NICHD) enforce </a:t>
            </a:r>
            <a:r>
              <a:rPr lang="en-US" sz="2600" dirty="0"/>
              <a:t>standards for data access to maintain our commitment of confidentiality to the NCS participants as described in the informed consent process.  The standards are also enforced to support a relationship of trust between the federal government and the general public. During this course, we will explain important requirements </a:t>
            </a:r>
            <a:r>
              <a:rPr lang="en-US" sz="2600" dirty="0" smtClean="0"/>
              <a:t> of NCS data use: </a:t>
            </a:r>
          </a:p>
          <a:p>
            <a:pPr marL="0" indent="0">
              <a:buNone/>
            </a:pPr>
            <a:endParaRPr lang="en-US" sz="2600" dirty="0"/>
          </a:p>
          <a:p>
            <a:pPr lvl="1">
              <a:buFont typeface="Wingdings" panose="05000000000000000000" pitchFamily="2" charset="2"/>
              <a:buChar char="v"/>
            </a:pPr>
            <a:r>
              <a:rPr lang="en-US" sz="2600" dirty="0" smtClean="0"/>
              <a:t>Describe </a:t>
            </a:r>
            <a:r>
              <a:rPr lang="en-US" sz="2600" dirty="0"/>
              <a:t>NCS data at a high level</a:t>
            </a:r>
          </a:p>
          <a:p>
            <a:pPr lvl="1">
              <a:buFont typeface="Wingdings" panose="05000000000000000000" pitchFamily="2" charset="2"/>
              <a:buChar char="v"/>
            </a:pPr>
            <a:r>
              <a:rPr lang="en-US" sz="2600" dirty="0"/>
              <a:t>Explain your individual responsibility when using NCS data</a:t>
            </a:r>
          </a:p>
          <a:p>
            <a:pPr lvl="1">
              <a:buFont typeface="Wingdings" panose="05000000000000000000" pitchFamily="2" charset="2"/>
              <a:buChar char="v"/>
            </a:pPr>
            <a:r>
              <a:rPr lang="en-US" sz="2600" dirty="0"/>
              <a:t>Note the importance of maintaining privacy of individuals and institutions and confidentiality of information</a:t>
            </a:r>
          </a:p>
          <a:p>
            <a:pPr lvl="1">
              <a:buFont typeface="Wingdings" panose="05000000000000000000" pitchFamily="2" charset="2"/>
              <a:buChar char="v"/>
            </a:pPr>
            <a:r>
              <a:rPr lang="en-US" sz="2600" dirty="0"/>
              <a:t>Reduce the risk of inadvertent violations</a:t>
            </a:r>
          </a:p>
          <a:p>
            <a:pPr marL="0" indent="0">
              <a:buNone/>
            </a:pPr>
            <a:endParaRPr lang="en-US" sz="3800" b="1" dirty="0" smtClean="0"/>
          </a:p>
          <a:p>
            <a:pPr marL="0" indent="0">
              <a:buNone/>
            </a:pPr>
            <a:r>
              <a:rPr lang="en-US" sz="2600" dirty="0"/>
              <a:t>This course will take approximately </a:t>
            </a:r>
            <a:r>
              <a:rPr lang="en-US" sz="2600" dirty="0" smtClean="0"/>
              <a:t>20 minutes </a:t>
            </a:r>
            <a:r>
              <a:rPr lang="en-US" sz="2600" dirty="0"/>
              <a:t>to </a:t>
            </a:r>
            <a:r>
              <a:rPr lang="en-US" sz="2600" dirty="0" smtClean="0"/>
              <a:t>complete, and it </a:t>
            </a:r>
            <a:r>
              <a:rPr lang="en-US" sz="2600" dirty="0"/>
              <a:t>concludes with a brief quiz. You must complete the training in one sitting and pass the quiz </a:t>
            </a:r>
            <a:r>
              <a:rPr lang="en-US" sz="2600" dirty="0" smtClean="0"/>
              <a:t>in order </a:t>
            </a:r>
            <a:r>
              <a:rPr lang="en-US" sz="2600" dirty="0"/>
              <a:t>to proceed to signing </a:t>
            </a:r>
            <a:r>
              <a:rPr lang="en-US" sz="2600" dirty="0" smtClean="0"/>
              <a:t>any NICHD Research Materials Distribution Agreement (RMDA). </a:t>
            </a:r>
          </a:p>
          <a:p>
            <a:pPr marL="0" indent="0">
              <a:buNone/>
            </a:pPr>
            <a:endParaRPr lang="en-US" sz="2600" dirty="0"/>
          </a:p>
          <a:p>
            <a:pPr marL="0" indent="0">
              <a:buNone/>
            </a:pPr>
            <a:r>
              <a:rPr lang="en-US" sz="2600" dirty="0" smtClean="0"/>
              <a:t>If </a:t>
            </a:r>
            <a:r>
              <a:rPr lang="en-US" sz="2600" dirty="0"/>
              <a:t>you do not pass or if you exit the course, you must begin the course again. </a:t>
            </a:r>
          </a:p>
        </p:txBody>
      </p:sp>
      <p:sp>
        <p:nvSpPr>
          <p:cNvPr id="4" name="Slide Number Placeholder 3"/>
          <p:cNvSpPr>
            <a:spLocks noGrp="1"/>
          </p:cNvSpPr>
          <p:nvPr>
            <p:ph type="sldNum" sz="quarter" idx="12"/>
          </p:nvPr>
        </p:nvSpPr>
        <p:spPr/>
        <p:txBody>
          <a:bodyPr/>
          <a:lstStyle/>
          <a:p>
            <a:fld id="{08A5BFA4-0413-44AC-A951-9476B95FCBAE}" type="slidenum">
              <a:rPr lang="en-US" smtClean="0"/>
              <a:t>4</a:t>
            </a:fld>
            <a:endParaRPr lang="en-US" dirty="0"/>
          </a:p>
        </p:txBody>
      </p:sp>
    </p:spTree>
    <p:extLst>
      <p:ext uri="{BB962C8B-B14F-4D97-AF65-F5344CB8AC3E}">
        <p14:creationId xmlns:p14="http://schemas.microsoft.com/office/powerpoint/2010/main" val="2900063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How to Use this Tutorial</a:t>
            </a:r>
            <a:endParaRPr lang="en-US" dirty="0"/>
          </a:p>
        </p:txBody>
      </p:sp>
      <p:sp>
        <p:nvSpPr>
          <p:cNvPr id="3" name="Content Placeholder 2"/>
          <p:cNvSpPr>
            <a:spLocks noGrp="1"/>
          </p:cNvSpPr>
          <p:nvPr>
            <p:ph idx="1"/>
          </p:nvPr>
        </p:nvSpPr>
        <p:spPr/>
        <p:txBody>
          <a:bodyPr>
            <a:normAutofit fontScale="70000" lnSpcReduction="20000"/>
          </a:bodyPr>
          <a:lstStyle/>
          <a:p>
            <a:r>
              <a:rPr lang="en-US" dirty="0"/>
              <a:t>Let’s review the ways you can navigate this course.</a:t>
            </a:r>
          </a:p>
          <a:p>
            <a:r>
              <a:rPr lang="en-US" dirty="0" smtClean="0"/>
              <a:t>The </a:t>
            </a:r>
            <a:r>
              <a:rPr lang="en-US" b="1" dirty="0"/>
              <a:t>Menu</a:t>
            </a:r>
            <a:r>
              <a:rPr lang="en-US" dirty="0"/>
              <a:t> button allows you to view the Table of Contents and jump to different sections of the course.  The menu will open on the left side of the screen. Once you have opened the menu, you can use the small arrows in the top-right corner of the menu pane to hide it again.</a:t>
            </a:r>
          </a:p>
          <a:p>
            <a:r>
              <a:rPr lang="en-US" dirty="0" smtClean="0"/>
              <a:t>The </a:t>
            </a:r>
            <a:r>
              <a:rPr lang="en-US" b="1" dirty="0"/>
              <a:t>Title</a:t>
            </a:r>
            <a:r>
              <a:rPr lang="en-US" dirty="0"/>
              <a:t> shows you the topic you are currently viewing.</a:t>
            </a:r>
          </a:p>
          <a:p>
            <a:r>
              <a:rPr lang="en-US" dirty="0" smtClean="0"/>
              <a:t>You </a:t>
            </a:r>
            <a:r>
              <a:rPr lang="en-US" dirty="0"/>
              <a:t>can click </a:t>
            </a:r>
            <a:r>
              <a:rPr lang="en-US" b="1" dirty="0"/>
              <a:t>Resources</a:t>
            </a:r>
            <a:r>
              <a:rPr lang="en-US" dirty="0"/>
              <a:t> to open a new window with links to additional information.</a:t>
            </a:r>
          </a:p>
          <a:p>
            <a:r>
              <a:rPr lang="en-US" dirty="0" smtClean="0"/>
              <a:t>Click </a:t>
            </a:r>
            <a:r>
              <a:rPr lang="en-US" b="1" dirty="0"/>
              <a:t>Help </a:t>
            </a:r>
            <a:r>
              <a:rPr lang="en-US" dirty="0"/>
              <a:t>to view a slide like this one, with information about navigating the course.</a:t>
            </a:r>
          </a:p>
          <a:p>
            <a:r>
              <a:rPr lang="en-US" dirty="0" smtClean="0"/>
              <a:t>Use </a:t>
            </a:r>
            <a:r>
              <a:rPr lang="en-US" dirty="0"/>
              <a:t>the </a:t>
            </a:r>
            <a:r>
              <a:rPr lang="en-US" b="1" dirty="0"/>
              <a:t>Playbar</a:t>
            </a:r>
            <a:r>
              <a:rPr lang="en-US" dirty="0"/>
              <a:t> at the bottom of the screen to pause, mute the audio, view the menu, or close the course.</a:t>
            </a:r>
          </a:p>
        </p:txBody>
      </p:sp>
      <p:sp>
        <p:nvSpPr>
          <p:cNvPr id="4" name="Slide Number Placeholder 3"/>
          <p:cNvSpPr>
            <a:spLocks noGrp="1"/>
          </p:cNvSpPr>
          <p:nvPr>
            <p:ph type="sldNum" sz="quarter" idx="12"/>
          </p:nvPr>
        </p:nvSpPr>
        <p:spPr/>
        <p:txBody>
          <a:bodyPr/>
          <a:lstStyle/>
          <a:p>
            <a:fld id="{08A5BFA4-0413-44AC-A951-9476B95FCBAE}" type="slidenum">
              <a:rPr lang="en-US" smtClean="0"/>
              <a:t>5</a:t>
            </a:fld>
            <a:endParaRPr lang="en-US" dirty="0"/>
          </a:p>
        </p:txBody>
      </p:sp>
    </p:spTree>
    <p:extLst>
      <p:ext uri="{BB962C8B-B14F-4D97-AF65-F5344CB8AC3E}">
        <p14:creationId xmlns:p14="http://schemas.microsoft.com/office/powerpoint/2010/main" val="4161705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1143000"/>
          </a:xfrm>
        </p:spPr>
        <p:txBody>
          <a:bodyPr>
            <a:normAutofit/>
          </a:bodyPr>
          <a:lstStyle/>
          <a:p>
            <a:r>
              <a:rPr lang="en-US" dirty="0" smtClean="0"/>
              <a:t>3. NCS DATA</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….(AUDIO)</a:t>
            </a:r>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6</a:t>
            </a:fld>
            <a:endParaRPr lang="en-US" dirty="0"/>
          </a:p>
        </p:txBody>
      </p:sp>
      <p:sp>
        <p:nvSpPr>
          <p:cNvPr id="3" name="Rectangle 2"/>
          <p:cNvSpPr/>
          <p:nvPr/>
        </p:nvSpPr>
        <p:spPr>
          <a:xfrm>
            <a:off x="108270" y="1143000"/>
            <a:ext cx="8883330" cy="5262979"/>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NCS data collected during the NCS Vanguard Study are a valuable resource for the health research community, because they contain information about Study participants, their health, family medical history, and their physical, social, and family environments</a:t>
            </a:r>
            <a:r>
              <a:rPr lang="en-US" sz="1400" dirty="0">
                <a:latin typeface="Arial" panose="020B0604020202020204" pitchFamily="34" charset="0"/>
                <a:cs typeface="Arial" panose="020B0604020202020204" pitchFamily="34" charset="0"/>
              </a:rPr>
              <a:t>. </a:t>
            </a:r>
          </a:p>
          <a:p>
            <a:pPr lvl="0"/>
            <a:endParaRPr lang="en-US" sz="1600" dirty="0" smtClean="0">
              <a:latin typeface="Arial" panose="020B0604020202020204" pitchFamily="34" charset="0"/>
              <a:cs typeface="Arial" panose="020B0604020202020204" pitchFamily="34" charset="0"/>
            </a:endParaRPr>
          </a:p>
          <a:p>
            <a:pPr marL="342900" lvl="0" indent="-342900">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All registered users of this site are required to take the Data User training.</a:t>
            </a:r>
          </a:p>
          <a:p>
            <a:pPr marL="342900" lvl="0" indent="-342900">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Investigators who wish to access NCS data must successfully complete this training before accessing any data. </a:t>
            </a:r>
          </a:p>
          <a:p>
            <a:pPr marL="342900" lvl="0" indent="-342900">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While the NCS Archive allows access to high-level NCS information, NCS </a:t>
            </a:r>
            <a:r>
              <a:rPr lang="en-US" sz="1600" dirty="0">
                <a:latin typeface="Arial" panose="020B0604020202020204" pitchFamily="34" charset="0"/>
                <a:cs typeface="Arial" panose="020B0604020202020204" pitchFamily="34" charset="0"/>
              </a:rPr>
              <a:t>datasets may be accessed only via </a:t>
            </a:r>
            <a:r>
              <a:rPr lang="en-US" sz="1600" dirty="0" smtClean="0">
                <a:latin typeface="Arial" panose="020B0604020202020204" pitchFamily="34" charset="0"/>
                <a:cs typeface="Arial" panose="020B0604020202020204" pitchFamily="34" charset="0"/>
              </a:rPr>
              <a:t>secure virtual </a:t>
            </a:r>
            <a:r>
              <a:rPr lang="en-US" sz="1600" dirty="0">
                <a:latin typeface="Arial" panose="020B0604020202020204" pitchFamily="34" charset="0"/>
                <a:cs typeface="Arial" panose="020B0604020202020204" pitchFamily="34" charset="0"/>
              </a:rPr>
              <a:t>workstations within </a:t>
            </a:r>
            <a:r>
              <a:rPr lang="en-US" sz="1600" dirty="0" smtClean="0">
                <a:latin typeface="Arial" panose="020B0604020202020204" pitchFamily="34" charset="0"/>
                <a:cs typeface="Arial" panose="020B0604020202020204" pitchFamily="34" charset="0"/>
              </a:rPr>
              <a:t>a </a:t>
            </a:r>
            <a:r>
              <a:rPr lang="en-US" sz="1600" dirty="0">
                <a:latin typeface="Arial" panose="020B0604020202020204" pitchFamily="34" charset="0"/>
                <a:cs typeface="Arial" panose="020B0604020202020204" pitchFamily="34" charset="0"/>
              </a:rPr>
              <a:t>Researcher Portal</a:t>
            </a:r>
            <a:r>
              <a:rPr lang="en-US" sz="1600" dirty="0">
                <a:solidFill>
                  <a:srgbClr val="FF0000"/>
                </a:solidFill>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After completing the training, investigators who wish to access the secure Researcher Portal must submit a data request form. </a:t>
            </a:r>
          </a:p>
          <a:p>
            <a:pPr marL="342900" lvl="0" indent="-342900">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Investigators </a:t>
            </a:r>
            <a:r>
              <a:rPr lang="en-US" sz="1600" dirty="0">
                <a:latin typeface="Arial" panose="020B0604020202020204" pitchFamily="34" charset="0"/>
                <a:cs typeface="Arial" panose="020B0604020202020204" pitchFamily="34" charset="0"/>
              </a:rPr>
              <a:t>with approved </a:t>
            </a:r>
            <a:r>
              <a:rPr lang="en-US" sz="1600" dirty="0" smtClean="0">
                <a:latin typeface="Arial" panose="020B0604020202020204" pitchFamily="34" charset="0"/>
                <a:cs typeface="Arial" panose="020B0604020202020204" pitchFamily="34" charset="0"/>
              </a:rPr>
              <a:t>studies who execute a RMDA will be given </a:t>
            </a:r>
            <a:r>
              <a:rPr lang="en-US" sz="1600" dirty="0">
                <a:latin typeface="Arial" panose="020B0604020202020204" pitchFamily="34" charset="0"/>
                <a:cs typeface="Arial" panose="020B0604020202020204" pitchFamily="34" charset="0"/>
              </a:rPr>
              <a:t>access to </a:t>
            </a:r>
            <a:r>
              <a:rPr lang="en-US" sz="1600" dirty="0" smtClean="0">
                <a:latin typeface="Arial" panose="020B0604020202020204" pitchFamily="34" charset="0"/>
                <a:cs typeface="Arial" panose="020B0604020202020204" pitchFamily="34" charset="0"/>
              </a:rPr>
              <a:t>relevant:</a:t>
            </a:r>
            <a:endParaRPr lang="en-US" sz="16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1600" dirty="0" smtClean="0">
                <a:latin typeface="Arial" panose="020B0604020202020204" pitchFamily="34" charset="0"/>
                <a:cs typeface="Arial" panose="020B0604020202020204" pitchFamily="34" charset="0"/>
              </a:rPr>
              <a:t>Participant </a:t>
            </a:r>
            <a:r>
              <a:rPr lang="en-US" sz="1600" dirty="0">
                <a:latin typeface="Arial" panose="020B0604020202020204" pitchFamily="34" charset="0"/>
                <a:cs typeface="Arial" panose="020B0604020202020204" pitchFamily="34" charset="0"/>
              </a:rPr>
              <a:t>data </a:t>
            </a:r>
          </a:p>
          <a:p>
            <a:pPr marL="800100" lvl="1" indent="-342900">
              <a:buFont typeface="Arial" panose="020B0604020202020204" pitchFamily="34" charset="0"/>
              <a:buChar char="•"/>
            </a:pPr>
            <a:r>
              <a:rPr lang="en-US" sz="1600" dirty="0" smtClean="0">
                <a:latin typeface="Arial" panose="020B0604020202020204" pitchFamily="34" charset="0"/>
                <a:cs typeface="Arial" panose="020B0604020202020204" pitchFamily="34" charset="0"/>
              </a:rPr>
              <a:t>Biospecimens and/or environmental samples (if part of approved study)</a:t>
            </a:r>
          </a:p>
          <a:p>
            <a:pPr marL="285750" indent="-285750">
              <a:buFont typeface="Wingdings" panose="05000000000000000000" pitchFamily="2" charset="2"/>
              <a:buChar char="v"/>
            </a:pPr>
            <a:r>
              <a:rPr lang="en-US" sz="1600" dirty="0"/>
              <a:t>Downloadable operational data files do not require an approved </a:t>
            </a:r>
            <a:r>
              <a:rPr lang="en-US" sz="1600" dirty="0" smtClean="0"/>
              <a:t>data request or a RMDA</a:t>
            </a:r>
            <a:r>
              <a:rPr lang="en-US" sz="1600" dirty="0"/>
              <a:t>.</a:t>
            </a:r>
          </a:p>
          <a:p>
            <a:pPr lvl="0"/>
            <a:endParaRPr lang="en-US" sz="1600" b="1" dirty="0" smtClean="0"/>
          </a:p>
          <a:p>
            <a:pPr lvl="0"/>
            <a:r>
              <a:rPr lang="en-US" sz="1600" dirty="0" smtClean="0"/>
              <a:t>Note that standard datasets are made available without Personally Identifiable Information (PII) and Protected Health Information (PHI). We will review those terms in more detail later. </a:t>
            </a:r>
          </a:p>
          <a:p>
            <a:pPr lvl="0"/>
            <a:endParaRPr lang="en-US" sz="1600" strike="sngStrike" dirty="0">
              <a:cs typeface="Arial" panose="020B0604020202020204" pitchFamily="34" charset="0"/>
            </a:endParaRPr>
          </a:p>
          <a:p>
            <a:pPr lvl="0"/>
            <a:r>
              <a:rPr lang="en-US" sz="1600" dirty="0"/>
              <a:t>Click on each section of the graphic to learn more about NCS data and your role when using that data.</a:t>
            </a:r>
            <a:endParaRPr lang="en-US" sz="1600" strike="sngStrike" dirty="0">
              <a:cs typeface="Arial" panose="020B0604020202020204" pitchFamily="34" charset="0"/>
            </a:endParaRPr>
          </a:p>
        </p:txBody>
      </p:sp>
    </p:spTree>
    <p:extLst>
      <p:ext uri="{BB962C8B-B14F-4D97-AF65-F5344CB8AC3E}">
        <p14:creationId xmlns:p14="http://schemas.microsoft.com/office/powerpoint/2010/main" val="3863700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prstClr val="black"/>
                </a:solidFill>
                <a:latin typeface="Arial" panose="020B0604020202020204" pitchFamily="34" charset="0"/>
                <a:cs typeface="Arial" panose="020B0604020202020204" pitchFamily="34" charset="0"/>
              </a:rPr>
              <a:t>3. NCS Data (SLIDE CONTENT)</a:t>
            </a:r>
            <a:endParaRPr lang="en-US" dirty="0"/>
          </a:p>
        </p:txBody>
      </p:sp>
      <p:sp>
        <p:nvSpPr>
          <p:cNvPr id="3" name="Content Placeholder 2"/>
          <p:cNvSpPr>
            <a:spLocks noGrp="1"/>
          </p:cNvSpPr>
          <p:nvPr>
            <p:ph idx="1"/>
          </p:nvPr>
        </p:nvSpPr>
        <p:spPr>
          <a:xfrm>
            <a:off x="76200" y="1219200"/>
            <a:ext cx="8915400" cy="5410200"/>
          </a:xfrm>
        </p:spPr>
        <p:txBody>
          <a:bodyPr>
            <a:normAutofit/>
          </a:bodyPr>
          <a:lstStyle/>
          <a:p>
            <a:pPr marL="0" indent="0">
              <a:buNone/>
            </a:pPr>
            <a:r>
              <a:rPr lang="en-US" sz="1500" dirty="0">
                <a:latin typeface="Arial" panose="020B0604020202020204" pitchFamily="34" charset="0"/>
                <a:cs typeface="Arial" panose="020B0604020202020204" pitchFamily="34" charset="0"/>
              </a:rPr>
              <a:t>NCS data collected during the NCS Vanguard Study are a valuable resource for the health research community.</a:t>
            </a:r>
          </a:p>
          <a:p>
            <a:pPr marL="0" indent="0">
              <a:buNone/>
            </a:pPr>
            <a:endParaRPr lang="en-US" sz="1500" dirty="0">
              <a:latin typeface="Arial" panose="020B0604020202020204" pitchFamily="34" charset="0"/>
              <a:cs typeface="Arial" panose="020B0604020202020204" pitchFamily="34" charset="0"/>
            </a:endParaRPr>
          </a:p>
          <a:p>
            <a:pPr marL="0" indent="0">
              <a:buNone/>
            </a:pPr>
            <a:r>
              <a:rPr lang="en-US" sz="1500" dirty="0">
                <a:latin typeface="Arial" panose="020B0604020202020204" pitchFamily="34" charset="0"/>
                <a:cs typeface="Arial" panose="020B0604020202020204" pitchFamily="34" charset="0"/>
              </a:rPr>
              <a:t>Investigators who wish to access the researcher portal must successfully complete this </a:t>
            </a:r>
            <a:r>
              <a:rPr lang="en-US" sz="1500" dirty="0" smtClean="0">
                <a:latin typeface="Arial" panose="020B0604020202020204" pitchFamily="34" charset="0"/>
                <a:cs typeface="Arial" panose="020B0604020202020204" pitchFamily="34" charset="0"/>
              </a:rPr>
              <a:t>DU </a:t>
            </a:r>
            <a:r>
              <a:rPr lang="en-US" sz="1500" dirty="0">
                <a:latin typeface="Arial" panose="020B0604020202020204" pitchFamily="34" charset="0"/>
                <a:cs typeface="Arial" panose="020B0604020202020204" pitchFamily="34" charset="0"/>
              </a:rPr>
              <a:t>training before accessing any data within the researcher portal.</a:t>
            </a:r>
          </a:p>
          <a:p>
            <a:pPr marL="0" indent="0">
              <a:buNone/>
            </a:pPr>
            <a:endParaRPr lang="en-US" sz="1500" dirty="0">
              <a:latin typeface="Arial" panose="020B0604020202020204" pitchFamily="34" charset="0"/>
              <a:cs typeface="Arial" panose="020B0604020202020204" pitchFamily="34" charset="0"/>
            </a:endParaRPr>
          </a:p>
          <a:p>
            <a:pPr marL="0" indent="0">
              <a:buNone/>
            </a:pPr>
            <a:r>
              <a:rPr lang="en-US" sz="1500" dirty="0">
                <a:latin typeface="Arial" panose="020B0604020202020204" pitchFamily="34" charset="0"/>
                <a:cs typeface="Arial" panose="020B0604020202020204" pitchFamily="34" charset="0"/>
              </a:rPr>
              <a:t>After completing the training, investigators who wish to access the researcher portal must </a:t>
            </a:r>
            <a:r>
              <a:rPr lang="en-US" sz="1500" dirty="0" smtClean="0">
                <a:latin typeface="Arial" panose="020B0604020202020204" pitchFamily="34" charset="0"/>
                <a:cs typeface="Arial" panose="020B0604020202020204" pitchFamily="34" charset="0"/>
              </a:rPr>
              <a:t>submit a data request form and execute a RMDA.</a:t>
            </a:r>
            <a:endParaRPr lang="en-US" sz="1500" dirty="0">
              <a:latin typeface="Arial" panose="020B0604020202020204" pitchFamily="34" charset="0"/>
              <a:cs typeface="Arial" panose="020B0604020202020204" pitchFamily="34" charset="0"/>
            </a:endParaRPr>
          </a:p>
          <a:p>
            <a:pPr marL="0" indent="0">
              <a:buNone/>
            </a:pPr>
            <a:endParaRPr lang="en-US" sz="1500" dirty="0">
              <a:latin typeface="Arial" panose="020B0604020202020204" pitchFamily="34" charset="0"/>
              <a:cs typeface="Arial" panose="020B0604020202020204" pitchFamily="34" charset="0"/>
            </a:endParaRPr>
          </a:p>
          <a:p>
            <a:pPr marL="0" indent="0">
              <a:buNone/>
            </a:pPr>
            <a:r>
              <a:rPr lang="en-US" sz="1500" dirty="0">
                <a:latin typeface="Arial" panose="020B0604020202020204" pitchFamily="34" charset="0"/>
                <a:cs typeface="Arial" panose="020B0604020202020204" pitchFamily="34" charset="0"/>
              </a:rPr>
              <a:t>Click on each section of the graphic to learn more about NCS data and your role when using that data.</a:t>
            </a:r>
          </a:p>
          <a:p>
            <a:pPr marL="0" indent="0">
              <a:buNone/>
            </a:pPr>
            <a:endParaRPr lang="en-US" sz="1500" b="1"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sz="1500" b="1" dirty="0" smtClean="0">
                <a:latin typeface="Arial" panose="020B0604020202020204" pitchFamily="34" charset="0"/>
                <a:cs typeface="Arial" panose="020B0604020202020204" pitchFamily="34" charset="0"/>
              </a:rPr>
              <a:t>THE DATA (Graphic 1)</a:t>
            </a:r>
          </a:p>
          <a:p>
            <a:pPr lvl="1">
              <a:buFont typeface="Wingdings" panose="05000000000000000000" pitchFamily="2" charset="2"/>
              <a:buChar char="v"/>
            </a:pPr>
            <a:r>
              <a:rPr lang="en-US" sz="1100" dirty="0" smtClean="0">
                <a:latin typeface="Arial" panose="020B0604020202020204" pitchFamily="34" charset="0"/>
                <a:cs typeface="Arial" panose="020B0604020202020204" pitchFamily="34" charset="0"/>
              </a:rPr>
              <a:t>NCS </a:t>
            </a:r>
            <a:r>
              <a:rPr lang="en-US" sz="1100" dirty="0">
                <a:latin typeface="Arial" panose="020B0604020202020204" pitchFamily="34" charset="0"/>
                <a:cs typeface="Arial" panose="020B0604020202020204" pitchFamily="34" charset="0"/>
              </a:rPr>
              <a:t>databases bring together information collected from questionnaires, body measurements, and biological and environmental samples. </a:t>
            </a:r>
          </a:p>
          <a:p>
            <a:pPr lvl="0">
              <a:buFont typeface="Wingdings" panose="05000000000000000000" pitchFamily="2" charset="2"/>
              <a:buChar char="v"/>
            </a:pPr>
            <a:r>
              <a:rPr lang="en-US" sz="1500" b="1" dirty="0" smtClean="0">
                <a:latin typeface="Arial" panose="020B0604020202020204" pitchFamily="34" charset="0"/>
                <a:cs typeface="Arial" panose="020B0604020202020204" pitchFamily="34" charset="0"/>
              </a:rPr>
              <a:t>USING NCS DATA (Graphic 2)</a:t>
            </a:r>
          </a:p>
          <a:p>
            <a:pPr lvl="1">
              <a:buFont typeface="Wingdings" panose="05000000000000000000" pitchFamily="2" charset="2"/>
              <a:buChar char="v"/>
            </a:pPr>
            <a:r>
              <a:rPr lang="en-US" sz="1100" dirty="0" smtClean="0">
                <a:latin typeface="Arial" panose="020B0604020202020204" pitchFamily="34" charset="0"/>
                <a:cs typeface="Arial" panose="020B0604020202020204" pitchFamily="34" charset="0"/>
              </a:rPr>
              <a:t>NCS </a:t>
            </a:r>
            <a:r>
              <a:rPr lang="en-US" sz="1100" dirty="0">
                <a:latin typeface="Arial" panose="020B0604020202020204" pitchFamily="34" charset="0"/>
                <a:cs typeface="Arial" panose="020B0604020202020204" pitchFamily="34" charset="0"/>
              </a:rPr>
              <a:t>databases also include the identities of institutions, such as hospitals and other health care providers. The identities of these institutions would need to be masked to protect confidentiality.</a:t>
            </a:r>
          </a:p>
          <a:p>
            <a:pPr lvl="1">
              <a:buFont typeface="Wingdings" panose="05000000000000000000" pitchFamily="2" charset="2"/>
              <a:buChar char="v"/>
            </a:pPr>
            <a:r>
              <a:rPr lang="en-US" sz="1100" dirty="0">
                <a:latin typeface="Arial" panose="020B0604020202020204" pitchFamily="34" charset="0"/>
                <a:cs typeface="Arial" panose="020B0604020202020204" pitchFamily="34" charset="0"/>
              </a:rPr>
              <a:t>Health researchers may access information about NCS data at </a:t>
            </a:r>
            <a:r>
              <a:rPr lang="en-US" sz="1100" u="sng" dirty="0">
                <a:latin typeface="Arial" panose="020B0604020202020204" pitchFamily="34" charset="0"/>
                <a:cs typeface="Arial" panose="020B0604020202020204" pitchFamily="34" charset="0"/>
              </a:rPr>
              <a:t>https://www.nichd.nih.gov/research/NCS/Pages/researchers.aspx</a:t>
            </a:r>
            <a:r>
              <a:rPr lang="en-US" sz="1100" dirty="0" smtClean="0">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smtClean="0">
                <a:latin typeface="Arial" panose="020B0604020202020204" pitchFamily="34" charset="0"/>
                <a:cs typeface="Arial" panose="020B0604020202020204" pitchFamily="34" charset="0"/>
              </a:rPr>
              <a:t>PUBLISHING YOUR FINDINGS (Graphic 3)</a:t>
            </a:r>
          </a:p>
          <a:p>
            <a:pPr lvl="1">
              <a:buFont typeface="Wingdings" panose="05000000000000000000" pitchFamily="2" charset="2"/>
              <a:buChar char="v"/>
            </a:pPr>
            <a:r>
              <a:rPr lang="en-US" sz="1100" dirty="0" smtClean="0">
                <a:latin typeface="Arial" panose="020B0604020202020204" pitchFamily="34" charset="0"/>
                <a:cs typeface="Arial" panose="020B0604020202020204" pitchFamily="34" charset="0"/>
              </a:rPr>
              <a:t>After disclosure review, investigators with approved studies are encouraged to publish </a:t>
            </a:r>
            <a:r>
              <a:rPr lang="en-US" sz="1100" dirty="0">
                <a:latin typeface="Arial" panose="020B0604020202020204" pitchFamily="34" charset="0"/>
                <a:cs typeface="Arial" panose="020B0604020202020204" pitchFamily="34" charset="0"/>
              </a:rPr>
              <a:t>their findings to </a:t>
            </a:r>
            <a:r>
              <a:rPr lang="en-US" sz="1100" dirty="0" smtClean="0">
                <a:latin typeface="Arial" panose="020B0604020202020204" pitchFamily="34" charset="0"/>
                <a:cs typeface="Arial" panose="020B0604020202020204" pitchFamily="34" charset="0"/>
              </a:rPr>
              <a:t>promote </a:t>
            </a:r>
            <a:r>
              <a:rPr lang="en-US" sz="1100" dirty="0">
                <a:latin typeface="Arial" panose="020B0604020202020204" pitchFamily="34" charset="0"/>
                <a:cs typeface="Arial" panose="020B0604020202020204" pitchFamily="34" charset="0"/>
              </a:rPr>
              <a:t>improvements in child </a:t>
            </a:r>
            <a:r>
              <a:rPr lang="en-US" sz="1100" dirty="0" smtClean="0">
                <a:latin typeface="Arial" panose="020B0604020202020204" pitchFamily="34" charset="0"/>
                <a:cs typeface="Arial" panose="020B0604020202020204" pitchFamily="34" charset="0"/>
              </a:rPr>
              <a:t>health. </a:t>
            </a:r>
            <a:endParaRPr lang="en-US" sz="1100" dirty="0">
              <a:latin typeface="Arial" panose="020B0604020202020204" pitchFamily="34" charset="0"/>
              <a:cs typeface="Arial" panose="020B0604020202020204" pitchFamily="34" charset="0"/>
            </a:endParaRPr>
          </a:p>
          <a:p>
            <a:pPr lvl="0">
              <a:buFont typeface="Wingdings" panose="05000000000000000000" pitchFamily="2" charset="2"/>
              <a:buChar char="v"/>
            </a:pPr>
            <a:endParaRPr lang="en-US" sz="1500" dirty="0"/>
          </a:p>
        </p:txBody>
      </p:sp>
      <p:sp>
        <p:nvSpPr>
          <p:cNvPr id="4" name="Slide Number Placeholder 3"/>
          <p:cNvSpPr>
            <a:spLocks noGrp="1"/>
          </p:cNvSpPr>
          <p:nvPr>
            <p:ph type="sldNum" sz="quarter" idx="12"/>
          </p:nvPr>
        </p:nvSpPr>
        <p:spPr/>
        <p:txBody>
          <a:bodyPr/>
          <a:lstStyle/>
          <a:p>
            <a:fld id="{08A5BFA4-0413-44AC-A951-9476B95FCBAE}" type="slidenum">
              <a:rPr lang="en-US" smtClean="0"/>
              <a:t>7</a:t>
            </a:fld>
            <a:endParaRPr lang="en-US" dirty="0"/>
          </a:p>
        </p:txBody>
      </p:sp>
    </p:spTree>
    <p:extLst>
      <p:ext uri="{BB962C8B-B14F-4D97-AF65-F5344CB8AC3E}">
        <p14:creationId xmlns:p14="http://schemas.microsoft.com/office/powerpoint/2010/main" val="21670998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4.</a:t>
            </a:r>
            <a:r>
              <a:rPr lang="en-US" dirty="0" smtClean="0">
                <a:solidFill>
                  <a:srgbClr val="FF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Terminology</a:t>
            </a:r>
            <a:endParaRPr lang="en-US" sz="3200" dirty="0"/>
          </a:p>
        </p:txBody>
      </p:sp>
      <p:sp>
        <p:nvSpPr>
          <p:cNvPr id="3" name="Content Placeholder 2"/>
          <p:cNvSpPr>
            <a:spLocks noGrp="1"/>
          </p:cNvSpPr>
          <p:nvPr>
            <p:ph idx="1"/>
          </p:nvPr>
        </p:nvSpPr>
        <p:spPr>
          <a:xfrm>
            <a:off x="457200" y="1295400"/>
            <a:ext cx="8229600" cy="5181600"/>
          </a:xfrm>
        </p:spPr>
        <p:txBody>
          <a:bodyPr>
            <a:normAutofit fontScale="85000" lnSpcReduction="10000"/>
          </a:bodyPr>
          <a:lstStyle/>
          <a:p>
            <a:pPr marL="0" indent="0">
              <a:buNone/>
            </a:pPr>
            <a:r>
              <a:rPr lang="en-US" sz="1500" dirty="0"/>
              <a:t>There are a few definitions you should be familiar with before we </a:t>
            </a:r>
            <a:r>
              <a:rPr lang="en-US" sz="1500" dirty="0" smtClean="0"/>
              <a:t>proceed.</a:t>
            </a:r>
          </a:p>
          <a:p>
            <a:pPr marL="0" indent="0">
              <a:buNone/>
            </a:pPr>
            <a:endParaRPr lang="en-US" sz="1500" dirty="0"/>
          </a:p>
          <a:p>
            <a:pPr marL="0" lvl="0" indent="0">
              <a:buNone/>
            </a:pPr>
            <a:r>
              <a:rPr lang="en-US" sz="1500" b="1" dirty="0" smtClean="0">
                <a:latin typeface="Arial" panose="020B0604020202020204" pitchFamily="34" charset="0"/>
                <a:cs typeface="Arial" panose="020B0604020202020204" pitchFamily="34" charset="0"/>
              </a:rPr>
              <a:t>First, </a:t>
            </a:r>
            <a:r>
              <a:rPr lang="en-US" sz="1500" b="1" dirty="0">
                <a:latin typeface="Arial" panose="020B0604020202020204" pitchFamily="34" charset="0"/>
                <a:cs typeface="Arial" panose="020B0604020202020204" pitchFamily="34" charset="0"/>
              </a:rPr>
              <a:t>w</a:t>
            </a:r>
            <a:r>
              <a:rPr lang="en-US" sz="1500" b="1" dirty="0" smtClean="0">
                <a:latin typeface="Arial" panose="020B0604020202020204" pitchFamily="34" charset="0"/>
                <a:cs typeface="Arial" panose="020B0604020202020204" pitchFamily="34" charset="0"/>
              </a:rPr>
              <a:t>hat </a:t>
            </a:r>
            <a:r>
              <a:rPr lang="en-US" sz="1500" b="1" dirty="0">
                <a:latin typeface="Arial" panose="020B0604020202020204" pitchFamily="34" charset="0"/>
                <a:cs typeface="Arial" panose="020B0604020202020204" pitchFamily="34" charset="0"/>
              </a:rPr>
              <a:t>is the </a:t>
            </a:r>
            <a:r>
              <a:rPr lang="en-US" sz="1500" b="1" dirty="0" smtClean="0">
                <a:latin typeface="Arial" panose="020B0604020202020204" pitchFamily="34" charset="0"/>
                <a:cs typeface="Arial" panose="020B0604020202020204" pitchFamily="34" charset="0"/>
              </a:rPr>
              <a:t>RMDA?</a:t>
            </a:r>
            <a:endParaRPr lang="en-US" sz="15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1600" dirty="0"/>
              <a:t>A legally binding agreement with NIH that defines how you can use NCS </a:t>
            </a:r>
            <a:r>
              <a:rPr lang="en-US" sz="1600" dirty="0" smtClean="0"/>
              <a:t>data and materials. </a:t>
            </a:r>
            <a:endParaRPr lang="en-US" sz="1600" dirty="0"/>
          </a:p>
          <a:p>
            <a:pPr marL="0" indent="0">
              <a:buNone/>
            </a:pPr>
            <a:endParaRPr lang="en-US" sz="1500" dirty="0" smtClean="0"/>
          </a:p>
          <a:p>
            <a:pPr marL="0" indent="0">
              <a:buNone/>
            </a:pPr>
            <a:r>
              <a:rPr lang="en-US" sz="1500" dirty="0" smtClean="0"/>
              <a:t>Click </a:t>
            </a:r>
            <a:r>
              <a:rPr lang="en-US" sz="1500" dirty="0"/>
              <a:t>on the other terms on this slide to learn more about how we use them in relationship to NCS data.</a:t>
            </a:r>
          </a:p>
          <a:p>
            <a:pPr marL="0" indent="0">
              <a:buNone/>
            </a:pPr>
            <a:endParaRPr lang="en-US" sz="1500" dirty="0"/>
          </a:p>
          <a:p>
            <a:pPr marL="0" indent="0">
              <a:buNone/>
            </a:pPr>
            <a:r>
              <a:rPr lang="en-US" sz="1500" dirty="0"/>
              <a:t>After you have opened a definition, click the button again to close it.</a:t>
            </a:r>
          </a:p>
          <a:p>
            <a:pPr marL="0" indent="0">
              <a:buNone/>
            </a:pPr>
            <a:r>
              <a:rPr lang="en-US" sz="1500" dirty="0" smtClean="0"/>
              <a:t> </a:t>
            </a:r>
          </a:p>
          <a:p>
            <a:pPr marL="0" indent="0">
              <a:buNone/>
            </a:pPr>
            <a:r>
              <a:rPr lang="en-US" sz="1500" b="1" dirty="0" smtClean="0">
                <a:latin typeface="Arial" panose="020B0604020202020204" pitchFamily="34" charset="0"/>
                <a:cs typeface="Arial" panose="020B0604020202020204" pitchFamily="34" charset="0"/>
              </a:rPr>
              <a:t>Some Definitions </a:t>
            </a:r>
            <a:endParaRPr lang="en-US" sz="1500" dirty="0" smtClean="0"/>
          </a:p>
          <a:p>
            <a:pPr>
              <a:buFont typeface="Wingdings" panose="05000000000000000000" pitchFamily="2" charset="2"/>
              <a:buChar char="v"/>
            </a:pPr>
            <a:r>
              <a:rPr lang="en-US" sz="1600" b="1" dirty="0"/>
              <a:t>Researcher Portal:</a:t>
            </a:r>
            <a:r>
              <a:rPr lang="en-US" sz="1600" dirty="0"/>
              <a:t> The secure environment in which approved investigators may access NCS data in order to perform research and analysis.</a:t>
            </a:r>
          </a:p>
          <a:p>
            <a:pPr lvl="0">
              <a:buFont typeface="Wingdings" panose="05000000000000000000" pitchFamily="2" charset="2"/>
              <a:buChar char="v"/>
            </a:pPr>
            <a:r>
              <a:rPr lang="en-US" sz="1600" b="1" dirty="0" smtClean="0"/>
              <a:t>Data</a:t>
            </a:r>
            <a:r>
              <a:rPr lang="en-US" sz="1600" dirty="0" smtClean="0"/>
              <a:t>: Data and information collected from participants in the NCS Vanguard Study.</a:t>
            </a:r>
          </a:p>
          <a:p>
            <a:pPr>
              <a:buFont typeface="Wingdings" panose="05000000000000000000" pitchFamily="2" charset="2"/>
              <a:buChar char="v"/>
            </a:pPr>
            <a:r>
              <a:rPr lang="en-US" sz="1600" b="1" dirty="0">
                <a:latin typeface="Arial" panose="020B0604020202020204" pitchFamily="34" charset="0"/>
                <a:cs typeface="Arial" panose="020B0604020202020204" pitchFamily="34" charset="0"/>
              </a:rPr>
              <a:t>PII/PHI</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PII is any data that could potentially identify a specific person, including name, phone number, address, and any other such identifying information. Similarly, PHI is any information about the health status or health care of an individual that may be used to identify that person.</a:t>
            </a:r>
            <a:endParaRPr lang="en-US" sz="1500" b="1"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600" b="1" dirty="0" smtClean="0"/>
              <a:t>Data </a:t>
            </a:r>
            <a:r>
              <a:rPr lang="en-US" sz="1600" b="1" dirty="0"/>
              <a:t>User</a:t>
            </a:r>
            <a:r>
              <a:rPr lang="en-US" sz="1600" dirty="0"/>
              <a:t>:</a:t>
            </a:r>
            <a:r>
              <a:rPr lang="en-US" sz="1600" b="1" dirty="0"/>
              <a:t> </a:t>
            </a:r>
            <a:r>
              <a:rPr lang="en-US" sz="1600" dirty="0"/>
              <a:t>An individual who </a:t>
            </a:r>
            <a:r>
              <a:rPr lang="en-US" sz="1600" dirty="0" smtClean="0"/>
              <a:t>has requested </a:t>
            </a:r>
            <a:r>
              <a:rPr lang="en-US" sz="1600" dirty="0"/>
              <a:t>access to </a:t>
            </a:r>
            <a:r>
              <a:rPr lang="en-US" sz="1600" dirty="0" smtClean="0"/>
              <a:t>the micro data available within the secure Researcher Portal </a:t>
            </a:r>
            <a:r>
              <a:rPr lang="en-US" sz="1600" dirty="0"/>
              <a:t>and has been approved for use to meet a specific research objective.</a:t>
            </a:r>
          </a:p>
          <a:p>
            <a:pPr lvl="0">
              <a:buFont typeface="Wingdings" panose="05000000000000000000" pitchFamily="2" charset="2"/>
              <a:buChar char="v"/>
            </a:pPr>
            <a:r>
              <a:rPr lang="en-US" sz="1600" b="1" dirty="0"/>
              <a:t>Micro Data: </a:t>
            </a:r>
            <a:r>
              <a:rPr lang="en-US" sz="1600" dirty="0"/>
              <a:t>Data files in record format such that each variable has a coded value.  Micro data are also referred to as participant-level </a:t>
            </a:r>
            <a:r>
              <a:rPr lang="en-US" sz="1600" dirty="0" smtClean="0"/>
              <a:t>data.</a:t>
            </a:r>
          </a:p>
          <a:p>
            <a:pPr lvl="0">
              <a:buFont typeface="Wingdings" panose="05000000000000000000" pitchFamily="2" charset="2"/>
              <a:buChar char="v"/>
            </a:pPr>
            <a:r>
              <a:rPr lang="en-US" sz="1600" b="1" dirty="0" smtClean="0"/>
              <a:t>Summary </a:t>
            </a:r>
            <a:r>
              <a:rPr lang="en-US" sz="1600" b="1" dirty="0"/>
              <a:t>Data</a:t>
            </a:r>
            <a:r>
              <a:rPr lang="en-US" sz="1600" dirty="0"/>
              <a:t>:</a:t>
            </a:r>
            <a:r>
              <a:rPr lang="en-US" sz="1600" b="1" dirty="0"/>
              <a:t> </a:t>
            </a:r>
            <a:r>
              <a:rPr lang="en-US" sz="1600" dirty="0"/>
              <a:t>Aggregate results from analysis of the micro data, such as frequencies, percentage frequencies, or </a:t>
            </a:r>
            <a:r>
              <a:rPr lang="en-US" sz="1600" dirty="0" smtClean="0"/>
              <a:t>rates</a:t>
            </a:r>
          </a:p>
        </p:txBody>
      </p:sp>
      <p:sp>
        <p:nvSpPr>
          <p:cNvPr id="4" name="Slide Number Placeholder 3"/>
          <p:cNvSpPr>
            <a:spLocks noGrp="1"/>
          </p:cNvSpPr>
          <p:nvPr>
            <p:ph type="sldNum" sz="quarter" idx="12"/>
          </p:nvPr>
        </p:nvSpPr>
        <p:spPr/>
        <p:txBody>
          <a:bodyPr/>
          <a:lstStyle/>
          <a:p>
            <a:fld id="{08A5BFA4-0413-44AC-A951-9476B95FCBAE}" type="slidenum">
              <a:rPr lang="en-US" smtClean="0"/>
              <a:t>8</a:t>
            </a:fld>
            <a:endParaRPr lang="en-US" dirty="0"/>
          </a:p>
        </p:txBody>
      </p:sp>
    </p:spTree>
    <p:extLst>
      <p:ext uri="{BB962C8B-B14F-4D97-AF65-F5344CB8AC3E}">
        <p14:creationId xmlns:p14="http://schemas.microsoft.com/office/powerpoint/2010/main" val="79113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5.</a:t>
            </a:r>
            <a:r>
              <a:rPr lang="en-US" dirty="0" smtClean="0">
                <a:solidFill>
                  <a:srgbClr val="FF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Your Responsibilities</a:t>
            </a:r>
            <a:endParaRPr lang="en-US" sz="3200" dirty="0"/>
          </a:p>
        </p:txBody>
      </p:sp>
      <p:sp>
        <p:nvSpPr>
          <p:cNvPr id="3" name="Content Placeholder 2"/>
          <p:cNvSpPr>
            <a:spLocks noGrp="1"/>
          </p:cNvSpPr>
          <p:nvPr>
            <p:ph idx="1"/>
          </p:nvPr>
        </p:nvSpPr>
        <p:spPr>
          <a:xfrm>
            <a:off x="457200" y="1447800"/>
            <a:ext cx="8229600" cy="4678363"/>
          </a:xfrm>
        </p:spPr>
        <p:txBody>
          <a:bodyPr>
            <a:normAutofit/>
          </a:bodyPr>
          <a:lstStyle/>
          <a:p>
            <a:pPr marL="0" lvl="0" indent="0">
              <a:buNone/>
            </a:pPr>
            <a:r>
              <a:rPr lang="en-US" sz="1500" dirty="0" smtClean="0">
                <a:latin typeface="Arial" panose="020B0604020202020204" pitchFamily="34" charset="0"/>
                <a:cs typeface="Arial" panose="020B0604020202020204" pitchFamily="34" charset="0"/>
              </a:rPr>
              <a:t>When </a:t>
            </a:r>
            <a:r>
              <a:rPr lang="en-US" sz="1500" dirty="0">
                <a:latin typeface="Arial" panose="020B0604020202020204" pitchFamily="34" charset="0"/>
                <a:cs typeface="Arial" panose="020B0604020202020204" pitchFamily="34" charset="0"/>
              </a:rPr>
              <a:t>working with health information, r</a:t>
            </a:r>
            <a:r>
              <a:rPr lang="en-US" sz="1500" dirty="0" smtClean="0">
                <a:latin typeface="Arial" panose="020B0604020202020204" pitchFamily="34" charset="0"/>
                <a:cs typeface="Arial" panose="020B0604020202020204" pitchFamily="34" charset="0"/>
              </a:rPr>
              <a:t>esearchers </a:t>
            </a:r>
            <a:r>
              <a:rPr lang="en-US" sz="1500" dirty="0">
                <a:latin typeface="Arial" panose="020B0604020202020204" pitchFamily="34" charset="0"/>
                <a:cs typeface="Arial" panose="020B0604020202020204" pitchFamily="34" charset="0"/>
              </a:rPr>
              <a:t>have a responsibility to maintain the privacy rights of the individuals and institutions featured in their data. </a:t>
            </a:r>
            <a:endParaRPr lang="en-US" sz="1500" dirty="0" smtClean="0">
              <a:latin typeface="Arial" panose="020B0604020202020204" pitchFamily="34" charset="0"/>
              <a:cs typeface="Arial" panose="020B0604020202020204" pitchFamily="34" charset="0"/>
            </a:endParaRPr>
          </a:p>
          <a:p>
            <a:pPr marL="0" lvl="0" indent="0">
              <a:buNone/>
            </a:pPr>
            <a:endParaRPr lang="en-US" sz="1000" dirty="0">
              <a:latin typeface="Arial" panose="020B0604020202020204" pitchFamily="34" charset="0"/>
              <a:cs typeface="Arial" panose="020B0604020202020204" pitchFamily="34" charset="0"/>
            </a:endParaRPr>
          </a:p>
          <a:p>
            <a:pPr marL="0" lvl="0" indent="0">
              <a:buNone/>
            </a:pPr>
            <a:r>
              <a:rPr lang="en-US" sz="1500" dirty="0" smtClean="0">
                <a:latin typeface="Arial" panose="020B0604020202020204" pitchFamily="34" charset="0"/>
                <a:cs typeface="Arial" panose="020B0604020202020204" pitchFamily="34" charset="0"/>
              </a:rPr>
              <a:t>The RMDA contains specific requirements to protect the privacy rights of the individuals and institutions within the NCS data sets. </a:t>
            </a:r>
          </a:p>
          <a:p>
            <a:pPr marL="0" lvl="0" indent="0">
              <a:buNone/>
            </a:pPr>
            <a:endParaRPr lang="en-US" sz="1000" dirty="0">
              <a:latin typeface="Arial" panose="020B0604020202020204" pitchFamily="34" charset="0"/>
              <a:cs typeface="Arial" panose="020B0604020202020204" pitchFamily="34" charset="0"/>
            </a:endParaRPr>
          </a:p>
          <a:p>
            <a:pPr marL="0" lvl="0" indent="0">
              <a:buNone/>
            </a:pPr>
            <a:r>
              <a:rPr lang="en-US" sz="1500" dirty="0">
                <a:latin typeface="Arial" panose="020B0604020202020204" pitchFamily="34" charset="0"/>
                <a:cs typeface="Arial" panose="020B0604020202020204" pitchFamily="34" charset="0"/>
              </a:rPr>
              <a:t>Your signature on the </a:t>
            </a:r>
            <a:r>
              <a:rPr lang="en-US" sz="1500" dirty="0" smtClean="0">
                <a:latin typeface="Arial" panose="020B0604020202020204" pitchFamily="34" charset="0"/>
                <a:cs typeface="Arial" panose="020B0604020202020204" pitchFamily="34" charset="0"/>
              </a:rPr>
              <a:t>RMDA </a:t>
            </a:r>
            <a:r>
              <a:rPr lang="en-US" sz="1500" dirty="0">
                <a:latin typeface="Arial" panose="020B0604020202020204" pitchFamily="34" charset="0"/>
                <a:cs typeface="Arial" panose="020B0604020202020204" pitchFamily="34" charset="0"/>
              </a:rPr>
              <a:t>acknowledges that: </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You have read and understand the requirements for using NCS data.</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You agree to be bound by the federal regulations outlined in the </a:t>
            </a:r>
            <a:r>
              <a:rPr lang="en-US" sz="1500" dirty="0" smtClean="0">
                <a:latin typeface="Arial" panose="020B0604020202020204" pitchFamily="34" charset="0"/>
                <a:cs typeface="Arial" panose="020B0604020202020204" pitchFamily="34" charset="0"/>
              </a:rPr>
              <a:t>RMDA.</a:t>
            </a:r>
            <a:endParaRPr lang="en-US" sz="1500" dirty="0">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You understand the information subject to this agreement, who may have access to NCS data, the limitations on disclosure, the administrative requirements, and the security requirements. </a:t>
            </a:r>
          </a:p>
          <a:p>
            <a:pPr lvl="0">
              <a:buFont typeface="Wingdings" panose="05000000000000000000" pitchFamily="2" charset="2"/>
              <a:buChar char="v"/>
            </a:pPr>
            <a:r>
              <a:rPr lang="en-US" sz="1500" dirty="0">
                <a:latin typeface="Arial" panose="020B0604020202020204" pitchFamily="34" charset="0"/>
                <a:cs typeface="Arial" panose="020B0604020202020204" pitchFamily="34" charset="0"/>
              </a:rPr>
              <a:t>You understand that there are civil and criminal penalties for violating any provision of the </a:t>
            </a:r>
            <a:r>
              <a:rPr lang="en-US" sz="1500" dirty="0" smtClean="0">
                <a:latin typeface="Arial" panose="020B0604020202020204" pitchFamily="34" charset="0"/>
                <a:cs typeface="Arial" panose="020B0604020202020204" pitchFamily="34" charset="0"/>
              </a:rPr>
              <a:t>RMDA.</a:t>
            </a:r>
            <a:endParaRPr lang="en-US" sz="15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08A5BFA4-0413-44AC-A951-9476B95FCBAE}" type="slidenum">
              <a:rPr lang="en-US" smtClean="0"/>
              <a:t>9</a:t>
            </a:fld>
            <a:endParaRPr lang="en-US" dirty="0"/>
          </a:p>
        </p:txBody>
      </p:sp>
    </p:spTree>
    <p:extLst>
      <p:ext uri="{BB962C8B-B14F-4D97-AF65-F5344CB8AC3E}">
        <p14:creationId xmlns:p14="http://schemas.microsoft.com/office/powerpoint/2010/main" val="4154270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F169D8CB1892A4493B9FC0ED7497A20" ma:contentTypeVersion="" ma:contentTypeDescription="Create a new document." ma:contentTypeScope="" ma:versionID="9d2123b7d96deb431176cdf957a810a5">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5C791F-09E4-4052-9814-CFD88B75672F}">
  <ds:schemaRefs>
    <ds:schemaRef ds:uri="http://purl.org/dc/elements/1.1/"/>
    <ds:schemaRef ds:uri="http://schemas.microsoft.com/office/2006/documentManagement/types"/>
    <ds:schemaRef ds:uri="http://schemas.openxmlformats.org/package/2006/metadata/core-properties"/>
    <ds:schemaRef ds:uri="http://purl.org/dc/dcmitype/"/>
    <ds:schemaRef ds:uri="http://www.w3.org/XML/1998/namespace"/>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0DF22E51-1291-4842-8B30-918AE8B4B009}">
  <ds:schemaRefs>
    <ds:schemaRef ds:uri="http://schemas.microsoft.com/sharepoint/v3/contenttype/forms"/>
  </ds:schemaRefs>
</ds:datastoreItem>
</file>

<file path=customXml/itemProps3.xml><?xml version="1.0" encoding="utf-8"?>
<ds:datastoreItem xmlns:ds="http://schemas.openxmlformats.org/officeDocument/2006/customXml" ds:itemID="{037055FF-CB12-42D0-B21D-16C2B4160F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2131</TotalTime>
  <Words>2052</Words>
  <Application>Microsoft Office PowerPoint</Application>
  <PresentationFormat>On-screen Show (4:3)</PresentationFormat>
  <Paragraphs>314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Sample Tutorial Slides</vt:lpstr>
      <vt:lpstr>The National Children’s Study NCS Archive Data User Training</vt:lpstr>
      <vt:lpstr>National Children’s Study (NCS) Data User Training</vt:lpstr>
      <vt:lpstr>1. Introduction</vt:lpstr>
      <vt:lpstr>2. How to Use this Tutorial</vt:lpstr>
      <vt:lpstr>3. NCS DATA ….(AUDIO)</vt:lpstr>
      <vt:lpstr>3. NCS Data (SLIDE CONTENT)</vt:lpstr>
      <vt:lpstr>4. Terminology</vt:lpstr>
      <vt:lpstr>5. Your Responsibilities</vt:lpstr>
      <vt:lpstr>6. Appropriate Uses of Data</vt:lpstr>
      <vt:lpstr>7. Restrictions and Consequences</vt:lpstr>
      <vt:lpstr>8. Disclosure</vt:lpstr>
      <vt:lpstr>9. Disclosure Policies</vt:lpstr>
      <vt:lpstr>9. Disclosure Policies (cont.)</vt:lpstr>
      <vt:lpstr>10. HIPAA &amp; Other Relevant Laws</vt:lpstr>
      <vt:lpstr>11. Publishing Recommendations</vt:lpstr>
      <vt:lpstr>12. Review (AUDIO)</vt:lpstr>
      <vt:lpstr>12. Review (SLIDE CONTENT)</vt:lpstr>
      <vt:lpstr>12. Review (SLIDE CONTENT, CONT.)</vt:lpstr>
      <vt:lpstr>13. Quiz Scenarios</vt:lpstr>
      <vt:lpstr>Quiz Scenarios </vt:lpstr>
      <vt:lpstr>Quiz Scenarios……(cont.)</vt:lpstr>
      <vt:lpstr>Quiz Scenarios……(cont.)</vt:lpstr>
      <vt:lpstr>Quiz Scenarios.….(cont.)</vt:lpstr>
      <vt:lpstr>Quiz Scenarios.….(cont.)</vt:lpstr>
      <vt:lpstr>Quiz Scenarios..….(cont.)</vt:lpstr>
      <vt:lpstr>Quiz Scenarios.….(cont.)</vt:lpstr>
      <vt:lpstr>Quiz Scenarios..….(cont.)</vt:lpstr>
      <vt:lpstr>End of Tutorial</vt:lpstr>
      <vt:lpstr>End of Tutorial</vt:lpstr>
    </vt:vector>
  </TitlesOfParts>
  <Company>NIH NICHD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Children’s Study (NCS) Data User Training</dc:title>
  <dc:creator>NICHD-TECH</dc:creator>
  <cp:lastModifiedBy>Moye, John (NIH/NICHD) [E]</cp:lastModifiedBy>
  <cp:revision>165</cp:revision>
  <dcterms:created xsi:type="dcterms:W3CDTF">2014-09-04T14:33:11Z</dcterms:created>
  <dcterms:modified xsi:type="dcterms:W3CDTF">2016-02-03T21:15:44Z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0x0101001F169D8CB1892A4493B9FC0ED7497A20</vt:lpwstr>
  </property>
</Properties>
</file>