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sldIdLst>
    <p:sldId id="284" r:id="rId6"/>
    <p:sldId id="285" r:id="rId7"/>
    <p:sldId id="281" r:id="rId8"/>
    <p:sldId id="283" r:id="rId9"/>
    <p:sldId id="282" r:id="rId10"/>
    <p:sldId id="257" r:id="rId11"/>
    <p:sldId id="286" r:id="rId12"/>
    <p:sldId id="289"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90" r:id="rId26"/>
    <p:sldId id="291" r:id="rId27"/>
    <p:sldId id="292" r:id="rId28"/>
    <p:sldId id="293" r:id="rId29"/>
    <p:sldId id="271" r:id="rId30"/>
    <p:sldId id="272" r:id="rId31"/>
    <p:sldId id="273" r:id="rId32"/>
    <p:sldId id="294" r:id="rId33"/>
    <p:sldId id="295" r:id="rId34"/>
    <p:sldId id="296" r:id="rId35"/>
    <p:sldId id="297" r:id="rId36"/>
    <p:sldId id="298" r:id="rId37"/>
    <p:sldId id="302" r:id="rId38"/>
    <p:sldId id="300" r:id="rId39"/>
    <p:sldId id="299" r:id="rId40"/>
    <p:sldId id="303" r:id="rId41"/>
    <p:sldId id="304"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akrishnan Mullachery" initials="BM" lastIdx="1" clrIdx="0"/>
  <p:cmAuthor id="1" name="Daniel M Donello" initials="DMD"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5620"/>
    <p:restoredTop sz="74438" autoAdjust="0"/>
  </p:normalViewPr>
  <p:slideViewPr>
    <p:cSldViewPr>
      <p:cViewPr>
        <p:scale>
          <a:sx n="66" d="100"/>
          <a:sy n="66" d="100"/>
        </p:scale>
        <p:origin x="-2074" y="-614"/>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7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3438DA8-D524-416D-BCD2-502754A335C4}" type="datetimeFigureOut">
              <a:rPr lang="en-US" smtClean="0"/>
              <a:t>6/30/2015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3986CD-5B52-421B-B582-A2586B6C2C8B}" type="slidenum">
              <a:rPr lang="en-US" smtClean="0"/>
              <a:t>‹#›</a:t>
            </a:fld>
            <a:endParaRPr lang="en-US" dirty="0"/>
          </a:p>
        </p:txBody>
      </p:sp>
    </p:spTree>
    <p:extLst>
      <p:ext uri="{BB962C8B-B14F-4D97-AF65-F5344CB8AC3E}">
        <p14:creationId xmlns:p14="http://schemas.microsoft.com/office/powerpoint/2010/main" val="947102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communitytiger.census.gov/"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mailto:paperwork@census.gov"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lients.amazonworkspaces.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1</a:t>
            </a:fld>
            <a:endParaRPr lang="en-US" dirty="0"/>
          </a:p>
        </p:txBody>
      </p:sp>
    </p:spTree>
    <p:extLst>
      <p:ext uri="{BB962C8B-B14F-4D97-AF65-F5344CB8AC3E}">
        <p14:creationId xmlns:p14="http://schemas.microsoft.com/office/powerpoint/2010/main" val="275621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Select the type of contribution from the available options and click “</a:t>
            </a:r>
            <a:r>
              <a:rPr lang="en-US" dirty="0" smtClean="0"/>
              <a:t>Next.”</a:t>
            </a:r>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10</a:t>
            </a:fld>
            <a:endParaRPr lang="en-US" dirty="0"/>
          </a:p>
        </p:txBody>
      </p:sp>
    </p:spTree>
    <p:extLst>
      <p:ext uri="{BB962C8B-B14F-4D97-AF65-F5344CB8AC3E}">
        <p14:creationId xmlns:p14="http://schemas.microsoft.com/office/powerpoint/2010/main" val="335664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Click the folder icon to set the data source location for each type of contribution selected previously and click “Next” when all data source locations are set.</a:t>
            </a:r>
          </a:p>
          <a:p>
            <a:pPr defTabSz="914350">
              <a:defRPr/>
            </a:pPr>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11</a:t>
            </a:fld>
            <a:endParaRPr lang="en-US" dirty="0"/>
          </a:p>
        </p:txBody>
      </p:sp>
    </p:spTree>
    <p:extLst>
      <p:ext uri="{BB962C8B-B14F-4D97-AF65-F5344CB8AC3E}">
        <p14:creationId xmlns:p14="http://schemas.microsoft.com/office/powerpoint/2010/main" val="335664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Click the folder icon to select a workspace already created or to create a new </a:t>
            </a:r>
            <a:r>
              <a:rPr lang="en-US" dirty="0" smtClean="0"/>
              <a:t>workspace.  Click </a:t>
            </a:r>
            <a:r>
              <a:rPr lang="en-US" dirty="0"/>
              <a:t>“Next” when the workspace location is </a:t>
            </a:r>
            <a:r>
              <a:rPr lang="en-US" dirty="0" smtClean="0"/>
              <a:t>set.  This </a:t>
            </a:r>
            <a:r>
              <a:rPr lang="en-US" dirty="0"/>
              <a:t>will </a:t>
            </a:r>
            <a:r>
              <a:rPr lang="en-US" dirty="0" smtClean="0"/>
              <a:t>setup your </a:t>
            </a:r>
            <a:r>
              <a:rPr lang="en-US" dirty="0"/>
              <a:t>workspace folder with the required template data with correct attributes as </a:t>
            </a:r>
            <a:r>
              <a:rPr lang="en-US" dirty="0" smtClean="0"/>
              <a:t>well as projecting </a:t>
            </a:r>
            <a:r>
              <a:rPr lang="en-US" dirty="0"/>
              <a:t>datasets.</a:t>
            </a:r>
          </a:p>
          <a:p>
            <a:pPr defTabSz="914350">
              <a:defRPr/>
            </a:pPr>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12</a:t>
            </a:fld>
            <a:endParaRPr lang="en-US" dirty="0"/>
          </a:p>
        </p:txBody>
      </p:sp>
    </p:spTree>
    <p:extLst>
      <p:ext uri="{BB962C8B-B14F-4D97-AF65-F5344CB8AC3E}">
        <p14:creationId xmlns:p14="http://schemas.microsoft.com/office/powerpoint/2010/main" val="335664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Select fields from data that correspond to fields in the local government data model from dropdown menus (field names that match local government data model field names are automatically mapped</a:t>
            </a:r>
            <a:r>
              <a:rPr lang="en-US" dirty="0" smtClean="0"/>
              <a:t>).  Select </a:t>
            </a:r>
            <a:r>
              <a:rPr lang="en-US" dirty="0"/>
              <a:t>“Next” when all mandatory data is mapped.</a:t>
            </a:r>
          </a:p>
        </p:txBody>
      </p:sp>
      <p:sp>
        <p:nvSpPr>
          <p:cNvPr id="4" name="Slide Number Placeholder 3"/>
          <p:cNvSpPr>
            <a:spLocks noGrp="1"/>
          </p:cNvSpPr>
          <p:nvPr>
            <p:ph type="sldNum" sz="quarter" idx="10"/>
          </p:nvPr>
        </p:nvSpPr>
        <p:spPr/>
        <p:txBody>
          <a:bodyPr/>
          <a:lstStyle/>
          <a:p>
            <a:fld id="{B818855E-1B2A-417F-939F-E52B38DBB793}" type="slidenum">
              <a:rPr lang="en-US" smtClean="0"/>
              <a:t>13</a:t>
            </a:fld>
            <a:endParaRPr lang="en-US" dirty="0"/>
          </a:p>
        </p:txBody>
      </p:sp>
    </p:spTree>
    <p:extLst>
      <p:ext uri="{BB962C8B-B14F-4D97-AF65-F5344CB8AC3E}">
        <p14:creationId xmlns:p14="http://schemas.microsoft.com/office/powerpoint/2010/main" val="3356642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Select fields from data that correspond to fields in the local government data model from dropdown menus (field names that match local government data model field names are automatically mapped</a:t>
            </a:r>
            <a:r>
              <a:rPr lang="en-US" dirty="0" smtClean="0"/>
              <a:t>).  Select </a:t>
            </a:r>
            <a:r>
              <a:rPr lang="en-US" dirty="0"/>
              <a:t>“Next” when all mandatory data is mapped.</a:t>
            </a:r>
          </a:p>
          <a:p>
            <a:pPr defTabSz="914350">
              <a:defRPr/>
            </a:pPr>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14</a:t>
            </a:fld>
            <a:endParaRPr lang="en-US" dirty="0"/>
          </a:p>
        </p:txBody>
      </p:sp>
    </p:spTree>
    <p:extLst>
      <p:ext uri="{BB962C8B-B14F-4D97-AF65-F5344CB8AC3E}">
        <p14:creationId xmlns:p14="http://schemas.microsoft.com/office/powerpoint/2010/main" val="335664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Once all the mandatory data is mapped for your data </a:t>
            </a:r>
            <a:r>
              <a:rPr lang="en-US" dirty="0" smtClean="0"/>
              <a:t>sources, </a:t>
            </a:r>
            <a:r>
              <a:rPr lang="en-US" dirty="0"/>
              <a:t>the tool runs data conditioning </a:t>
            </a:r>
            <a:r>
              <a:rPr lang="en-US" dirty="0" smtClean="0"/>
              <a:t>edits.  These </a:t>
            </a:r>
            <a:r>
              <a:rPr lang="en-US" dirty="0"/>
              <a:t>edits perform any standardization and parsing </a:t>
            </a:r>
            <a:r>
              <a:rPr lang="en-US" dirty="0" smtClean="0"/>
              <a:t>required as </a:t>
            </a:r>
            <a:r>
              <a:rPr lang="en-US" dirty="0"/>
              <a:t>well as automated data clean-up.</a:t>
            </a:r>
          </a:p>
        </p:txBody>
      </p:sp>
      <p:sp>
        <p:nvSpPr>
          <p:cNvPr id="4" name="Slide Number Placeholder 3"/>
          <p:cNvSpPr>
            <a:spLocks noGrp="1"/>
          </p:cNvSpPr>
          <p:nvPr>
            <p:ph type="sldNum" sz="quarter" idx="10"/>
          </p:nvPr>
        </p:nvSpPr>
        <p:spPr/>
        <p:txBody>
          <a:bodyPr/>
          <a:lstStyle/>
          <a:p>
            <a:fld id="{B818855E-1B2A-417F-939F-E52B38DBB793}" type="slidenum">
              <a:rPr lang="en-US" smtClean="0"/>
              <a:t>15</a:t>
            </a:fld>
            <a:endParaRPr lang="en-US" dirty="0"/>
          </a:p>
        </p:txBody>
      </p:sp>
    </p:spTree>
    <p:extLst>
      <p:ext uri="{BB962C8B-B14F-4D97-AF65-F5344CB8AC3E}">
        <p14:creationId xmlns:p14="http://schemas.microsoft.com/office/powerpoint/2010/main" val="3356642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prompted, map domain values by dragging value from the left column to the existing domain value it best relates to in the right </a:t>
            </a:r>
            <a:r>
              <a:rPr lang="en-US" dirty="0" smtClean="0"/>
              <a:t>column.  Click </a:t>
            </a:r>
            <a:r>
              <a:rPr lang="en-US" dirty="0"/>
              <a:t>“Next” when all domain values are mapped.</a:t>
            </a:r>
          </a:p>
        </p:txBody>
      </p:sp>
      <p:sp>
        <p:nvSpPr>
          <p:cNvPr id="4" name="Slide Number Placeholder 3"/>
          <p:cNvSpPr>
            <a:spLocks noGrp="1"/>
          </p:cNvSpPr>
          <p:nvPr>
            <p:ph type="sldNum" sz="quarter" idx="10"/>
          </p:nvPr>
        </p:nvSpPr>
        <p:spPr/>
        <p:txBody>
          <a:bodyPr/>
          <a:lstStyle/>
          <a:p>
            <a:fld id="{B818855E-1B2A-417F-939F-E52B38DBB793}" type="slidenum">
              <a:rPr lang="en-US" smtClean="0"/>
              <a:t>16</a:t>
            </a:fld>
            <a:endParaRPr lang="en-US" dirty="0"/>
          </a:p>
        </p:txBody>
      </p:sp>
    </p:spTree>
    <p:extLst>
      <p:ext uri="{BB962C8B-B14F-4D97-AF65-F5344CB8AC3E}">
        <p14:creationId xmlns:p14="http://schemas.microsoft.com/office/powerpoint/2010/main" val="246242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prompted, map domain values by dragging value from the left column to the existing domain value it best relates to in the right </a:t>
            </a:r>
            <a:r>
              <a:rPr lang="en-US" dirty="0" smtClean="0"/>
              <a:t>column.  Click </a:t>
            </a:r>
            <a:r>
              <a:rPr lang="en-US" dirty="0"/>
              <a:t>“Next” when all domain values are mapped.</a:t>
            </a:r>
          </a:p>
        </p:txBody>
      </p:sp>
      <p:sp>
        <p:nvSpPr>
          <p:cNvPr id="4" name="Slide Number Placeholder 3"/>
          <p:cNvSpPr>
            <a:spLocks noGrp="1"/>
          </p:cNvSpPr>
          <p:nvPr>
            <p:ph type="sldNum" sz="quarter" idx="10"/>
          </p:nvPr>
        </p:nvSpPr>
        <p:spPr/>
        <p:txBody>
          <a:bodyPr/>
          <a:lstStyle/>
          <a:p>
            <a:fld id="{B818855E-1B2A-417F-939F-E52B38DBB793}" type="slidenum">
              <a:rPr lang="en-US" smtClean="0"/>
              <a:t>17</a:t>
            </a:fld>
            <a:endParaRPr lang="en-US" dirty="0"/>
          </a:p>
        </p:txBody>
      </p:sp>
    </p:spTree>
    <p:extLst>
      <p:ext uri="{BB962C8B-B14F-4D97-AF65-F5344CB8AC3E}">
        <p14:creationId xmlns:p14="http://schemas.microsoft.com/office/powerpoint/2010/main" val="246242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Once data mapping is complete the “Data Load Summary” window displays the number of features migrated for each data source contribution, click “</a:t>
            </a:r>
            <a:r>
              <a:rPr lang="en-US" dirty="0" smtClean="0"/>
              <a:t>Next.”</a:t>
            </a:r>
            <a:endParaRPr lang="en-US" dirty="0"/>
          </a:p>
          <a:p>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18</a:t>
            </a:fld>
            <a:endParaRPr lang="en-US" dirty="0"/>
          </a:p>
        </p:txBody>
      </p:sp>
    </p:spTree>
    <p:extLst>
      <p:ext uri="{BB962C8B-B14F-4D97-AF65-F5344CB8AC3E}">
        <p14:creationId xmlns:p14="http://schemas.microsoft.com/office/powerpoint/2010/main" val="2462425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the tool is running</a:t>
            </a:r>
            <a:r>
              <a:rPr lang="en-US" baseline="0" dirty="0" smtClean="0"/>
              <a:t> data validation edits on the migrated data.</a:t>
            </a:r>
            <a:r>
              <a:rPr lang="en-US" dirty="0" smtClean="0"/>
              <a:t>  </a:t>
            </a:r>
            <a:r>
              <a:rPr lang="en-US" baseline="0" dirty="0" smtClean="0"/>
              <a:t>The</a:t>
            </a:r>
            <a:r>
              <a:rPr lang="en-US" dirty="0" smtClean="0"/>
              <a:t> </a:t>
            </a:r>
            <a:r>
              <a:rPr lang="en-US" baseline="0" dirty="0" smtClean="0"/>
              <a:t>data validation edits</a:t>
            </a:r>
            <a:r>
              <a:rPr lang="en-US" dirty="0" smtClean="0"/>
              <a:t> </a:t>
            </a:r>
            <a:r>
              <a:rPr lang="en-US" baseline="0" dirty="0" smtClean="0"/>
              <a:t>check</a:t>
            </a:r>
            <a:r>
              <a:rPr lang="en-US" dirty="0" smtClean="0"/>
              <a:t> </a:t>
            </a:r>
            <a:r>
              <a:rPr lang="en-US" baseline="0" dirty="0" smtClean="0"/>
              <a:t>your data, to ensure</a:t>
            </a:r>
            <a:r>
              <a:rPr lang="en-US" dirty="0" smtClean="0"/>
              <a:t> it</a:t>
            </a:r>
            <a:r>
              <a:rPr lang="en-US" baseline="0" dirty="0" smtClean="0"/>
              <a:t> meets Census Bureau standards and creates an error log for your review. </a:t>
            </a:r>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19</a:t>
            </a:fld>
            <a:endParaRPr lang="en-US" dirty="0"/>
          </a:p>
        </p:txBody>
      </p:sp>
    </p:spTree>
    <p:extLst>
      <p:ext uri="{BB962C8B-B14F-4D97-AF65-F5344CB8AC3E}">
        <p14:creationId xmlns:p14="http://schemas.microsoft.com/office/powerpoint/2010/main" val="246242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2</a:t>
            </a:fld>
            <a:endParaRPr lang="en-US" dirty="0"/>
          </a:p>
        </p:txBody>
      </p:sp>
    </p:spTree>
    <p:extLst>
      <p:ext uri="{BB962C8B-B14F-4D97-AF65-F5344CB8AC3E}">
        <p14:creationId xmlns:p14="http://schemas.microsoft.com/office/powerpoint/2010/main" val="326210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“Data Reviewer Batch Jobs” window displays the number of errors and warnings for both topology and attributes identified within each data source </a:t>
            </a:r>
            <a:r>
              <a:rPr lang="en-US" dirty="0" smtClean="0"/>
              <a:t>contribution.  Click </a:t>
            </a:r>
            <a:r>
              <a:rPr lang="en-US" dirty="0"/>
              <a:t>“Open the QA/QC Map” to view a map of the errors and </a:t>
            </a:r>
            <a:r>
              <a:rPr lang="en-US" dirty="0" smtClean="0"/>
              <a:t>warnings, or click </a:t>
            </a:r>
            <a:r>
              <a:rPr lang="en-US" dirty="0"/>
              <a:t>“Finish” to move </a:t>
            </a:r>
            <a:r>
              <a:rPr lang="en-US" dirty="0" smtClean="0"/>
              <a:t>onto </a:t>
            </a:r>
            <a:r>
              <a:rPr lang="en-US" dirty="0"/>
              <a:t>data packaging.</a:t>
            </a:r>
          </a:p>
        </p:txBody>
      </p:sp>
      <p:sp>
        <p:nvSpPr>
          <p:cNvPr id="4" name="Slide Number Placeholder 3"/>
          <p:cNvSpPr>
            <a:spLocks noGrp="1"/>
          </p:cNvSpPr>
          <p:nvPr>
            <p:ph type="sldNum" sz="quarter" idx="10"/>
          </p:nvPr>
        </p:nvSpPr>
        <p:spPr/>
        <p:txBody>
          <a:bodyPr/>
          <a:lstStyle/>
          <a:p>
            <a:fld id="{B818855E-1B2A-417F-939F-E52B38DBB793}" type="slidenum">
              <a:rPr lang="en-US" smtClean="0"/>
              <a:t>20</a:t>
            </a:fld>
            <a:endParaRPr lang="en-US" dirty="0"/>
          </a:p>
        </p:txBody>
      </p:sp>
    </p:spTree>
    <p:extLst>
      <p:ext uri="{BB962C8B-B14F-4D97-AF65-F5344CB8AC3E}">
        <p14:creationId xmlns:p14="http://schemas.microsoft.com/office/powerpoint/2010/main" val="2462425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QA/QC map displays</a:t>
            </a:r>
            <a:r>
              <a:rPr lang="en-US" baseline="0" dirty="0" smtClean="0"/>
              <a:t> the results of data validation.</a:t>
            </a:r>
            <a:r>
              <a:rPr lang="en-US" dirty="0" smtClean="0"/>
              <a:t>  </a:t>
            </a:r>
            <a:r>
              <a:rPr lang="en-US" baseline="0" dirty="0" smtClean="0"/>
              <a:t>Address points and road centerlines are classified by “Severity” either “No error/warning” (grey), “Error” (red), or “Warning” (yellow/orange depending on your display).</a:t>
            </a:r>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21</a:t>
            </a:fld>
            <a:endParaRPr lang="en-US" dirty="0"/>
          </a:p>
        </p:txBody>
      </p:sp>
    </p:spTree>
    <p:extLst>
      <p:ext uri="{BB962C8B-B14F-4D97-AF65-F5344CB8AC3E}">
        <p14:creationId xmlns:p14="http://schemas.microsoft.com/office/powerpoint/2010/main" val="2662935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Click the “Reviewer Session Manager” located in the toolbar and click “Browse” to select the Data Reviewer.gdb located within the workspace created </a:t>
            </a:r>
            <a:r>
              <a:rPr lang="en-US" dirty="0" smtClean="0"/>
              <a:t>earlier.  Click </a:t>
            </a:r>
            <a:r>
              <a:rPr lang="en-US" dirty="0"/>
              <a:t>“</a:t>
            </a:r>
            <a:r>
              <a:rPr lang="en-US" dirty="0" smtClean="0"/>
              <a:t>Add.”  Select </a:t>
            </a:r>
            <a:r>
              <a:rPr lang="en-US" dirty="0"/>
              <a:t>the latest session (highest number) from the “ID” dropdown menu within the “Session” </a:t>
            </a:r>
            <a:r>
              <a:rPr lang="en-US" dirty="0" smtClean="0"/>
              <a:t>box.  Click </a:t>
            </a:r>
            <a:r>
              <a:rPr lang="en-US" dirty="0"/>
              <a:t>“Start </a:t>
            </a:r>
            <a:r>
              <a:rPr lang="en-US" dirty="0" smtClean="0"/>
              <a:t>Session,” </a:t>
            </a:r>
            <a:r>
              <a:rPr lang="en-US" dirty="0"/>
              <a:t>and then click “</a:t>
            </a:r>
            <a:r>
              <a:rPr lang="en-US" dirty="0" smtClean="0"/>
              <a:t>Close.”</a:t>
            </a:r>
            <a:endParaRPr lang="en-US" dirty="0"/>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22</a:t>
            </a:fld>
            <a:endParaRPr lang="en-US" dirty="0"/>
          </a:p>
        </p:txBody>
      </p:sp>
    </p:spTree>
    <p:extLst>
      <p:ext uri="{BB962C8B-B14F-4D97-AF65-F5344CB8AC3E}">
        <p14:creationId xmlns:p14="http://schemas.microsoft.com/office/powerpoint/2010/main" val="116539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Click “Reviewer Table” located in the </a:t>
            </a:r>
            <a:r>
              <a:rPr lang="en-US" dirty="0" smtClean="0"/>
              <a:t>toolbar.  Select </a:t>
            </a:r>
            <a:r>
              <a:rPr lang="en-US" dirty="0"/>
              <a:t>column headers and drag to the grey area above the column headers to group the reviewer data (Suggested groupings are by “ORIGINTABLE,” then “SEVERITY,” then “CHECKTITLE</a:t>
            </a:r>
            <a:r>
              <a:rPr lang="en-US" dirty="0" smtClean="0"/>
              <a:t>”).  Select </a:t>
            </a:r>
            <a:r>
              <a:rPr lang="en-US" dirty="0"/>
              <a:t>“Start Editing” from the “Editor” dropdown menu on the toolbar.</a:t>
            </a:r>
          </a:p>
          <a:p>
            <a:pPr lvl="0"/>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23</a:t>
            </a:fld>
            <a:endParaRPr lang="en-US" dirty="0"/>
          </a:p>
        </p:txBody>
      </p:sp>
    </p:spTree>
    <p:extLst>
      <p:ext uri="{BB962C8B-B14F-4D97-AF65-F5344CB8AC3E}">
        <p14:creationId xmlns:p14="http://schemas.microsoft.com/office/powerpoint/2010/main" val="2448538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 record by double-clicking the record (this highlights the record on the map and displays the record’s attributes in the “Attributes” window) within the reviewer table and make any necessary edits within the “Attribute” </a:t>
            </a:r>
            <a:r>
              <a:rPr lang="en-US" dirty="0" smtClean="0"/>
              <a:t>window.  When </a:t>
            </a:r>
            <a:r>
              <a:rPr lang="en-US" dirty="0"/>
              <a:t>finished making </a:t>
            </a:r>
            <a:r>
              <a:rPr lang="en-US" dirty="0" smtClean="0"/>
              <a:t>edits, </a:t>
            </a:r>
            <a:r>
              <a:rPr lang="en-US" dirty="0"/>
              <a:t>select “Save Edits” from the “Editor” dropdown menu on the </a:t>
            </a:r>
            <a:r>
              <a:rPr lang="en-US" dirty="0" smtClean="0"/>
              <a:t>toolbar, </a:t>
            </a:r>
            <a:r>
              <a:rPr lang="en-US" dirty="0"/>
              <a:t>then “Stop Editing” from the “Editor” dropdown menu on the </a:t>
            </a:r>
            <a:r>
              <a:rPr lang="en-US" dirty="0" smtClean="0"/>
              <a:t>toolbar.  Click </a:t>
            </a:r>
            <a:r>
              <a:rPr lang="en-US" dirty="0"/>
              <a:t>the “Community TIGER Data Preparation Tool” located in the toolbar and select “Data Validation and QA/QC (only)” to repeat data </a:t>
            </a:r>
            <a:r>
              <a:rPr lang="en-US" dirty="0" smtClean="0"/>
              <a:t>clean-up </a:t>
            </a:r>
            <a:r>
              <a:rPr lang="en-US" dirty="0"/>
              <a:t>as needed.</a:t>
            </a:r>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24</a:t>
            </a:fld>
            <a:endParaRPr lang="en-US" dirty="0"/>
          </a:p>
        </p:txBody>
      </p:sp>
    </p:spTree>
    <p:extLst>
      <p:ext uri="{BB962C8B-B14F-4D97-AF65-F5344CB8AC3E}">
        <p14:creationId xmlns:p14="http://schemas.microsoft.com/office/powerpoint/2010/main" val="1236026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Click the “Community TIGER Data Preparation Tool” located in the </a:t>
            </a:r>
            <a:r>
              <a:rPr lang="en-US" dirty="0" smtClean="0"/>
              <a:t>toolbar.  Select </a:t>
            </a:r>
            <a:r>
              <a:rPr lang="en-US" dirty="0"/>
              <a:t>“Data Packaging to Upload into Community </a:t>
            </a:r>
            <a:r>
              <a:rPr lang="en-US" dirty="0" err="1" smtClean="0"/>
              <a:t>TIGER,”and</a:t>
            </a:r>
            <a:r>
              <a:rPr lang="en-US" dirty="0" smtClean="0"/>
              <a:t> </a:t>
            </a:r>
            <a:r>
              <a:rPr lang="en-US" dirty="0"/>
              <a:t>click “Next” if you are satisfied with your </a:t>
            </a:r>
            <a:r>
              <a:rPr lang="en-US" dirty="0" smtClean="0"/>
              <a:t>submission.  You </a:t>
            </a:r>
            <a:r>
              <a:rPr lang="en-US" dirty="0"/>
              <a:t>also have the option to run “Data Validation and QA/QC” again to continue making corrections to your data.</a:t>
            </a:r>
          </a:p>
          <a:p>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25</a:t>
            </a:fld>
            <a:endParaRPr lang="en-US" dirty="0"/>
          </a:p>
        </p:txBody>
      </p:sp>
    </p:spTree>
    <p:extLst>
      <p:ext uri="{BB962C8B-B14F-4D97-AF65-F5344CB8AC3E}">
        <p14:creationId xmlns:p14="http://schemas.microsoft.com/office/powerpoint/2010/main" val="1645499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Click the folder icon to select the workspace created earlier and click “Next” when the workspace location is set.</a:t>
            </a:r>
          </a:p>
          <a:p>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26</a:t>
            </a:fld>
            <a:endParaRPr lang="en-US" dirty="0"/>
          </a:p>
        </p:txBody>
      </p:sp>
    </p:spTree>
    <p:extLst>
      <p:ext uri="{BB962C8B-B14F-4D97-AF65-F5344CB8AC3E}">
        <p14:creationId xmlns:p14="http://schemas.microsoft.com/office/powerpoint/2010/main" val="1645499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Once the schema validation and data packaging have both passed, click “Upload” to log into the Community TIGER Contribution Management System and upload the packaged data.</a:t>
            </a:r>
          </a:p>
          <a:p>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27</a:t>
            </a:fld>
            <a:endParaRPr lang="en-US" dirty="0"/>
          </a:p>
        </p:txBody>
      </p:sp>
    </p:spTree>
    <p:extLst>
      <p:ext uri="{BB962C8B-B14F-4D97-AF65-F5344CB8AC3E}">
        <p14:creationId xmlns:p14="http://schemas.microsoft.com/office/powerpoint/2010/main" val="1645499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28</a:t>
            </a:fld>
            <a:endParaRPr lang="en-US" dirty="0"/>
          </a:p>
        </p:txBody>
      </p:sp>
    </p:spTree>
    <p:extLst>
      <p:ext uri="{BB962C8B-B14F-4D97-AF65-F5344CB8AC3E}">
        <p14:creationId xmlns:p14="http://schemas.microsoft.com/office/powerpoint/2010/main" val="3688113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Navigate to </a:t>
            </a:r>
            <a:r>
              <a:rPr lang="en-US" b="1" u="sng" dirty="0">
                <a:hlinkClick r:id="rId3"/>
              </a:rPr>
              <a:t>http://communitytiger.census.gov</a:t>
            </a:r>
            <a:r>
              <a:rPr lang="en-US" dirty="0"/>
              <a:t> and login with username and password provided by the Census Bureau</a:t>
            </a:r>
            <a:r>
              <a:rPr lang="en-US" dirty="0" smtClean="0"/>
              <a:t>.</a:t>
            </a:r>
          </a:p>
          <a:p>
            <a:pPr defTabSz="931774">
              <a:defRPr/>
            </a:pPr>
            <a:endParaRPr lang="en-US" dirty="0"/>
          </a:p>
          <a:p>
            <a:pPr lvl="0"/>
            <a:r>
              <a:rPr lang="en-US" dirty="0"/>
              <a:t>Paperwork Reduction Act (PRA) Statement:</a:t>
            </a:r>
          </a:p>
          <a:p>
            <a:r>
              <a:rPr lang="en-US" dirty="0"/>
              <a:t>A federal agency may not conduct or sponsor, nor shall a person be subject to a penalty for failure to comply with a collection of information subject to the requirements of the Paperwork Reduction Act unless that collection of information displays a current valid OMB Control Number.  This collection is voluntary.  The authority for conducting this collection comes from Title 13 U.S.C, Sections 16, 141, and 193.</a:t>
            </a:r>
          </a:p>
          <a:p>
            <a:r>
              <a:rPr lang="en-US" dirty="0"/>
              <a:t> </a:t>
            </a:r>
          </a:p>
          <a:p>
            <a:r>
              <a:rPr lang="en-US" dirty="0"/>
              <a:t>The OMB Control Number for this information collection is 0607-0795.  Public reporting for this collection of information is estimated to be approximately 40 hours per response, including the time for reviewing instructions, completing and reviewing the collection of information.</a:t>
            </a:r>
          </a:p>
          <a:p>
            <a:r>
              <a:rPr lang="en-US" dirty="0"/>
              <a:t> </a:t>
            </a:r>
          </a:p>
          <a:p>
            <a:r>
              <a:rPr lang="en-US" dirty="0"/>
              <a:t>Comments concerning the accuracy of this burden and suggestions for reducing the burden should be directed to: Paperwork Reduction 0607-0795, United States Census Bureau, 4600 Silver Hill Road, Room 3K138, Washington, DC 20233.  You may email comments to </a:t>
            </a:r>
            <a:r>
              <a:rPr lang="en-US" b="1" u="sng" dirty="0">
                <a:hlinkClick r:id="rId4"/>
              </a:rPr>
              <a:t>paperwork@census.gov</a:t>
            </a:r>
            <a:r>
              <a:rPr lang="en-US" dirty="0"/>
              <a:t>; use “Paperwork Project 0607-0795” as the subject.</a:t>
            </a:r>
          </a:p>
          <a:p>
            <a:pPr defTabSz="931774">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29</a:t>
            </a:fld>
            <a:endParaRPr lang="en-US" dirty="0"/>
          </a:p>
        </p:txBody>
      </p:sp>
    </p:spTree>
    <p:extLst>
      <p:ext uri="{BB962C8B-B14F-4D97-AF65-F5344CB8AC3E}">
        <p14:creationId xmlns:p14="http://schemas.microsoft.com/office/powerpoint/2010/main" val="309164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Navigate to </a:t>
            </a:r>
            <a:r>
              <a:rPr lang="en-US" b="1" u="sng" dirty="0">
                <a:hlinkClick r:id="rId3"/>
              </a:rPr>
              <a:t>https://clients.amazonworkspaces.com/</a:t>
            </a:r>
            <a:r>
              <a:rPr lang="en-US" dirty="0"/>
              <a:t> </a:t>
            </a:r>
          </a:p>
          <a:p>
            <a:pPr lvl="0"/>
            <a:r>
              <a:rPr lang="en-US" dirty="0"/>
              <a:t>Download and install Amazon thin client software that corresponds to your device.</a:t>
            </a:r>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3</a:t>
            </a:fld>
            <a:endParaRPr lang="en-US" dirty="0"/>
          </a:p>
        </p:txBody>
      </p:sp>
    </p:spTree>
    <p:extLst>
      <p:ext uri="{BB962C8B-B14F-4D97-AF65-F5344CB8AC3E}">
        <p14:creationId xmlns:p14="http://schemas.microsoft.com/office/powerpoint/2010/main" val="3707902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Click “Upload Data” to bring up the “Upload Data” </a:t>
            </a:r>
            <a:r>
              <a:rPr lang="en-US" dirty="0" smtClean="0"/>
              <a:t>window.  Click </a:t>
            </a:r>
            <a:r>
              <a:rPr lang="en-US" dirty="0"/>
              <a:t>“Browse...” to select your packaged data (a .zip file with the filename “CTPackage_&lt;datetimestamp&gt;” located within the workspace created earlier), then click “Open” once </a:t>
            </a:r>
            <a:r>
              <a:rPr lang="en-US" dirty="0" smtClean="0"/>
              <a:t>selected.  Click </a:t>
            </a:r>
            <a:r>
              <a:rPr lang="en-US" dirty="0"/>
              <a:t>“Upload Now” bringing up a status bar showing the progress of the file </a:t>
            </a:r>
            <a:r>
              <a:rPr lang="en-US" dirty="0" smtClean="0"/>
              <a:t>upload.  When </a:t>
            </a:r>
            <a:r>
              <a:rPr lang="en-US" dirty="0"/>
              <a:t>completed click “OK” to return to the Contribution Management System “Active Contribution” </a:t>
            </a:r>
            <a:r>
              <a:rPr lang="en-US" dirty="0" smtClean="0"/>
              <a:t>page.  When </a:t>
            </a:r>
            <a:r>
              <a:rPr lang="en-US" dirty="0"/>
              <a:t>the data processing is complete, an e-mail alerting that the data is ready for review is sent.</a:t>
            </a:r>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30</a:t>
            </a:fld>
            <a:endParaRPr lang="en-US" dirty="0"/>
          </a:p>
        </p:txBody>
      </p:sp>
    </p:spTree>
    <p:extLst>
      <p:ext uri="{BB962C8B-B14F-4D97-AF65-F5344CB8AC3E}">
        <p14:creationId xmlns:p14="http://schemas.microsoft.com/office/powerpoint/2010/main" val="3091641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Click </a:t>
            </a:r>
            <a:r>
              <a:rPr lang="en-US" dirty="0"/>
              <a:t>either “Review data analysis results” or “View details” to the right of “Data Analysis” in the middle column to bring up the “Data Analysis” map and table. </a:t>
            </a:r>
          </a:p>
        </p:txBody>
      </p:sp>
      <p:sp>
        <p:nvSpPr>
          <p:cNvPr id="4" name="Slide Number Placeholder 3"/>
          <p:cNvSpPr>
            <a:spLocks noGrp="1"/>
          </p:cNvSpPr>
          <p:nvPr>
            <p:ph type="sldNum" sz="quarter" idx="10"/>
          </p:nvPr>
        </p:nvSpPr>
        <p:spPr/>
        <p:txBody>
          <a:bodyPr/>
          <a:lstStyle/>
          <a:p>
            <a:fld id="{4A3986CD-5B52-421B-B582-A2586B6C2C8B}" type="slidenum">
              <a:rPr lang="en-US" smtClean="0"/>
              <a:t>31</a:t>
            </a:fld>
            <a:endParaRPr lang="en-US" dirty="0"/>
          </a:p>
        </p:txBody>
      </p:sp>
    </p:spTree>
    <p:extLst>
      <p:ext uri="{BB962C8B-B14F-4D97-AF65-F5344CB8AC3E}">
        <p14:creationId xmlns:p14="http://schemas.microsoft.com/office/powerpoint/2010/main" val="345211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From here you can navigate the map, turn layers on/off using the “All layers” dropdown menu, and filter, sort, search and “Zoom To” </a:t>
            </a:r>
            <a:r>
              <a:rPr lang="en-US" dirty="0" smtClean="0"/>
              <a:t>records.  Click </a:t>
            </a:r>
            <a:r>
              <a:rPr lang="en-US" dirty="0"/>
              <a:t>“Download results” to bring up the “Download results” </a:t>
            </a:r>
            <a:r>
              <a:rPr lang="en-US" dirty="0" smtClean="0"/>
              <a:t>window.  Click </a:t>
            </a:r>
            <a:r>
              <a:rPr lang="en-US" dirty="0"/>
              <a:t>“Download Results” to save a .zip file of the data analysis </a:t>
            </a:r>
            <a:r>
              <a:rPr lang="en-US" dirty="0" smtClean="0"/>
              <a:t>records.  This </a:t>
            </a:r>
            <a:r>
              <a:rPr lang="en-US" dirty="0"/>
              <a:t>can also be accomplished from the Contribution Management “Active Contribution” </a:t>
            </a:r>
            <a:r>
              <a:rPr lang="en-US" dirty="0" smtClean="0"/>
              <a:t>page.  Click </a:t>
            </a:r>
            <a:r>
              <a:rPr lang="en-US" dirty="0"/>
              <a:t>“Back to contribution” to return to the Contribution Management System “Active Contribution” page.</a:t>
            </a:r>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32</a:t>
            </a:fld>
            <a:endParaRPr lang="en-US" dirty="0"/>
          </a:p>
        </p:txBody>
      </p:sp>
    </p:spTree>
    <p:extLst>
      <p:ext uri="{BB962C8B-B14F-4D97-AF65-F5344CB8AC3E}">
        <p14:creationId xmlns:p14="http://schemas.microsoft.com/office/powerpoint/2010/main" val="2737686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Click </a:t>
            </a:r>
            <a:r>
              <a:rPr lang="en-US" dirty="0"/>
              <a:t>either “Review your map” or “View details” to the right of “Content Analysis” in the third column to bring up the “Content Analysis” map and table. </a:t>
            </a:r>
          </a:p>
        </p:txBody>
      </p:sp>
      <p:sp>
        <p:nvSpPr>
          <p:cNvPr id="4" name="Slide Number Placeholder 3"/>
          <p:cNvSpPr>
            <a:spLocks noGrp="1"/>
          </p:cNvSpPr>
          <p:nvPr>
            <p:ph type="sldNum" sz="quarter" idx="10"/>
          </p:nvPr>
        </p:nvSpPr>
        <p:spPr/>
        <p:txBody>
          <a:bodyPr/>
          <a:lstStyle/>
          <a:p>
            <a:fld id="{4A3986CD-5B52-421B-B582-A2586B6C2C8B}" type="slidenum">
              <a:rPr lang="en-US" smtClean="0"/>
              <a:t>33</a:t>
            </a:fld>
            <a:endParaRPr lang="en-US" dirty="0"/>
          </a:p>
        </p:txBody>
      </p:sp>
    </p:spTree>
    <p:extLst>
      <p:ext uri="{BB962C8B-B14F-4D97-AF65-F5344CB8AC3E}">
        <p14:creationId xmlns:p14="http://schemas.microsoft.com/office/powerpoint/2010/main" val="345211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From here you can navigate the map, turn layers on/off using the “All layers” dropdown menu, and filter, sort, search and “Zoom To” </a:t>
            </a:r>
            <a:r>
              <a:rPr lang="en-US" dirty="0" smtClean="0"/>
              <a:t>records.  Click </a:t>
            </a:r>
            <a:r>
              <a:rPr lang="en-US" dirty="0"/>
              <a:t>“Download results” to bring up the “Download results” </a:t>
            </a:r>
            <a:r>
              <a:rPr lang="en-US" dirty="0" smtClean="0"/>
              <a:t>window.  Click </a:t>
            </a:r>
            <a:r>
              <a:rPr lang="en-US" dirty="0"/>
              <a:t>“Download Results” to save a .zip file of the potential submission </a:t>
            </a:r>
            <a:r>
              <a:rPr lang="en-US" dirty="0" smtClean="0"/>
              <a:t>records.  This </a:t>
            </a:r>
            <a:r>
              <a:rPr lang="en-US" dirty="0"/>
              <a:t>can also be accomplished from the Contribution Management “Active Contribution” </a:t>
            </a:r>
            <a:r>
              <a:rPr lang="en-US" dirty="0" smtClean="0"/>
              <a:t>page.  Click </a:t>
            </a:r>
            <a:r>
              <a:rPr lang="en-US" dirty="0"/>
              <a:t>“Submit to Census” to bring up the “Metadata Form” </a:t>
            </a:r>
            <a:r>
              <a:rPr lang="en-US" dirty="0" smtClean="0"/>
              <a:t>window.  Click </a:t>
            </a:r>
            <a:r>
              <a:rPr lang="en-US" dirty="0"/>
              <a:t>“Back to contribution” to return to the Contribution Management System “Active Contribution” page.</a:t>
            </a:r>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34</a:t>
            </a:fld>
            <a:endParaRPr lang="en-US" dirty="0"/>
          </a:p>
        </p:txBody>
      </p:sp>
    </p:spTree>
    <p:extLst>
      <p:ext uri="{BB962C8B-B14F-4D97-AF65-F5344CB8AC3E}">
        <p14:creationId xmlns:p14="http://schemas.microsoft.com/office/powerpoint/2010/main" val="2378546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either the “Active Contribution” page or the “Content Analysis” page click “Submit to Census” to bring up the “Metadata Form” </a:t>
            </a:r>
            <a:r>
              <a:rPr lang="en-US" dirty="0" smtClean="0"/>
              <a:t>window.  Enter </a:t>
            </a:r>
            <a:r>
              <a:rPr lang="en-US" dirty="0"/>
              <a:t>the required information and click “Next” to complete each </a:t>
            </a:r>
            <a:r>
              <a:rPr lang="en-US" dirty="0" smtClean="0"/>
              <a:t>back.  Click </a:t>
            </a:r>
            <a:r>
              <a:rPr lang="en-US" dirty="0"/>
              <a:t>“Finish” after required information on the final page is entered.</a:t>
            </a:r>
          </a:p>
        </p:txBody>
      </p:sp>
      <p:sp>
        <p:nvSpPr>
          <p:cNvPr id="4" name="Slide Number Placeholder 3"/>
          <p:cNvSpPr>
            <a:spLocks noGrp="1"/>
          </p:cNvSpPr>
          <p:nvPr>
            <p:ph type="sldNum" sz="quarter" idx="10"/>
          </p:nvPr>
        </p:nvSpPr>
        <p:spPr/>
        <p:txBody>
          <a:bodyPr/>
          <a:lstStyle/>
          <a:p>
            <a:fld id="{4A3986CD-5B52-421B-B582-A2586B6C2C8B}" type="slidenum">
              <a:rPr lang="en-US" smtClean="0"/>
              <a:t>35</a:t>
            </a:fld>
            <a:endParaRPr lang="en-US" dirty="0"/>
          </a:p>
        </p:txBody>
      </p:sp>
    </p:spTree>
    <p:extLst>
      <p:ext uri="{BB962C8B-B14F-4D97-AF65-F5344CB8AC3E}">
        <p14:creationId xmlns:p14="http://schemas.microsoft.com/office/powerpoint/2010/main" val="4087124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Click “Finish” after required information on the final page is </a:t>
            </a:r>
            <a:r>
              <a:rPr lang="en-US" dirty="0" smtClean="0"/>
              <a:t>entered.  When </a:t>
            </a:r>
            <a:r>
              <a:rPr lang="en-US" dirty="0"/>
              <a:t>the submission to Census Bureau is complete, an e-mail notification of the status is sent.</a:t>
            </a:r>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36</a:t>
            </a:fld>
            <a:endParaRPr lang="en-US" dirty="0"/>
          </a:p>
        </p:txBody>
      </p:sp>
    </p:spTree>
    <p:extLst>
      <p:ext uri="{BB962C8B-B14F-4D97-AF65-F5344CB8AC3E}">
        <p14:creationId xmlns:p14="http://schemas.microsoft.com/office/powerpoint/2010/main" val="1591107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37</a:t>
            </a:fld>
            <a:endParaRPr lang="en-US" dirty="0"/>
          </a:p>
        </p:txBody>
      </p:sp>
    </p:spTree>
    <p:extLst>
      <p:ext uri="{BB962C8B-B14F-4D97-AF65-F5344CB8AC3E}">
        <p14:creationId xmlns:p14="http://schemas.microsoft.com/office/powerpoint/2010/main" val="28735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Open Amazon </a:t>
            </a:r>
            <a:r>
              <a:rPr lang="en-US" dirty="0" err="1"/>
              <a:t>WorkSpaces</a:t>
            </a:r>
            <a:r>
              <a:rPr lang="en-US" dirty="0"/>
              <a:t> </a:t>
            </a:r>
            <a:r>
              <a:rPr lang="en-US" dirty="0" smtClean="0"/>
              <a:t>and, </a:t>
            </a:r>
            <a:r>
              <a:rPr lang="en-US" dirty="0"/>
              <a:t>when </a:t>
            </a:r>
            <a:r>
              <a:rPr lang="en-US" dirty="0" smtClean="0"/>
              <a:t>prompted, enter </a:t>
            </a:r>
            <a:r>
              <a:rPr lang="en-US" dirty="0"/>
              <a:t>registration code provided </a:t>
            </a:r>
            <a:r>
              <a:rPr lang="en-US" dirty="0" smtClean="0"/>
              <a:t>by the </a:t>
            </a:r>
            <a:r>
              <a:rPr lang="en-US" dirty="0"/>
              <a:t>Census Bureau.</a:t>
            </a:r>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4</a:t>
            </a:fld>
            <a:endParaRPr lang="en-US" dirty="0"/>
          </a:p>
        </p:txBody>
      </p:sp>
    </p:spTree>
    <p:extLst>
      <p:ext uri="{BB962C8B-B14F-4D97-AF65-F5344CB8AC3E}">
        <p14:creationId xmlns:p14="http://schemas.microsoft.com/office/powerpoint/2010/main" val="117914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Login with username and password provided </a:t>
            </a:r>
            <a:r>
              <a:rPr lang="en-US" dirty="0" smtClean="0"/>
              <a:t>by the </a:t>
            </a:r>
            <a:r>
              <a:rPr lang="en-US" dirty="0"/>
              <a:t>Census Bureau.</a:t>
            </a:r>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5</a:t>
            </a:fld>
            <a:endParaRPr lang="en-US" dirty="0"/>
          </a:p>
        </p:txBody>
      </p:sp>
    </p:spTree>
    <p:extLst>
      <p:ext uri="{BB962C8B-B14F-4D97-AF65-F5344CB8AC3E}">
        <p14:creationId xmlns:p14="http://schemas.microsoft.com/office/powerpoint/2010/main" val="60701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6</a:t>
            </a:fld>
            <a:endParaRPr lang="en-US" dirty="0"/>
          </a:p>
        </p:txBody>
      </p:sp>
    </p:spTree>
    <p:extLst>
      <p:ext uri="{BB962C8B-B14F-4D97-AF65-F5344CB8AC3E}">
        <p14:creationId xmlns:p14="http://schemas.microsoft.com/office/powerpoint/2010/main" val="340152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Double-click the “Start </a:t>
            </a:r>
            <a:r>
              <a:rPr lang="en-US" dirty="0" err="1" smtClean="0"/>
              <a:t>Here.mxd</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4A3986CD-5B52-421B-B582-A2586B6C2C8B}" type="slidenum">
              <a:rPr lang="en-US" smtClean="0"/>
              <a:t>7</a:t>
            </a:fld>
            <a:endParaRPr lang="en-US" dirty="0"/>
          </a:p>
        </p:txBody>
      </p:sp>
    </p:spTree>
    <p:extLst>
      <p:ext uri="{BB962C8B-B14F-4D97-AF65-F5344CB8AC3E}">
        <p14:creationId xmlns:p14="http://schemas.microsoft.com/office/powerpoint/2010/main" val="31483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“Community TIGER Data Preparation Tool” located in the toolbar. </a:t>
            </a:r>
          </a:p>
        </p:txBody>
      </p:sp>
      <p:sp>
        <p:nvSpPr>
          <p:cNvPr id="4" name="Slide Number Placeholder 3"/>
          <p:cNvSpPr>
            <a:spLocks noGrp="1"/>
          </p:cNvSpPr>
          <p:nvPr>
            <p:ph type="sldNum" sz="quarter" idx="10"/>
          </p:nvPr>
        </p:nvSpPr>
        <p:spPr/>
        <p:txBody>
          <a:bodyPr/>
          <a:lstStyle/>
          <a:p>
            <a:fld id="{4A3986CD-5B52-421B-B582-A2586B6C2C8B}" type="slidenum">
              <a:rPr lang="en-US" smtClean="0"/>
              <a:t>8</a:t>
            </a:fld>
            <a:endParaRPr lang="en-US" dirty="0"/>
          </a:p>
        </p:txBody>
      </p:sp>
    </p:spTree>
    <p:extLst>
      <p:ext uri="{BB962C8B-B14F-4D97-AF65-F5344CB8AC3E}">
        <p14:creationId xmlns:p14="http://schemas.microsoft.com/office/powerpoint/2010/main" val="347591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Select the appropriate </a:t>
            </a:r>
            <a:r>
              <a:rPr lang="en-US" dirty="0" smtClean="0"/>
              <a:t>option.  If </a:t>
            </a:r>
            <a:r>
              <a:rPr lang="en-US" dirty="0"/>
              <a:t>you are just </a:t>
            </a:r>
            <a:r>
              <a:rPr lang="en-US" dirty="0" smtClean="0"/>
              <a:t>beginning, select </a:t>
            </a:r>
            <a:r>
              <a:rPr lang="en-US" dirty="0"/>
              <a:t>“Both Data Migration and Data Validation QA/QC” and click “</a:t>
            </a:r>
            <a:r>
              <a:rPr lang="en-US" dirty="0" smtClean="0"/>
              <a:t>Next.”  If </a:t>
            </a:r>
            <a:r>
              <a:rPr lang="en-US" dirty="0"/>
              <a:t>you had previously migrated your </a:t>
            </a:r>
            <a:r>
              <a:rPr lang="en-US" dirty="0" smtClean="0"/>
              <a:t>data, </a:t>
            </a:r>
            <a:r>
              <a:rPr lang="en-US" dirty="0"/>
              <a:t>you would select from the other choices.</a:t>
            </a:r>
          </a:p>
          <a:p>
            <a:pPr defTabSz="914350">
              <a:defRPr/>
            </a:pPr>
            <a:endParaRPr lang="en-US" dirty="0"/>
          </a:p>
        </p:txBody>
      </p:sp>
      <p:sp>
        <p:nvSpPr>
          <p:cNvPr id="4" name="Slide Number Placeholder 3"/>
          <p:cNvSpPr>
            <a:spLocks noGrp="1"/>
          </p:cNvSpPr>
          <p:nvPr>
            <p:ph type="sldNum" sz="quarter" idx="10"/>
          </p:nvPr>
        </p:nvSpPr>
        <p:spPr/>
        <p:txBody>
          <a:bodyPr/>
          <a:lstStyle/>
          <a:p>
            <a:fld id="{B818855E-1B2A-417F-939F-E52B38DBB793}" type="slidenum">
              <a:rPr lang="en-US" smtClean="0"/>
              <a:t>9</a:t>
            </a:fld>
            <a:endParaRPr lang="en-US" dirty="0"/>
          </a:p>
        </p:txBody>
      </p:sp>
    </p:spTree>
    <p:extLst>
      <p:ext uri="{BB962C8B-B14F-4D97-AF65-F5344CB8AC3E}">
        <p14:creationId xmlns:p14="http://schemas.microsoft.com/office/powerpoint/2010/main" val="335664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t>‹#›</a:t>
            </a:fld>
            <a:endParaRPr lang="en-US" dirty="0"/>
          </a:p>
        </p:txBody>
      </p:sp>
    </p:spTree>
    <p:extLst>
      <p:ext uri="{BB962C8B-B14F-4D97-AF65-F5344CB8AC3E}">
        <p14:creationId xmlns:p14="http://schemas.microsoft.com/office/powerpoint/2010/main" val="25300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t>‹#›</a:t>
            </a:fld>
            <a:endParaRPr lang="en-US" dirty="0"/>
          </a:p>
        </p:txBody>
      </p:sp>
    </p:spTree>
    <p:extLst>
      <p:ext uri="{BB962C8B-B14F-4D97-AF65-F5344CB8AC3E}">
        <p14:creationId xmlns:p14="http://schemas.microsoft.com/office/powerpoint/2010/main" val="380290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68A5C4-149D-4D66-BABE-E6DD2BE69C90}" type="slidenum">
              <a:rPr lang="en-US" smtClean="0"/>
              <a:t>‹#›</a:t>
            </a:fld>
            <a:endParaRPr lang="en-US" dirty="0"/>
          </a:p>
        </p:txBody>
      </p:sp>
    </p:spTree>
    <p:extLst>
      <p:ext uri="{BB962C8B-B14F-4D97-AF65-F5344CB8AC3E}">
        <p14:creationId xmlns:p14="http://schemas.microsoft.com/office/powerpoint/2010/main" val="2701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t>‹#›</a:t>
            </a:fld>
            <a:endParaRPr lang="en-US" dirty="0"/>
          </a:p>
        </p:txBody>
      </p:sp>
    </p:spTree>
    <p:extLst>
      <p:ext uri="{BB962C8B-B14F-4D97-AF65-F5344CB8AC3E}">
        <p14:creationId xmlns:p14="http://schemas.microsoft.com/office/powerpoint/2010/main" val="372419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t>‹#›</a:t>
            </a:fld>
            <a:endParaRPr lang="en-US" dirty="0"/>
          </a:p>
        </p:txBody>
      </p:sp>
    </p:spTree>
    <p:extLst>
      <p:ext uri="{BB962C8B-B14F-4D97-AF65-F5344CB8AC3E}">
        <p14:creationId xmlns:p14="http://schemas.microsoft.com/office/powerpoint/2010/main" val="1139571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235700"/>
            <a:ext cx="9144000" cy="6223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geo.community.tiger@census.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Community TIGER Presentation</a:t>
            </a:r>
            <a:endParaRPr lang="en-US" dirty="0"/>
          </a:p>
        </p:txBody>
      </p:sp>
      <p:sp>
        <p:nvSpPr>
          <p:cNvPr id="3" name="Subtitle 2"/>
          <p:cNvSpPr>
            <a:spLocks noGrp="1"/>
          </p:cNvSpPr>
          <p:nvPr>
            <p:ph type="subTitle" idx="1"/>
          </p:nvPr>
        </p:nvSpPr>
        <p:spPr/>
        <p:txBody>
          <a:bodyPr/>
          <a:lstStyle/>
          <a:p>
            <a:r>
              <a:rPr lang="en-US" dirty="0" smtClean="0"/>
              <a:t>Draft Version </a:t>
            </a:r>
            <a:r>
              <a:rPr lang="en-US" dirty="0" smtClean="0"/>
              <a:t>2.0 </a:t>
            </a:r>
            <a:r>
              <a:rPr lang="en-US" dirty="0" smtClean="0"/>
              <a:t>June </a:t>
            </a:r>
            <a:r>
              <a:rPr lang="en-US" dirty="0" smtClean="0"/>
              <a:t>30</a:t>
            </a:r>
            <a:r>
              <a:rPr lang="en-US" dirty="0" smtClean="0"/>
              <a:t>, </a:t>
            </a:r>
            <a:r>
              <a:rPr lang="en-US" dirty="0" smtClean="0"/>
              <a:t>2015</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t>1</a:t>
            </a:fld>
            <a:endParaRPr lang="en-US" dirty="0"/>
          </a:p>
        </p:txBody>
      </p:sp>
    </p:spTree>
    <p:extLst>
      <p:ext uri="{BB962C8B-B14F-4D97-AF65-F5344CB8AC3E}">
        <p14:creationId xmlns:p14="http://schemas.microsoft.com/office/powerpoint/2010/main" val="2223105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Getting </a:t>
            </a:r>
            <a:r>
              <a:rPr lang="en-US" dirty="0" smtClean="0"/>
              <a:t>Started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7268A5C4-149D-4D66-BABE-E6DD2BE69C90}" type="slidenum">
              <a:rPr lang="en-US" smtClean="0"/>
              <a:t>10</a:t>
            </a:fld>
            <a:endParaRPr lang="en-US" dirty="0"/>
          </a:p>
        </p:txBody>
      </p:sp>
    </p:spTree>
    <p:extLst>
      <p:ext uri="{BB962C8B-B14F-4D97-AF65-F5344CB8AC3E}">
        <p14:creationId xmlns:p14="http://schemas.microsoft.com/office/powerpoint/2010/main" val="3083568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a:bodyPr>
          <a:lstStyle/>
          <a:p>
            <a:r>
              <a:rPr lang="en-US" dirty="0"/>
              <a:t>Getting </a:t>
            </a:r>
            <a:r>
              <a:rPr lang="en-US" dirty="0" smtClean="0"/>
              <a:t>Started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sp>
        <p:nvSpPr>
          <p:cNvPr id="3" name="Rectangle 2"/>
          <p:cNvSpPr/>
          <p:nvPr/>
        </p:nvSpPr>
        <p:spPr>
          <a:xfrm>
            <a:off x="6324600" y="2133600"/>
            <a:ext cx="304800"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324600" y="2971800"/>
            <a:ext cx="304800"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endCxn id="3" idx="3"/>
          </p:cNvCxnSpPr>
          <p:nvPr/>
        </p:nvCxnSpPr>
        <p:spPr>
          <a:xfrm flipH="1" flipV="1">
            <a:off x="6629400" y="2286000"/>
            <a:ext cx="9144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3"/>
          </p:cNvCxnSpPr>
          <p:nvPr/>
        </p:nvCxnSpPr>
        <p:spPr>
          <a:xfrm flipH="1">
            <a:off x="6629400" y="2743200"/>
            <a:ext cx="914400" cy="381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7268A5C4-149D-4D66-BABE-E6DD2BE69C90}" type="slidenum">
              <a:rPr lang="en-US" smtClean="0"/>
              <a:t>11</a:t>
            </a:fld>
            <a:endParaRPr lang="en-US" dirty="0"/>
          </a:p>
        </p:txBody>
      </p:sp>
    </p:spTree>
    <p:extLst>
      <p:ext uri="{BB962C8B-B14F-4D97-AF65-F5344CB8AC3E}">
        <p14:creationId xmlns:p14="http://schemas.microsoft.com/office/powerpoint/2010/main" val="1315453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rmAutofit/>
          </a:bodyPr>
          <a:lstStyle/>
          <a:p>
            <a:r>
              <a:rPr lang="en-US" dirty="0"/>
              <a:t>Getting </a:t>
            </a:r>
            <a:r>
              <a:rPr lang="en-US" dirty="0" smtClean="0"/>
              <a:t>Started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690812"/>
            <a:ext cx="3962400" cy="2333625"/>
          </a:xfrm>
          <a:prstGeom prst="rect">
            <a:avLst/>
          </a:prstGeom>
        </p:spPr>
      </p:pic>
      <p:sp>
        <p:nvSpPr>
          <p:cNvPr id="7" name="Rectangle 6"/>
          <p:cNvSpPr/>
          <p:nvPr/>
        </p:nvSpPr>
        <p:spPr>
          <a:xfrm>
            <a:off x="6400800" y="2305050"/>
            <a:ext cx="304800"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endCxn id="7" idx="3"/>
          </p:cNvCxnSpPr>
          <p:nvPr/>
        </p:nvCxnSpPr>
        <p:spPr>
          <a:xfrm flipH="1" flipV="1">
            <a:off x="6705600" y="2457450"/>
            <a:ext cx="9144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268A5C4-149D-4D66-BABE-E6DD2BE69C90}" type="slidenum">
              <a:rPr lang="en-US" smtClean="0"/>
              <a:t>12</a:t>
            </a:fld>
            <a:endParaRPr lang="en-US" dirty="0"/>
          </a:p>
        </p:txBody>
      </p:sp>
    </p:spTree>
    <p:extLst>
      <p:ext uri="{BB962C8B-B14F-4D97-AF65-F5344CB8AC3E}">
        <p14:creationId xmlns:p14="http://schemas.microsoft.com/office/powerpoint/2010/main" val="2283453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dirty="0" smtClean="0"/>
              <a:t>Data Migration – Road Centerline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13</a:t>
            </a:fld>
            <a:endParaRPr lang="en-US" dirty="0"/>
          </a:p>
        </p:txBody>
      </p:sp>
    </p:spTree>
    <p:extLst>
      <p:ext uri="{BB962C8B-B14F-4D97-AF65-F5344CB8AC3E}">
        <p14:creationId xmlns:p14="http://schemas.microsoft.com/office/powerpoint/2010/main" val="1838354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dirty="0" smtClean="0"/>
              <a:t>Data Migration – Address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09675"/>
            <a:ext cx="4419600" cy="493395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7268A5C4-149D-4D66-BABE-E6DD2BE69C90}" type="slidenum">
              <a:rPr lang="en-US" smtClean="0"/>
              <a:t>14</a:t>
            </a:fld>
            <a:endParaRPr lang="en-US" dirty="0"/>
          </a:p>
        </p:txBody>
      </p:sp>
    </p:spTree>
    <p:extLst>
      <p:ext uri="{BB962C8B-B14F-4D97-AF65-F5344CB8AC3E}">
        <p14:creationId xmlns:p14="http://schemas.microsoft.com/office/powerpoint/2010/main" val="312286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dirty="0" smtClean="0"/>
              <a:t>Data Migration</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209800" y="1219200"/>
            <a:ext cx="4419600" cy="4933950"/>
          </a:xfrm>
          <a:prstGeom prst="rect">
            <a:avLst/>
          </a:prstGeom>
          <a:ln>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2209800"/>
            <a:ext cx="3962400" cy="2333625"/>
          </a:xfrm>
          <a:prstGeom prst="rect">
            <a:avLst/>
          </a:prstGeom>
        </p:spPr>
      </p:pic>
      <p:sp>
        <p:nvSpPr>
          <p:cNvPr id="3" name="Slide Number Placeholder 2"/>
          <p:cNvSpPr>
            <a:spLocks noGrp="1"/>
          </p:cNvSpPr>
          <p:nvPr>
            <p:ph type="sldNum" sz="quarter" idx="12"/>
          </p:nvPr>
        </p:nvSpPr>
        <p:spPr/>
        <p:txBody>
          <a:bodyPr/>
          <a:lstStyle/>
          <a:p>
            <a:fld id="{7268A5C4-149D-4D66-BABE-E6DD2BE69C90}" type="slidenum">
              <a:rPr lang="en-US" smtClean="0"/>
              <a:t>15</a:t>
            </a:fld>
            <a:endParaRPr lang="en-US" dirty="0"/>
          </a:p>
        </p:txBody>
      </p:sp>
    </p:spTree>
    <p:extLst>
      <p:ext uri="{BB962C8B-B14F-4D97-AF65-F5344CB8AC3E}">
        <p14:creationId xmlns:p14="http://schemas.microsoft.com/office/powerpoint/2010/main" val="1912069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28600"/>
            <a:ext cx="9134475" cy="1143000"/>
          </a:xfrm>
        </p:spPr>
        <p:txBody>
          <a:bodyPr>
            <a:normAutofit/>
          </a:bodyPr>
          <a:lstStyle/>
          <a:p>
            <a:r>
              <a:rPr lang="en-US" dirty="0" smtClean="0"/>
              <a:t>Data Migration – Road Centerline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1219200"/>
            <a:ext cx="4419600" cy="4933950"/>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75" y="1219200"/>
            <a:ext cx="4419600" cy="4933950"/>
          </a:xfrm>
          <a:prstGeom prst="rect">
            <a:avLst/>
          </a:prstGeom>
          <a:ln>
            <a:solidFill>
              <a:schemeClr val="tx1"/>
            </a:solidFill>
          </a:ln>
        </p:spPr>
      </p:pic>
      <p:cxnSp>
        <p:nvCxnSpPr>
          <p:cNvPr id="7" name="Straight Arrow Connector 6"/>
          <p:cNvCxnSpPr/>
          <p:nvPr/>
        </p:nvCxnSpPr>
        <p:spPr>
          <a:xfrm>
            <a:off x="762000" y="1981200"/>
            <a:ext cx="1676400" cy="914400"/>
          </a:xfrm>
          <a:prstGeom prst="straightConnector1">
            <a:avLst/>
          </a:prstGeom>
          <a:ln w="31750" cap="flat">
            <a:solidFill>
              <a:srgbClr val="FF0000"/>
            </a:solidFill>
            <a:round/>
            <a:tailEnd type="stealth"/>
          </a:ln>
          <a:effectLst/>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268A5C4-149D-4D66-BABE-E6DD2BE69C90}" type="slidenum">
              <a:rPr lang="en-US" smtClean="0"/>
              <a:t>16</a:t>
            </a:fld>
            <a:endParaRPr lang="en-US" dirty="0"/>
          </a:p>
        </p:txBody>
      </p:sp>
    </p:spTree>
    <p:extLst>
      <p:ext uri="{BB962C8B-B14F-4D97-AF65-F5344CB8AC3E}">
        <p14:creationId xmlns:p14="http://schemas.microsoft.com/office/powerpoint/2010/main" val="2344905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dirty="0" smtClean="0"/>
              <a:t>Data Migration – Address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 y="1219200"/>
            <a:ext cx="4419600" cy="4933950"/>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825" y="1219200"/>
            <a:ext cx="4419600" cy="4933950"/>
          </a:xfrm>
          <a:prstGeom prst="rect">
            <a:avLst/>
          </a:prstGeom>
          <a:ln>
            <a:solidFill>
              <a:schemeClr val="tx1"/>
            </a:solidFill>
          </a:ln>
        </p:spPr>
      </p:pic>
      <p:cxnSp>
        <p:nvCxnSpPr>
          <p:cNvPr id="7" name="Straight Arrow Connector 6"/>
          <p:cNvCxnSpPr/>
          <p:nvPr/>
        </p:nvCxnSpPr>
        <p:spPr>
          <a:xfrm>
            <a:off x="1066800" y="1981200"/>
            <a:ext cx="1371600" cy="304800"/>
          </a:xfrm>
          <a:prstGeom prst="straightConnector1">
            <a:avLst/>
          </a:prstGeom>
          <a:ln w="31750" cap="flat">
            <a:solidFill>
              <a:srgbClr val="FF0000"/>
            </a:solidFill>
            <a:round/>
            <a:tailEnd type="stealth"/>
          </a:ln>
          <a:effec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268A5C4-149D-4D66-BABE-E6DD2BE69C90}" type="slidenum">
              <a:rPr lang="en-US" smtClean="0"/>
              <a:t>17</a:t>
            </a:fld>
            <a:endParaRPr lang="en-US" dirty="0"/>
          </a:p>
        </p:txBody>
      </p:sp>
    </p:spTree>
    <p:extLst>
      <p:ext uri="{BB962C8B-B14F-4D97-AF65-F5344CB8AC3E}">
        <p14:creationId xmlns:p14="http://schemas.microsoft.com/office/powerpoint/2010/main" val="3823119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dirty="0" smtClean="0"/>
              <a:t>Data Migration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725" y="1219200"/>
            <a:ext cx="4419600" cy="493395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7268A5C4-149D-4D66-BABE-E6DD2BE69C90}" type="slidenum">
              <a:rPr lang="en-US" smtClean="0"/>
              <a:t>18</a:t>
            </a:fld>
            <a:endParaRPr lang="en-US" dirty="0"/>
          </a:p>
        </p:txBody>
      </p:sp>
    </p:spTree>
    <p:extLst>
      <p:ext uri="{BB962C8B-B14F-4D97-AF65-F5344CB8AC3E}">
        <p14:creationId xmlns:p14="http://schemas.microsoft.com/office/powerpoint/2010/main" val="2636163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Data Validation</a:t>
            </a: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2519362"/>
            <a:ext cx="3962400" cy="2333625"/>
          </a:xfrm>
          <a:prstGeom prst="rect">
            <a:avLst/>
          </a:prstGeom>
        </p:spPr>
      </p:pic>
      <p:sp>
        <p:nvSpPr>
          <p:cNvPr id="5" name="Slide Number Placeholder 4"/>
          <p:cNvSpPr>
            <a:spLocks noGrp="1"/>
          </p:cNvSpPr>
          <p:nvPr>
            <p:ph type="sldNum" sz="quarter" idx="12"/>
          </p:nvPr>
        </p:nvSpPr>
        <p:spPr/>
        <p:txBody>
          <a:bodyPr/>
          <a:lstStyle/>
          <a:p>
            <a:fld id="{7268A5C4-149D-4D66-BABE-E6DD2BE69C90}" type="slidenum">
              <a:rPr lang="en-US" smtClean="0"/>
              <a:t>19</a:t>
            </a:fld>
            <a:endParaRPr lang="en-US" dirty="0"/>
          </a:p>
        </p:txBody>
      </p:sp>
    </p:spTree>
    <p:extLst>
      <p:ext uri="{BB962C8B-B14F-4D97-AF65-F5344CB8AC3E}">
        <p14:creationId xmlns:p14="http://schemas.microsoft.com/office/powerpoint/2010/main" val="3296438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Initial Setup</a:t>
            </a:r>
            <a:endParaRPr lang="en-US"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t>2</a:t>
            </a:fld>
            <a:endParaRPr lang="en-US" dirty="0"/>
          </a:p>
        </p:txBody>
      </p:sp>
    </p:spTree>
    <p:extLst>
      <p:ext uri="{BB962C8B-B14F-4D97-AF65-F5344CB8AC3E}">
        <p14:creationId xmlns:p14="http://schemas.microsoft.com/office/powerpoint/2010/main" val="4226498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Data Validation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20</a:t>
            </a:fld>
            <a:endParaRPr lang="en-US" dirty="0"/>
          </a:p>
        </p:txBody>
      </p:sp>
    </p:spTree>
    <p:extLst>
      <p:ext uri="{BB962C8B-B14F-4D97-AF65-F5344CB8AC3E}">
        <p14:creationId xmlns:p14="http://schemas.microsoft.com/office/powerpoint/2010/main" val="4135926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Validation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0516" y="1600200"/>
            <a:ext cx="6062967" cy="4525963"/>
          </a:xfr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21</a:t>
            </a:fld>
            <a:endParaRPr lang="en-US" dirty="0"/>
          </a:p>
        </p:txBody>
      </p:sp>
    </p:spTree>
    <p:extLst>
      <p:ext uri="{BB962C8B-B14F-4D97-AF65-F5344CB8AC3E}">
        <p14:creationId xmlns:p14="http://schemas.microsoft.com/office/powerpoint/2010/main" val="357534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Clean-up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7478" y="1600200"/>
            <a:ext cx="6069043" cy="4525963"/>
          </a:xfrm>
          <a:ln>
            <a:solidFill>
              <a:schemeClr val="tx1"/>
            </a:solidFill>
          </a:ln>
        </p:spPr>
      </p:pic>
      <p:sp>
        <p:nvSpPr>
          <p:cNvPr id="6" name="Rectangle 5"/>
          <p:cNvSpPr/>
          <p:nvPr/>
        </p:nvSpPr>
        <p:spPr>
          <a:xfrm>
            <a:off x="5257800" y="2209800"/>
            <a:ext cx="228600" cy="152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endCxn id="6" idx="3"/>
          </p:cNvCxnSpPr>
          <p:nvPr/>
        </p:nvCxnSpPr>
        <p:spPr>
          <a:xfrm flipH="1" flipV="1">
            <a:off x="5486400" y="2286000"/>
            <a:ext cx="76200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7268A5C4-149D-4D66-BABE-E6DD2BE69C90}" type="slidenum">
              <a:rPr lang="en-US" smtClean="0"/>
              <a:t>22</a:t>
            </a:fld>
            <a:endParaRPr lang="en-US" dirty="0"/>
          </a:p>
        </p:txBody>
      </p:sp>
    </p:spTree>
    <p:extLst>
      <p:ext uri="{BB962C8B-B14F-4D97-AF65-F5344CB8AC3E}">
        <p14:creationId xmlns:p14="http://schemas.microsoft.com/office/powerpoint/2010/main" val="78448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Clean-up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1546" y="1600200"/>
            <a:ext cx="6060907" cy="4525963"/>
          </a:xfrm>
          <a:ln>
            <a:solidFill>
              <a:schemeClr val="tx1"/>
            </a:solidFill>
          </a:ln>
        </p:spPr>
      </p:pic>
      <p:sp>
        <p:nvSpPr>
          <p:cNvPr id="5" name="Rectangle 4"/>
          <p:cNvSpPr/>
          <p:nvPr/>
        </p:nvSpPr>
        <p:spPr>
          <a:xfrm>
            <a:off x="5410200" y="2209800"/>
            <a:ext cx="228600" cy="152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724400" y="2362200"/>
            <a:ext cx="381000" cy="152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endCxn id="6" idx="1"/>
          </p:cNvCxnSpPr>
          <p:nvPr/>
        </p:nvCxnSpPr>
        <p:spPr>
          <a:xfrm flipV="1">
            <a:off x="4267200" y="2438400"/>
            <a:ext cx="45720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3"/>
          </p:cNvCxnSpPr>
          <p:nvPr/>
        </p:nvCxnSpPr>
        <p:spPr>
          <a:xfrm flipH="1" flipV="1">
            <a:off x="5638800" y="2286000"/>
            <a:ext cx="53340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7268A5C4-149D-4D66-BABE-E6DD2BE69C90}" type="slidenum">
              <a:rPr lang="en-US" smtClean="0"/>
              <a:t>23</a:t>
            </a:fld>
            <a:endParaRPr lang="en-US" dirty="0"/>
          </a:p>
        </p:txBody>
      </p:sp>
    </p:spTree>
    <p:extLst>
      <p:ext uri="{BB962C8B-B14F-4D97-AF65-F5344CB8AC3E}">
        <p14:creationId xmlns:p14="http://schemas.microsoft.com/office/powerpoint/2010/main" val="1204230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Clean-up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1546" y="1600200"/>
            <a:ext cx="6060907" cy="4525963"/>
          </a:xfrm>
          <a:ln>
            <a:solidFill>
              <a:schemeClr val="tx1"/>
            </a:solidFill>
          </a:ln>
        </p:spPr>
      </p:pic>
      <p:sp>
        <p:nvSpPr>
          <p:cNvPr id="5" name="Rectangle 4"/>
          <p:cNvSpPr/>
          <p:nvPr/>
        </p:nvSpPr>
        <p:spPr>
          <a:xfrm>
            <a:off x="4724400" y="2362200"/>
            <a:ext cx="381000" cy="152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105400" y="2209800"/>
            <a:ext cx="228600" cy="152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endCxn id="5" idx="1"/>
          </p:cNvCxnSpPr>
          <p:nvPr/>
        </p:nvCxnSpPr>
        <p:spPr>
          <a:xfrm flipV="1">
            <a:off x="4267200" y="2438400"/>
            <a:ext cx="457200" cy="685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3"/>
          </p:cNvCxnSpPr>
          <p:nvPr/>
        </p:nvCxnSpPr>
        <p:spPr>
          <a:xfrm flipH="1" flipV="1">
            <a:off x="5334000" y="2286000"/>
            <a:ext cx="609600" cy="838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7268A5C4-149D-4D66-BABE-E6DD2BE69C90}" type="slidenum">
              <a:rPr lang="en-US" smtClean="0"/>
              <a:t>24</a:t>
            </a:fld>
            <a:endParaRPr lang="en-US" dirty="0"/>
          </a:p>
        </p:txBody>
      </p:sp>
    </p:spTree>
    <p:extLst>
      <p:ext uri="{BB962C8B-B14F-4D97-AF65-F5344CB8AC3E}">
        <p14:creationId xmlns:p14="http://schemas.microsoft.com/office/powerpoint/2010/main" val="867176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Data Packaging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7268A5C4-149D-4D66-BABE-E6DD2BE69C90}" type="slidenum">
              <a:rPr lang="en-US" smtClean="0"/>
              <a:t>25</a:t>
            </a:fld>
            <a:endParaRPr lang="en-US" dirty="0"/>
          </a:p>
        </p:txBody>
      </p:sp>
    </p:spTree>
    <p:extLst>
      <p:ext uri="{BB962C8B-B14F-4D97-AF65-F5344CB8AC3E}">
        <p14:creationId xmlns:p14="http://schemas.microsoft.com/office/powerpoint/2010/main" val="916127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58"/>
            <a:ext cx="8229600" cy="1143000"/>
          </a:xfrm>
        </p:spPr>
        <p:txBody>
          <a:bodyPr>
            <a:normAutofit/>
          </a:bodyPr>
          <a:lstStyle/>
          <a:p>
            <a:r>
              <a:rPr lang="en-US" dirty="0" smtClean="0"/>
              <a:t>Data Packaging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895600"/>
            <a:ext cx="3962400" cy="2333625"/>
          </a:xfrm>
          <a:prstGeom prst="rect">
            <a:avLst/>
          </a:prstGeom>
        </p:spPr>
      </p:pic>
      <p:sp>
        <p:nvSpPr>
          <p:cNvPr id="7" name="Rectangle 6"/>
          <p:cNvSpPr/>
          <p:nvPr/>
        </p:nvSpPr>
        <p:spPr>
          <a:xfrm>
            <a:off x="6400800" y="2286000"/>
            <a:ext cx="304800"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endCxn id="7" idx="3"/>
          </p:cNvCxnSpPr>
          <p:nvPr/>
        </p:nvCxnSpPr>
        <p:spPr>
          <a:xfrm flipH="1" flipV="1">
            <a:off x="6705600" y="2438400"/>
            <a:ext cx="9144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268A5C4-149D-4D66-BABE-E6DD2BE69C90}" type="slidenum">
              <a:rPr lang="en-US" smtClean="0"/>
              <a:t>26</a:t>
            </a:fld>
            <a:endParaRPr lang="en-US" dirty="0"/>
          </a:p>
        </p:txBody>
      </p:sp>
    </p:spTree>
    <p:extLst>
      <p:ext uri="{BB962C8B-B14F-4D97-AF65-F5344CB8AC3E}">
        <p14:creationId xmlns:p14="http://schemas.microsoft.com/office/powerpoint/2010/main" val="2238466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Data Packaging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27</a:t>
            </a:fld>
            <a:endParaRPr lang="en-US" dirty="0"/>
          </a:p>
        </p:txBody>
      </p:sp>
    </p:spTree>
    <p:extLst>
      <p:ext uri="{BB962C8B-B14F-4D97-AF65-F5344CB8AC3E}">
        <p14:creationId xmlns:p14="http://schemas.microsoft.com/office/powerpoint/2010/main" val="866581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Contribution Management System (CMS)</a:t>
            </a:r>
            <a:endParaRPr lang="en-US"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t>28</a:t>
            </a:fld>
            <a:endParaRPr lang="en-US" dirty="0"/>
          </a:p>
        </p:txBody>
      </p:sp>
    </p:spTree>
    <p:extLst>
      <p:ext uri="{BB962C8B-B14F-4D97-AF65-F5344CB8AC3E}">
        <p14:creationId xmlns:p14="http://schemas.microsoft.com/office/powerpoint/2010/main" val="203277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Upload</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t>29</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71599"/>
            <a:ext cx="8458200" cy="4354645"/>
          </a:xfrm>
          <a:ln>
            <a:solidFill>
              <a:schemeClr val="tx1"/>
            </a:solidFill>
          </a:ln>
        </p:spPr>
      </p:pic>
    </p:spTree>
    <p:extLst>
      <p:ext uri="{BB962C8B-B14F-4D97-AF65-F5344CB8AC3E}">
        <p14:creationId xmlns:p14="http://schemas.microsoft.com/office/powerpoint/2010/main" val="405837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Amazon WorkSpaces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6333" y="1600200"/>
            <a:ext cx="5491334" cy="4525963"/>
          </a:xfr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3</a:t>
            </a:fld>
            <a:endParaRPr lang="en-US" dirty="0"/>
          </a:p>
        </p:txBody>
      </p:sp>
    </p:spTree>
    <p:extLst>
      <p:ext uri="{BB962C8B-B14F-4D97-AF65-F5344CB8AC3E}">
        <p14:creationId xmlns:p14="http://schemas.microsoft.com/office/powerpoint/2010/main" val="1203762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Upload</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8010" y="1600200"/>
            <a:ext cx="6627979" cy="4525963"/>
          </a:xfrm>
          <a:ln>
            <a:solidFill>
              <a:schemeClr val="tx1"/>
            </a:solidFill>
          </a:ln>
        </p:spPr>
      </p:pic>
      <p:sp>
        <p:nvSpPr>
          <p:cNvPr id="4" name="Slide Number Placeholder 3"/>
          <p:cNvSpPr>
            <a:spLocks noGrp="1"/>
          </p:cNvSpPr>
          <p:nvPr>
            <p:ph type="sldNum" sz="quarter" idx="12"/>
          </p:nvPr>
        </p:nvSpPr>
        <p:spPr/>
        <p:txBody>
          <a:bodyPr/>
          <a:lstStyle/>
          <a:p>
            <a:fld id="{7268A5C4-149D-4D66-BABE-E6DD2BE69C90}" type="slidenum">
              <a:rPr lang="en-US" smtClean="0"/>
              <a:t>30</a:t>
            </a:fld>
            <a:endParaRPr lang="en-US" dirty="0"/>
          </a:p>
        </p:txBody>
      </p:sp>
    </p:spTree>
    <p:extLst>
      <p:ext uri="{BB962C8B-B14F-4D97-AF65-F5344CB8AC3E}">
        <p14:creationId xmlns:p14="http://schemas.microsoft.com/office/powerpoint/2010/main" val="373748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247" y="1600200"/>
            <a:ext cx="6625506" cy="4525963"/>
          </a:xfrm>
          <a:ln>
            <a:solidFill>
              <a:schemeClr val="tx1"/>
            </a:solidFill>
          </a:ln>
        </p:spPr>
      </p:pic>
      <p:sp>
        <p:nvSpPr>
          <p:cNvPr id="4" name="Slide Number Placeholder 3"/>
          <p:cNvSpPr>
            <a:spLocks noGrp="1"/>
          </p:cNvSpPr>
          <p:nvPr>
            <p:ph type="sldNum" sz="quarter" idx="12"/>
          </p:nvPr>
        </p:nvSpPr>
        <p:spPr/>
        <p:txBody>
          <a:bodyPr/>
          <a:lstStyle/>
          <a:p>
            <a:fld id="{7268A5C4-149D-4D66-BABE-E6DD2BE69C90}" type="slidenum">
              <a:rPr lang="en-US" smtClean="0"/>
              <a:t>31</a:t>
            </a:fld>
            <a:endParaRPr lang="en-US" dirty="0"/>
          </a:p>
        </p:txBody>
      </p:sp>
    </p:spTree>
    <p:extLst>
      <p:ext uri="{BB962C8B-B14F-4D97-AF65-F5344CB8AC3E}">
        <p14:creationId xmlns:p14="http://schemas.microsoft.com/office/powerpoint/2010/main" val="2398762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2764" y="1600200"/>
            <a:ext cx="4478471" cy="4525963"/>
          </a:xfr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32</a:t>
            </a:fld>
            <a:endParaRPr lang="en-US" dirty="0"/>
          </a:p>
        </p:txBody>
      </p:sp>
    </p:spTree>
    <p:extLst>
      <p:ext uri="{BB962C8B-B14F-4D97-AF65-F5344CB8AC3E}">
        <p14:creationId xmlns:p14="http://schemas.microsoft.com/office/powerpoint/2010/main" val="2019014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Analysis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247" y="1600200"/>
            <a:ext cx="6625506" cy="4525963"/>
          </a:xfrm>
          <a:ln>
            <a:solidFill>
              <a:schemeClr val="tx1"/>
            </a:solidFill>
          </a:ln>
        </p:spPr>
      </p:pic>
      <p:sp>
        <p:nvSpPr>
          <p:cNvPr id="4" name="Slide Number Placeholder 3"/>
          <p:cNvSpPr>
            <a:spLocks noGrp="1"/>
          </p:cNvSpPr>
          <p:nvPr>
            <p:ph type="sldNum" sz="quarter" idx="12"/>
          </p:nvPr>
        </p:nvSpPr>
        <p:spPr/>
        <p:txBody>
          <a:bodyPr/>
          <a:lstStyle/>
          <a:p>
            <a:fld id="{7268A5C4-149D-4D66-BABE-E6DD2BE69C90}" type="slidenum">
              <a:rPr lang="en-US" smtClean="0"/>
              <a:t>33</a:t>
            </a:fld>
            <a:endParaRPr lang="en-US" dirty="0"/>
          </a:p>
        </p:txBody>
      </p:sp>
    </p:spTree>
    <p:extLst>
      <p:ext uri="{BB962C8B-B14F-4D97-AF65-F5344CB8AC3E}">
        <p14:creationId xmlns:p14="http://schemas.microsoft.com/office/powerpoint/2010/main" val="2691798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Analysis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8587" y="1600200"/>
            <a:ext cx="4506825" cy="4525963"/>
          </a:xfr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34</a:t>
            </a:fld>
            <a:endParaRPr lang="en-US" dirty="0"/>
          </a:p>
        </p:txBody>
      </p:sp>
    </p:spTree>
    <p:extLst>
      <p:ext uri="{BB962C8B-B14F-4D97-AF65-F5344CB8AC3E}">
        <p14:creationId xmlns:p14="http://schemas.microsoft.com/office/powerpoint/2010/main" val="564078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to Census Bureau</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6319" y="1600200"/>
            <a:ext cx="5471362" cy="4525963"/>
          </a:xfr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35</a:t>
            </a:fld>
            <a:endParaRPr lang="en-US" dirty="0"/>
          </a:p>
        </p:txBody>
      </p:sp>
    </p:spTree>
    <p:extLst>
      <p:ext uri="{BB962C8B-B14F-4D97-AF65-F5344CB8AC3E}">
        <p14:creationId xmlns:p14="http://schemas.microsoft.com/office/powerpoint/2010/main" val="1429379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to Census Bureau</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9599" y="1600200"/>
            <a:ext cx="5464801" cy="4525963"/>
          </a:xfr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36</a:t>
            </a:fld>
            <a:endParaRPr lang="en-US" dirty="0"/>
          </a:p>
        </p:txBody>
      </p:sp>
    </p:spTree>
    <p:extLst>
      <p:ext uri="{BB962C8B-B14F-4D97-AF65-F5344CB8AC3E}">
        <p14:creationId xmlns:p14="http://schemas.microsoft.com/office/powerpoint/2010/main" val="361598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buNone/>
            </a:pPr>
            <a:r>
              <a:rPr lang="en-US" dirty="0" smtClean="0"/>
              <a:t>If you have questions, please contact the U.S. Census Bureau Community TIGER Team:</a:t>
            </a:r>
          </a:p>
          <a:p>
            <a:pPr marL="0" indent="0">
              <a:buNone/>
            </a:pPr>
            <a:endParaRPr lang="en-US" dirty="0" smtClean="0"/>
          </a:p>
          <a:p>
            <a:pPr marL="0" indent="0">
              <a:buNone/>
            </a:pPr>
            <a:r>
              <a:rPr lang="en-US" dirty="0" smtClean="0"/>
              <a:t>E-mail -  </a:t>
            </a:r>
            <a:r>
              <a:rPr lang="en-US" dirty="0" smtClean="0">
                <a:hlinkClick r:id="rId3"/>
              </a:rPr>
              <a:t>geo.community.tiger@census.gov</a:t>
            </a:r>
            <a:r>
              <a:rPr lang="en-US" dirty="0" smtClean="0"/>
              <a:t> </a:t>
            </a:r>
            <a:endParaRPr lang="en-US" dirty="0"/>
          </a:p>
          <a:p>
            <a:pPr marL="0" indent="0">
              <a:buNone/>
            </a:pPr>
            <a:r>
              <a:rPr lang="en-US" dirty="0" smtClean="0"/>
              <a:t>Phone - (888) 658-5580</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t>37</a:t>
            </a:fld>
            <a:endParaRPr lang="en-US" dirty="0"/>
          </a:p>
        </p:txBody>
      </p:sp>
    </p:spTree>
    <p:extLst>
      <p:ext uri="{BB962C8B-B14F-4D97-AF65-F5344CB8AC3E}">
        <p14:creationId xmlns:p14="http://schemas.microsoft.com/office/powerpoint/2010/main" val="169563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Register Amazon WorkSpaces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4656" y="1600200"/>
            <a:ext cx="2594688" cy="4525963"/>
          </a:xfr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4</a:t>
            </a:fld>
            <a:endParaRPr lang="en-US" dirty="0"/>
          </a:p>
        </p:txBody>
      </p:sp>
    </p:spTree>
    <p:extLst>
      <p:ext uri="{BB962C8B-B14F-4D97-AF65-F5344CB8AC3E}">
        <p14:creationId xmlns:p14="http://schemas.microsoft.com/office/powerpoint/2010/main" val="245690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Amazon WorkSpaces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0445" y="1600200"/>
            <a:ext cx="2583110" cy="4525963"/>
          </a:xfr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5</a:t>
            </a:fld>
            <a:endParaRPr lang="en-US" dirty="0"/>
          </a:p>
        </p:txBody>
      </p:sp>
    </p:spTree>
    <p:extLst>
      <p:ext uri="{BB962C8B-B14F-4D97-AF65-F5344CB8AC3E}">
        <p14:creationId xmlns:p14="http://schemas.microsoft.com/office/powerpoint/2010/main" val="51739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Partner Toolbox</a:t>
            </a:r>
            <a:endParaRPr lang="en-US"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t>6</a:t>
            </a:fld>
            <a:endParaRPr lang="en-US" dirty="0"/>
          </a:p>
        </p:txBody>
      </p:sp>
    </p:spTree>
    <p:extLst>
      <p:ext uri="{BB962C8B-B14F-4D97-AF65-F5344CB8AC3E}">
        <p14:creationId xmlns:p14="http://schemas.microsoft.com/office/powerpoint/2010/main" val="349943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4580" y="1600200"/>
            <a:ext cx="6054840" cy="4525963"/>
          </a:xfrm>
          <a:ln>
            <a:solidFill>
              <a:schemeClr val="tx1"/>
            </a:solidFill>
          </a:ln>
        </p:spPr>
      </p:pic>
      <p:sp>
        <p:nvSpPr>
          <p:cNvPr id="5" name="Rectangle 4"/>
          <p:cNvSpPr/>
          <p:nvPr/>
        </p:nvSpPr>
        <p:spPr>
          <a:xfrm>
            <a:off x="2057400" y="4495800"/>
            <a:ext cx="381000" cy="609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stCxn id="5" idx="3"/>
          </p:cNvCxnSpPr>
          <p:nvPr/>
        </p:nvCxnSpPr>
        <p:spPr>
          <a:xfrm flipV="1">
            <a:off x="2438400" y="4381500"/>
            <a:ext cx="609600" cy="419100"/>
          </a:xfrm>
          <a:prstGeom prst="straightConnector1">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7268A5C4-149D-4D66-BABE-E6DD2BE69C90}" type="slidenum">
              <a:rPr lang="en-US" smtClean="0"/>
              <a:t>7</a:t>
            </a:fld>
            <a:endParaRPr lang="en-US" dirty="0"/>
          </a:p>
        </p:txBody>
      </p:sp>
    </p:spTree>
    <p:extLst>
      <p:ext uri="{BB962C8B-B14F-4D97-AF65-F5344CB8AC3E}">
        <p14:creationId xmlns:p14="http://schemas.microsoft.com/office/powerpoint/2010/main" val="261193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0516" y="1600200"/>
            <a:ext cx="6062967" cy="4525963"/>
          </a:xfrm>
          <a:ln>
            <a:solidFill>
              <a:schemeClr val="tx1"/>
            </a:solidFill>
          </a:ln>
        </p:spPr>
      </p:pic>
      <p:sp>
        <p:nvSpPr>
          <p:cNvPr id="5" name="Rectangle 4"/>
          <p:cNvSpPr/>
          <p:nvPr/>
        </p:nvSpPr>
        <p:spPr>
          <a:xfrm>
            <a:off x="5181600" y="2209800"/>
            <a:ext cx="152400" cy="152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endCxn id="5" idx="2"/>
          </p:cNvCxnSpPr>
          <p:nvPr/>
        </p:nvCxnSpPr>
        <p:spPr>
          <a:xfrm flipV="1">
            <a:off x="4572000" y="2362200"/>
            <a:ext cx="685800" cy="762000"/>
          </a:xfrm>
          <a:prstGeom prst="straightConnector1">
            <a:avLst/>
          </a:prstGeom>
          <a:ln w="3175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7268A5C4-149D-4D66-BABE-E6DD2BE69C90}" type="slidenum">
              <a:rPr lang="en-US" smtClean="0"/>
              <a:t>8</a:t>
            </a:fld>
            <a:endParaRPr lang="en-US" dirty="0"/>
          </a:p>
        </p:txBody>
      </p:sp>
    </p:spTree>
    <p:extLst>
      <p:ext uri="{BB962C8B-B14F-4D97-AF65-F5344CB8AC3E}">
        <p14:creationId xmlns:p14="http://schemas.microsoft.com/office/powerpoint/2010/main" val="161385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Getting </a:t>
            </a:r>
            <a:r>
              <a:rPr lang="en-US" dirty="0" smtClean="0"/>
              <a:t>Started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219200"/>
            <a:ext cx="4419600" cy="4933950"/>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t>9</a:t>
            </a:fld>
            <a:endParaRPr lang="en-US" dirty="0"/>
          </a:p>
        </p:txBody>
      </p:sp>
    </p:spTree>
    <p:extLst>
      <p:ext uri="{BB962C8B-B14F-4D97-AF65-F5344CB8AC3E}">
        <p14:creationId xmlns:p14="http://schemas.microsoft.com/office/powerpoint/2010/main" val="2453779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3B1F9FA5B2E847971EAB42F3EC9A01" ma:contentTypeVersion="1" ma:contentTypeDescription="Create a new document." ma:contentTypeScope="" ma:versionID="1c5faaff316f9855ec4d2e1d55b0a4fe">
  <xsd:schema xmlns:xsd="http://www.w3.org/2001/XMLSchema" xmlns:xs="http://www.w3.org/2001/XMLSchema" xmlns:p="http://schemas.microsoft.com/office/2006/metadata/properties" xmlns:ns1="http://schemas.microsoft.com/sharepoint/v3" xmlns:ns2="8557a95a-962d-47e7-8af1-548f79049771" targetNamespace="http://schemas.microsoft.com/office/2006/metadata/properties" ma:root="true" ma:fieldsID="187551ad75eab5ea22da3d5cccd8299b" ns1:_="" ns2:_="">
    <xsd:import namespace="http://schemas.microsoft.com/sharepoint/v3"/>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D8172143E5D64648B546B7FE1B11DD98" ma:contentTypeVersion="2" ma:contentTypeDescription="Create a new document." ma:contentTypeScope="" ma:versionID="80ddb545e8042e112cd0a2000e393f99">
  <xsd:schema xmlns:xsd="http://www.w3.org/2001/XMLSchema" xmlns:xs="http://www.w3.org/2001/XMLSchema" xmlns:p="http://schemas.microsoft.com/office/2006/metadata/properties" xmlns:ns2="9437ff5d-21c2-4339-9ac8-4f223b4986b5" targetNamespace="http://schemas.microsoft.com/office/2006/metadata/properties" ma:root="true" ma:fieldsID="dda1f1be4f4fd3bec23c6741f9b7106b" ns2:_="">
    <xsd:import namespace="9437ff5d-21c2-4339-9ac8-4f223b4986b5"/>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7ff5d-21c2-4339-9ac8-4f223b4986b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C1FD65-A99F-4CCD-9872-CB470DA5CD11}"/>
</file>

<file path=customXml/itemProps2.xml><?xml version="1.0" encoding="utf-8"?>
<ds:datastoreItem xmlns:ds="http://schemas.openxmlformats.org/officeDocument/2006/customXml" ds:itemID="{95FE943B-F310-4702-8772-8D4872CB95A1}"/>
</file>

<file path=customXml/itemProps3.xml><?xml version="1.0" encoding="utf-8"?>
<ds:datastoreItem xmlns:ds="http://schemas.openxmlformats.org/officeDocument/2006/customXml" ds:itemID="{018E7632-063A-41A2-B16E-9249E9146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49C9CA-B763-4B3B-9957-A654ED51DE13}"/>
</file>

<file path=docProps/app.xml><?xml version="1.0" encoding="utf-8"?>
<Properties xmlns="http://schemas.openxmlformats.org/officeDocument/2006/extended-properties" xmlns:vt="http://schemas.openxmlformats.org/officeDocument/2006/docPropsVTypes">
  <TotalTime>474</TotalTime>
  <Words>1700</Words>
  <Application>Microsoft Office PowerPoint</Application>
  <PresentationFormat>On-screen Show (4:3)</PresentationFormat>
  <Paragraphs>157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Community TIGER Presentation</vt:lpstr>
      <vt:lpstr>Initial Setup</vt:lpstr>
      <vt:lpstr>Install Amazon WorkSpaces</vt:lpstr>
      <vt:lpstr>Register Amazon WorkSpaces</vt:lpstr>
      <vt:lpstr>Access Amazon WorkSpaces</vt:lpstr>
      <vt:lpstr>Partner Toolbox</vt:lpstr>
      <vt:lpstr>Getting Started</vt:lpstr>
      <vt:lpstr>Getting Started</vt:lpstr>
      <vt:lpstr>Getting Started</vt:lpstr>
      <vt:lpstr>Getting Started</vt:lpstr>
      <vt:lpstr>Getting Started</vt:lpstr>
      <vt:lpstr>Getting Started</vt:lpstr>
      <vt:lpstr>Data Migration – Road Centerline</vt:lpstr>
      <vt:lpstr>Data Migration – Address</vt:lpstr>
      <vt:lpstr>Data Migration</vt:lpstr>
      <vt:lpstr>Data Migration – Road Centerline</vt:lpstr>
      <vt:lpstr>Data Migration – Address</vt:lpstr>
      <vt:lpstr>Data Migration</vt:lpstr>
      <vt:lpstr>Data Validation</vt:lpstr>
      <vt:lpstr>Data Validation</vt:lpstr>
      <vt:lpstr>Data Validation</vt:lpstr>
      <vt:lpstr>Data Clean-up</vt:lpstr>
      <vt:lpstr>Data Clean-up</vt:lpstr>
      <vt:lpstr>Data Clean-up</vt:lpstr>
      <vt:lpstr>Data Packaging</vt:lpstr>
      <vt:lpstr>Data Packaging</vt:lpstr>
      <vt:lpstr>Data Packaging</vt:lpstr>
      <vt:lpstr>Contribution Management System (CMS)</vt:lpstr>
      <vt:lpstr>Data Upload</vt:lpstr>
      <vt:lpstr>Data Upload</vt:lpstr>
      <vt:lpstr>Data Analysis</vt:lpstr>
      <vt:lpstr>Data Analysis</vt:lpstr>
      <vt:lpstr>Content Analysis</vt:lpstr>
      <vt:lpstr>Content Analysis</vt:lpstr>
      <vt:lpstr>Submit to Census Bureau</vt:lpstr>
      <vt:lpstr>Submit to Census Bureau</vt:lpstr>
      <vt:lpstr>Contact Information</vt:lpstr>
    </vt:vector>
  </TitlesOfParts>
  <Company>U.S. 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johns225</dc:creator>
  <cp:lastModifiedBy>Bernard L Bundy JR</cp:lastModifiedBy>
  <cp:revision>13</cp:revision>
  <cp:lastPrinted>2015-06-23T12:06:44Z</cp:lastPrinted>
  <dcterms:created xsi:type="dcterms:W3CDTF">2014-02-21T16:52:57Z</dcterms:created>
  <dcterms:modified xsi:type="dcterms:W3CDTF">2015-06-30T12:12:12Z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0x010100D8172143E5D64648B546B7FE1B11DD98</vt:lpwstr>
  </property>
  <property fmtid="{D5CDD505-2E9C-101B-9397-08002B2CF9AE}" pid="3" name="_dlc_DocIdItemGuid">
    <vt:lpwstr>552bcee6-2873-4c5e-8d80-f932545cbf90</vt:lpwstr>
  </property>
</Properties>
</file>