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2" r:id="rId4"/>
    <p:sldId id="265" r:id="rId5"/>
    <p:sldId id="263" r:id="rId6"/>
    <p:sldId id="264" r:id="rId7"/>
    <p:sldId id="260" r:id="rId8"/>
    <p:sldId id="261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a Geffen" initials="SG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F1A"/>
    <a:srgbClr val="EA661B"/>
    <a:srgbClr val="519001"/>
    <a:srgbClr val="D16021"/>
    <a:srgbClr val="F8FE87"/>
    <a:srgbClr val="FB8237"/>
    <a:srgbClr val="05AD80"/>
    <a:srgbClr val="7B7772"/>
    <a:srgbClr val="06D2A7"/>
    <a:srgbClr val="F70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2" y="5181600"/>
            <a:ext cx="11277599" cy="1588"/>
          </a:xfrm>
          <a:prstGeom prst="line">
            <a:avLst/>
          </a:prstGeom>
          <a:ln w="4762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>
            <a:reflection stA="0"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2336800" y="101600"/>
            <a:ext cx="7518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165600" y="6291264"/>
            <a:ext cx="3860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pic>
        <p:nvPicPr>
          <p:cNvPr id="8" name="Picture 6" descr="12.124_TFIPowerpointcovergraphic_v1-0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6551" y="1219200"/>
            <a:ext cx="115189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6401" y="3519036"/>
            <a:ext cx="11277599" cy="1662565"/>
          </a:xfrm>
          <a:noFill/>
        </p:spPr>
        <p:txBody>
          <a:bodyPr anchor="ctr" anchorCtr="1"/>
          <a:lstStyle>
            <a:lvl1pPr algn="ctr">
              <a:defRPr baseline="0">
                <a:solidFill>
                  <a:srgbClr val="233E99"/>
                </a:solidFill>
              </a:defRPr>
            </a:lvl1pPr>
          </a:lstStyle>
          <a:p>
            <a:r>
              <a:rPr lang="en-US" dirty="0" smtClean="0"/>
              <a:t>Reducing health disparities with LGBTQ Youth of color:</a:t>
            </a:r>
            <a:br>
              <a:rPr lang="en-US" dirty="0" smtClean="0"/>
            </a:br>
            <a:r>
              <a:rPr lang="en-US" dirty="0" smtClean="0"/>
              <a:t>Survey assistant training!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0943" y="5181600"/>
            <a:ext cx="10670116" cy="1066800"/>
          </a:xfrm>
        </p:spPr>
        <p:txBody>
          <a:bodyPr tIns="91440" bIns="18288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Research team: Bradford, Cahill, Conron, Flaherty, Freeman, </a:t>
            </a:r>
            <a:r>
              <a:rPr lang="en-US" dirty="0" err="1" smtClean="0"/>
              <a:t>Musharhbash</a:t>
            </a:r>
            <a:r>
              <a:rPr lang="en-US" dirty="0" smtClean="0"/>
              <a:t>,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518400" y="6400800"/>
            <a:ext cx="3860800" cy="184150"/>
          </a:xfrm>
          <a:prstGeom prst="rect">
            <a:avLst/>
          </a:prstGeom>
          <a:noFill/>
        </p:spPr>
        <p:txBody>
          <a:bodyPr tIns="0" rIns="0" bIns="0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pic>
        <p:nvPicPr>
          <p:cNvPr id="5" name="Picture 4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711200" y="6096000"/>
            <a:ext cx="568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000"/>
              </a:spcBef>
              <a:buFontTx/>
              <a:buNone/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518400" y="6400800"/>
            <a:ext cx="3860800" cy="184150"/>
          </a:xfrm>
          <a:prstGeom prst="rect">
            <a:avLst/>
          </a:prstGeom>
          <a:noFill/>
        </p:spPr>
        <p:txBody>
          <a:bodyPr tIns="0" rIns="0" bIns="0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pic>
        <p:nvPicPr>
          <p:cNvPr id="6" name="Picture 4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711200" y="6096000"/>
            <a:ext cx="568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711200" y="6096000"/>
            <a:ext cx="568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518400" y="6400800"/>
            <a:ext cx="3860800" cy="184150"/>
          </a:xfrm>
          <a:prstGeom prst="rect">
            <a:avLst/>
          </a:prstGeom>
          <a:noFill/>
        </p:spPr>
        <p:txBody>
          <a:bodyPr tIns="0" rIns="0" bIns="0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943" y="1958976"/>
            <a:ext cx="10670116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943" y="3429000"/>
            <a:ext cx="10670116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7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518400" y="6400800"/>
            <a:ext cx="3860800" cy="184150"/>
          </a:xfrm>
          <a:prstGeom prst="rect">
            <a:avLst/>
          </a:prstGeom>
          <a:noFill/>
        </p:spPr>
        <p:txBody>
          <a:bodyPr tIns="0" rIns="0" bIns="0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pic>
        <p:nvPicPr>
          <p:cNvPr id="8" name="Picture 4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711200" y="6096000"/>
            <a:ext cx="568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792162"/>
          </a:xfrm>
        </p:spPr>
        <p:txBody>
          <a:bodyPr tIns="2286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92363"/>
            <a:ext cx="5386917" cy="3616325"/>
          </a:xfrm>
        </p:spPr>
        <p:txBody>
          <a:bodyPr t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0200"/>
            <a:ext cx="5389033" cy="792162"/>
          </a:xfrm>
        </p:spPr>
        <p:txBody>
          <a:bodyPr tIns="2286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92363"/>
            <a:ext cx="5389033" cy="3616325"/>
          </a:xfrm>
        </p:spPr>
        <p:txBody>
          <a:bodyPr t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518400" y="6400800"/>
            <a:ext cx="3860800" cy="184150"/>
          </a:xfrm>
          <a:prstGeom prst="rect">
            <a:avLst/>
          </a:prstGeom>
          <a:noFill/>
        </p:spPr>
        <p:txBody>
          <a:bodyPr tIns="0" rIns="0" bIns="0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pic>
        <p:nvPicPr>
          <p:cNvPr id="4" name="Picture 4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711200" y="6096000"/>
            <a:ext cx="568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18400" y="6400800"/>
            <a:ext cx="3860800" cy="184150"/>
          </a:xfrm>
          <a:prstGeom prst="rect">
            <a:avLst/>
          </a:prstGeom>
          <a:noFill/>
        </p:spPr>
        <p:txBody>
          <a:bodyPr tIns="0" rIns="0" bIns="0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80" dirty="0" err="1">
                <a:solidFill>
                  <a:prstClr val="white">
                    <a:lumMod val="50000"/>
                  </a:prstClr>
                </a:solidFill>
                <a:ea typeface="ＭＳ Ｐゴシック" charset="-128"/>
                <a:cs typeface="Verdana"/>
              </a:rPr>
              <a:t>thefenwayinstitute.org</a:t>
            </a:r>
            <a:endParaRPr lang="en-US" sz="1200" spc="80" dirty="0">
              <a:solidFill>
                <a:prstClr val="white">
                  <a:lumMod val="50000"/>
                </a:prstClr>
              </a:solidFill>
              <a:ea typeface="ＭＳ Ｐゴシック" charset="-128"/>
              <a:cs typeface="Verdana"/>
            </a:endParaRPr>
          </a:p>
        </p:txBody>
      </p:sp>
      <p:pic>
        <p:nvPicPr>
          <p:cNvPr id="3" name="Picture 4" descr="TFI_primary_color-01.jpg"/>
          <p:cNvPicPr>
            <a:picLocks noChangeAspect="1"/>
          </p:cNvPicPr>
          <p:nvPr userDrawn="1"/>
        </p:nvPicPr>
        <p:blipFill>
          <a:blip r:embed="rId2"/>
          <a:srcRect l="5328" r="5328" b="13635"/>
          <a:stretch>
            <a:fillRect/>
          </a:stretch>
        </p:blipFill>
        <p:spPr bwMode="auto">
          <a:xfrm>
            <a:off x="711200" y="6096000"/>
            <a:ext cx="568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87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3716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8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 kern="1200" cap="all" spc="100">
          <a:solidFill>
            <a:schemeClr val="accent2"/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2pPr>
      <a:lvl3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3pPr>
      <a:lvl4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4pPr>
      <a:lvl5pPr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2"/>
          </a:solidFill>
          <a:latin typeface="Century Gothic" charset="0"/>
          <a:ea typeface="ＭＳ Ｐゴシック" charset="-128"/>
        </a:defRPr>
      </a:lvl5pPr>
      <a:lvl6pPr marL="4572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6pPr>
      <a:lvl7pPr marL="9144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7pPr>
      <a:lvl8pPr marL="13716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8pPr>
      <a:lvl9pPr marL="1828800" algn="l" defTabSz="457200" rtl="0" eaLnBrk="1" fontAlgn="base" hangingPunct="1">
        <a:lnSpc>
          <a:spcPts val="3500"/>
        </a:lnSpc>
        <a:spcBef>
          <a:spcPct val="0"/>
        </a:spcBef>
        <a:spcAft>
          <a:spcPts val="600"/>
        </a:spcAft>
        <a:defRPr sz="4000" b="1">
          <a:solidFill>
            <a:schemeClr val="accent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defRPr sz="3000" kern="1200">
          <a:solidFill>
            <a:srgbClr val="555456"/>
          </a:solidFill>
          <a:latin typeface="Verdana"/>
          <a:ea typeface="ＭＳ Ｐゴシック" charset="-128"/>
          <a:cs typeface="Verdana"/>
        </a:defRPr>
      </a:lvl1pPr>
      <a:lvl2pPr marL="685800" indent="-27305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 kern="1200">
          <a:solidFill>
            <a:srgbClr val="555456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§"/>
        <a:defRPr sz="2400" kern="1200">
          <a:solidFill>
            <a:srgbClr val="555456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AA9AB"/>
        </a:buClr>
        <a:buFont typeface="Wingdings" charset="2"/>
        <a:buChar char="§"/>
        <a:defRPr sz="2000" kern="1200">
          <a:solidFill>
            <a:srgbClr val="555456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6C6C7"/>
        </a:buClr>
        <a:buFont typeface="Wingdings" charset="2"/>
        <a:buChar char="§"/>
        <a:defRPr sz="2000" kern="1200">
          <a:solidFill>
            <a:srgbClr val="555456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focus Group 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Developed in partnership with the Youth CAB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 young men posing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68588"/>
            <a:ext cx="8877300" cy="59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7350" y="0"/>
            <a:ext cx="88773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are interested in your thoughts about sexual and gender identity, relationships, and HIV prevention.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$50 gift card. 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1809750" y="3886200"/>
            <a:ext cx="5983432" cy="2171700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you a young man who is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14-17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years old and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attracted to guys?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Call (857) 313-6670 or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Email sgeffen@fenwayhealth.org to find out if you’re eligible!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624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iends laughing outdoors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58" y="1210355"/>
            <a:ext cx="8106334" cy="539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ingle Corner Rectangle 2"/>
          <p:cNvSpPr/>
          <p:nvPr/>
        </p:nvSpPr>
        <p:spPr>
          <a:xfrm>
            <a:off x="2242858" y="4419600"/>
            <a:ext cx="4843742" cy="2021404"/>
          </a:xfrm>
          <a:prstGeom prst="round1Rect">
            <a:avLst/>
          </a:prstGeom>
          <a:solidFill>
            <a:srgbClr val="059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you a young man who is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14-17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years old and attracted to guys?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Call (857) 313-6670 or </a:t>
            </a:r>
            <a:endParaRPr lang="en-US" b="1" dirty="0" smtClean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Email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sgeffen@fenwayhealth.org to find out if you’re eligible!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0458" y="287025"/>
            <a:ext cx="8106334" cy="923330"/>
          </a:xfrm>
          <a:prstGeom prst="rect">
            <a:avLst/>
          </a:prstGeom>
          <a:solidFill>
            <a:srgbClr val="0597A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are interested in your thoughts about sexual and gender identity, relationships, and HIV prevention.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$50 gift card. </a:t>
            </a:r>
          </a:p>
        </p:txBody>
      </p:sp>
    </p:spTree>
    <p:extLst>
      <p:ext uri="{BB962C8B-B14F-4D97-AF65-F5344CB8AC3E}">
        <p14:creationId xmlns:p14="http://schemas.microsoft.com/office/powerpoint/2010/main" val="30743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1410" y="370582"/>
            <a:ext cx="8281400" cy="1077218"/>
          </a:xfrm>
          <a:prstGeom prst="rect">
            <a:avLst/>
          </a:prstGeom>
          <a:solidFill>
            <a:srgbClr val="8D1C19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need superheroes like you to help inform the fight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for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an HIV-free generation!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participants will receive a $50 gift card. </a:t>
            </a:r>
          </a:p>
        </p:txBody>
      </p:sp>
      <p:pic>
        <p:nvPicPr>
          <p:cNvPr id="8" name="Picture 5" descr="S:\Health Policy Research\CDC DASH\YCAB Coordination\FG Recruitment Images\comic book\527567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09" y="1447800"/>
            <a:ext cx="8281401" cy="45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4667250" y="4019550"/>
            <a:ext cx="4724400" cy="2024279"/>
          </a:xfrm>
          <a:prstGeom prst="round1Rect">
            <a:avLst/>
          </a:prstGeom>
          <a:solidFill>
            <a:srgbClr val="8D1C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you a young man who is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14-17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years old and attracted to guys?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Call (857) 313-6670 or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Email sgeffen@fenwayhealth.org to find out if you’re eligible!</a:t>
            </a:r>
          </a:p>
          <a:p>
            <a:pPr algn="ctr"/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2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uple having fun in Greenwich Village - NY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7" y="1200329"/>
            <a:ext cx="8299633" cy="54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016" y="257949"/>
            <a:ext cx="8299633" cy="1015663"/>
          </a:xfrm>
          <a:prstGeom prst="rect">
            <a:avLst/>
          </a:prstGeom>
          <a:solidFill>
            <a:srgbClr val="5D1639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are interested in your thoughts about sexual identity, relationships, and HIV prevention.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$50 gift card. 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2235016" y="3981987"/>
            <a:ext cx="4889684" cy="2622884"/>
          </a:xfrm>
          <a:prstGeom prst="round1Rect">
            <a:avLst/>
          </a:prstGeom>
          <a:solidFill>
            <a:srgbClr val="5D1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you a young man who is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14-17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years old and attracted to guys?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Call (857) 313-6670 or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Email sgeffen@fenwayhealth.org to find out if you’re eligible!</a:t>
            </a:r>
          </a:p>
        </p:txBody>
      </p:sp>
    </p:spTree>
    <p:extLst>
      <p:ext uri="{BB962C8B-B14F-4D97-AF65-F5344CB8AC3E}">
        <p14:creationId xmlns:p14="http://schemas.microsoft.com/office/powerpoint/2010/main" val="2694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:\Health Policy Research\CDC DASH\YCAB Coordination\FG Recruitment Images\getty images\605379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35" y="1219199"/>
            <a:ext cx="8345530" cy="53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1835" y="0"/>
            <a:ext cx="8345530" cy="1323439"/>
          </a:xfrm>
          <a:prstGeom prst="rect">
            <a:avLst/>
          </a:prstGeom>
          <a:solidFill>
            <a:srgbClr val="23293F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interested in your thoughts about sexual identity, relationships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and HIV prevention.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$50 gift card. 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6000750" y="3873868"/>
            <a:ext cx="4171950" cy="2539130"/>
          </a:xfrm>
          <a:prstGeom prst="round1Rect">
            <a:avLst/>
          </a:prstGeom>
          <a:solidFill>
            <a:srgbClr val="2329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you a young man who is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14-17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years old and attracted to guys?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Call (857) 313-6670 or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Email sgeffen@fenwayhealth.org to find out if you’re eligible!</a:t>
            </a: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Health Policy Research\CDC DASH\YCAB Coordination\FG Recruitment Images\Kitten\rainbow kit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4" y="162488"/>
            <a:ext cx="606391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4" y="5384715"/>
            <a:ext cx="6063916" cy="1237151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834" y="5460915"/>
            <a:ext cx="606391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2"/>
                </a:solidFill>
                <a:latin typeface="Impact" panose="020B0806030902050204" pitchFamily="34" charset="0"/>
              </a:rPr>
              <a:t>RIGHT MEOW</a:t>
            </a:r>
            <a:endParaRPr lang="en-US" sz="80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834" y="162488"/>
            <a:ext cx="6063916" cy="1276988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834" y="162488"/>
            <a:ext cx="606391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Impact" panose="020B0806030902050204" pitchFamily="34" charset="0"/>
              </a:rPr>
              <a:t>HIV PREVENTION NEEDS OUR GENERATION’S ATTENTION</a:t>
            </a:r>
            <a:endParaRPr lang="en-US" sz="40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2750" y="180110"/>
            <a:ext cx="5016166" cy="6459378"/>
            <a:chOff x="6762750" y="180110"/>
            <a:chExt cx="5016166" cy="6459378"/>
          </a:xfrm>
          <a:solidFill>
            <a:srgbClr val="F70964"/>
          </a:solidFill>
        </p:grpSpPr>
        <p:sp>
          <p:nvSpPr>
            <p:cNvPr id="2" name="Rectangle 1"/>
            <p:cNvSpPr/>
            <p:nvPr/>
          </p:nvSpPr>
          <p:spPr>
            <a:xfrm>
              <a:off x="6762750" y="180110"/>
              <a:ext cx="5016166" cy="64593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32458" y="210026"/>
              <a:ext cx="4476750" cy="621708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Are you a young man who is 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14-17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years old and attracted to guys?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We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are interested in your thoughts about sexual identity, relationships,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and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HIV prevention. </a:t>
              </a:r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Participants will be compensated $50 for their time.</a:t>
              </a:r>
            </a:p>
            <a:p>
              <a:pPr algn="ctr"/>
              <a:endPara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Call 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(857) 313-6670 or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Email sgeffen@fenwayhealth.org to find out if you’re eligible!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endParaRPr lang="en-US" dirty="0" err="1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3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09 MTV Video Music Awards - Show : News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41" y="308357"/>
            <a:ext cx="4267199" cy="58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9540" y="301153"/>
            <a:ext cx="4267199" cy="584775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49540" y="5070637"/>
            <a:ext cx="4267199" cy="1077218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9540" y="367213"/>
            <a:ext cx="426719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That look you give when…</a:t>
            </a:r>
            <a:endParaRPr lang="en-US" sz="32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539" y="5068151"/>
            <a:ext cx="426719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Bey doesn’t want to practice safe sex. </a:t>
            </a:r>
            <a:endParaRPr lang="en-US" sz="32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16738" y="301153"/>
            <a:ext cx="5337012" cy="5880338"/>
            <a:chOff x="6762750" y="211915"/>
            <a:chExt cx="5016166" cy="6467301"/>
          </a:xfrm>
          <a:solidFill>
            <a:srgbClr val="05AD80"/>
          </a:solidFill>
        </p:grpSpPr>
        <p:sp>
          <p:nvSpPr>
            <p:cNvPr id="12" name="Rectangle 11"/>
            <p:cNvSpPr/>
            <p:nvPr/>
          </p:nvSpPr>
          <p:spPr>
            <a:xfrm>
              <a:off x="6762750" y="219838"/>
              <a:ext cx="5016166" cy="64593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97603" y="211915"/>
              <a:ext cx="4746459" cy="6092967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Are you a young man who is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14-17 years old and attracted to guys?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We are interested in your thoughts about sexual identity, relationships, and HIV prevention. 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Participants will be compensated $50 for their time.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Call (857) 313-6670 or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Email sgeffen@fenwayhealth.org to find out if you’re eligible</a:t>
              </a:r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!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endParaRPr lang="en-US" dirty="0" err="1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7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 young men posing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68588"/>
            <a:ext cx="8877300" cy="59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7350" y="0"/>
            <a:ext cx="88773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are interested in your thoughts about sexual and gender identity, relationships, and HIV prevention.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$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30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gift card.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Click to learn more about being in an online focus group!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3695700" y="4528409"/>
            <a:ext cx="6838950" cy="1752600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Who is eligible to participate?</a:t>
            </a: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Transgender youth ages 13-24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Young men </a:t>
            </a:r>
            <a:r>
              <a:rPr lang="en-US" sz="2000" b="1" dirty="0">
                <a:latin typeface="Century Gothic" panose="020B0502020202020204" pitchFamily="34" charset="0"/>
              </a:rPr>
              <a:t>ages 13 to 18 who are attracted to </a:t>
            </a:r>
            <a:r>
              <a:rPr lang="en-US" sz="2000" b="1" dirty="0" smtClean="0">
                <a:latin typeface="Century Gothic" panose="020B0502020202020204" pitchFamily="34" charset="0"/>
              </a:rPr>
              <a:t>guys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1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iends laughing outdoors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58" y="1390651"/>
            <a:ext cx="7510742" cy="50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ingle Corner Rectangle 2"/>
          <p:cNvSpPr/>
          <p:nvPr/>
        </p:nvSpPr>
        <p:spPr>
          <a:xfrm>
            <a:off x="2547658" y="3943350"/>
            <a:ext cx="4615142" cy="2173804"/>
          </a:xfrm>
          <a:prstGeom prst="round1Rect">
            <a:avLst/>
          </a:prstGeom>
          <a:solidFill>
            <a:srgbClr val="059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Who is eligible to participate?</a:t>
            </a: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Transgender youth ages 13-24</a:t>
            </a: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&amp;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Young men ages 13 to 18 who are attracted to guys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7658" y="313433"/>
            <a:ext cx="7510742" cy="1261884"/>
          </a:xfrm>
          <a:prstGeom prst="rect">
            <a:avLst/>
          </a:prstGeom>
          <a:solidFill>
            <a:srgbClr val="0597A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are interested in your thoughts about sexual and gender identity, relationships, and HIV prevention.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$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30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gift card.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Click to learn more about being in an online focus group!</a:t>
            </a:r>
          </a:p>
        </p:txBody>
      </p:sp>
    </p:spTree>
    <p:extLst>
      <p:ext uri="{BB962C8B-B14F-4D97-AF65-F5344CB8AC3E}">
        <p14:creationId xmlns:p14="http://schemas.microsoft.com/office/powerpoint/2010/main" val="4230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1410" y="401109"/>
            <a:ext cx="7782740" cy="1323439"/>
          </a:xfrm>
          <a:prstGeom prst="rect">
            <a:avLst/>
          </a:prstGeom>
          <a:solidFill>
            <a:srgbClr val="8D1C19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need superheroes like you to help inform the fight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for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an HIV-free generation!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participants will receive a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$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30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gift card.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Click to learn more about being in an online focus group!</a:t>
            </a:r>
          </a:p>
        </p:txBody>
      </p:sp>
      <p:pic>
        <p:nvPicPr>
          <p:cNvPr id="8" name="Picture 5" descr="S:\Health Policy Research\CDC DASH\YCAB Coordination\FG Recruitment Images\comic book\527567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10" y="1724548"/>
            <a:ext cx="7782740" cy="43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3595280" y="4542559"/>
            <a:ext cx="5715000" cy="1338478"/>
          </a:xfrm>
          <a:prstGeom prst="round1Rect">
            <a:avLst/>
          </a:prstGeom>
          <a:solidFill>
            <a:srgbClr val="8D1C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Who is eligible to participate</a:t>
            </a:r>
            <a:r>
              <a:rPr lang="en-US" sz="2000" b="1" dirty="0" smtClean="0"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Young men </a:t>
            </a:r>
            <a:r>
              <a:rPr lang="en-US" sz="1600" b="1" dirty="0">
                <a:latin typeface="Century Gothic" panose="020B0502020202020204" pitchFamily="34" charset="0"/>
              </a:rPr>
              <a:t>age </a:t>
            </a:r>
            <a:r>
              <a:rPr lang="en-US" sz="1600" b="1" dirty="0" smtClean="0">
                <a:latin typeface="Century Gothic" panose="020B0502020202020204" pitchFamily="34" charset="0"/>
              </a:rPr>
              <a:t>13-18 </a:t>
            </a:r>
            <a:r>
              <a:rPr lang="en-US" sz="1600" b="1" dirty="0">
                <a:latin typeface="Century Gothic" panose="020B0502020202020204" pitchFamily="34" charset="0"/>
              </a:rPr>
              <a:t>who are attracted to </a:t>
            </a:r>
            <a:r>
              <a:rPr lang="en-US" sz="1600" b="1" dirty="0" smtClean="0">
                <a:latin typeface="Century Gothic" panose="020B0502020202020204" pitchFamily="34" charset="0"/>
              </a:rPr>
              <a:t>guys</a:t>
            </a:r>
          </a:p>
          <a:p>
            <a:pPr algn="ctr"/>
            <a:r>
              <a:rPr lang="en-US" sz="1600" b="1" dirty="0" smtClean="0">
                <a:latin typeface="Century Gothic" panose="020B0502020202020204" pitchFamily="34" charset="0"/>
              </a:rPr>
              <a:t>&amp; 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transgender youth ages 13-24</a:t>
            </a:r>
          </a:p>
        </p:txBody>
      </p:sp>
    </p:spTree>
    <p:extLst>
      <p:ext uri="{BB962C8B-B14F-4D97-AF65-F5344CB8AC3E}">
        <p14:creationId xmlns:p14="http://schemas.microsoft.com/office/powerpoint/2010/main" val="20438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uple having fun in Greenwich Village - NY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7" y="1200329"/>
            <a:ext cx="8299633" cy="54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016" y="0"/>
            <a:ext cx="8299633" cy="1323439"/>
          </a:xfrm>
          <a:prstGeom prst="rect">
            <a:avLst/>
          </a:prstGeom>
          <a:solidFill>
            <a:srgbClr val="5D1639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are interested in your thoughts about sexual identity, relationships, and HIV prevention.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$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30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gift card.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Click to learn more about being in an online focus group!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2235016" y="3981987"/>
            <a:ext cx="3314700" cy="2622884"/>
          </a:xfrm>
          <a:prstGeom prst="round1Rect">
            <a:avLst/>
          </a:prstGeom>
          <a:solidFill>
            <a:srgbClr val="5D1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Who is eligible to participate?</a:t>
            </a: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Young men ages 13 to 18 who are attracted to guys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:\Health Policy Research\CDC DASH\YCAB Coordination\FG Recruitment Images\getty images\605379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20" y="1371599"/>
            <a:ext cx="8421730" cy="53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420" y="525363"/>
            <a:ext cx="8421730" cy="1200329"/>
          </a:xfrm>
          <a:prstGeom prst="rect">
            <a:avLst/>
          </a:prstGeom>
          <a:solidFill>
            <a:srgbClr val="23293F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We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are interested in your thoughts about sexual identity, relationships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,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and HIV prevention.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Eligible participants will receive a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$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30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gift card.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Click to learn more about being in an online focus group!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6324600" y="3409950"/>
            <a:ext cx="3429000" cy="2539130"/>
          </a:xfrm>
          <a:prstGeom prst="round1Rect">
            <a:avLst/>
          </a:prstGeom>
          <a:solidFill>
            <a:srgbClr val="2329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Who is eligible to participate?</a:t>
            </a: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Young men </a:t>
            </a:r>
            <a:r>
              <a:rPr lang="en-US" b="1" dirty="0">
                <a:latin typeface="Century Gothic" panose="020B0502020202020204" pitchFamily="34" charset="0"/>
              </a:rPr>
              <a:t>ages </a:t>
            </a:r>
            <a:r>
              <a:rPr lang="en-US" b="1" dirty="0" smtClean="0">
                <a:latin typeface="Century Gothic" panose="020B0502020202020204" pitchFamily="34" charset="0"/>
              </a:rPr>
              <a:t>13 </a:t>
            </a:r>
            <a:r>
              <a:rPr lang="en-US" b="1" dirty="0">
                <a:latin typeface="Century Gothic" panose="020B0502020202020204" pitchFamily="34" charset="0"/>
              </a:rPr>
              <a:t>to </a:t>
            </a:r>
            <a:r>
              <a:rPr lang="en-US" b="1" dirty="0" smtClean="0">
                <a:latin typeface="Century Gothic" panose="020B0502020202020204" pitchFamily="34" charset="0"/>
              </a:rPr>
              <a:t>18 </a:t>
            </a:r>
            <a:r>
              <a:rPr lang="en-US" b="1" dirty="0">
                <a:latin typeface="Century Gothic" panose="020B0502020202020204" pitchFamily="34" charset="0"/>
              </a:rPr>
              <a:t>who are attracted to </a:t>
            </a:r>
            <a:r>
              <a:rPr lang="en-US" b="1" dirty="0" smtClean="0">
                <a:latin typeface="Century Gothic" panose="020B0502020202020204" pitchFamily="34" charset="0"/>
              </a:rPr>
              <a:t>guys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8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Health Policy Research\CDC DASH\YCAB Coordination\FG Recruitment Images\Kitten\rainbow kit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4" y="162488"/>
            <a:ext cx="606391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4" y="5384715"/>
            <a:ext cx="6063916" cy="1237151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834" y="5460915"/>
            <a:ext cx="606391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2"/>
                </a:solidFill>
                <a:latin typeface="Impact" panose="020B0806030902050204" pitchFamily="34" charset="0"/>
              </a:rPr>
              <a:t>RIGHT MEOW</a:t>
            </a:r>
            <a:endParaRPr lang="en-US" sz="80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834" y="162488"/>
            <a:ext cx="6063916" cy="1276988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834" y="162488"/>
            <a:ext cx="6063916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Impact" panose="020B0806030902050204" pitchFamily="34" charset="0"/>
              </a:rPr>
              <a:t>HIV PREVENTION NEEDS OUR GENERATION’S ATTENTION</a:t>
            </a:r>
            <a:endParaRPr lang="en-US" sz="40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2750" y="180110"/>
            <a:ext cx="5016166" cy="6459378"/>
            <a:chOff x="6762750" y="180110"/>
            <a:chExt cx="5016166" cy="6459378"/>
          </a:xfrm>
          <a:solidFill>
            <a:srgbClr val="F70964"/>
          </a:solidFill>
        </p:grpSpPr>
        <p:sp>
          <p:nvSpPr>
            <p:cNvPr id="2" name="Rectangle 1"/>
            <p:cNvSpPr/>
            <p:nvPr/>
          </p:nvSpPr>
          <p:spPr>
            <a:xfrm>
              <a:off x="6762750" y="180110"/>
              <a:ext cx="5016166" cy="64593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32458" y="659601"/>
              <a:ext cx="4476750" cy="5539978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We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are interested in your thoughts about sexual identity, relationships,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and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HIV prevention. </a:t>
              </a:r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Eligible participants will receive a 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$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30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gift card. 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Click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to learn more about being in an online focus group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!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endParaRPr lang="en-US" dirty="0" err="1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8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09 MTV Video Music Awards - Show : News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41" y="308357"/>
            <a:ext cx="4267199" cy="58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9540" y="301153"/>
            <a:ext cx="4267199" cy="584775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49540" y="5070637"/>
            <a:ext cx="4267199" cy="1077218"/>
          </a:xfrm>
          <a:prstGeom prst="rect">
            <a:avLst/>
          </a:prstGeom>
          <a:solidFill>
            <a:schemeClr val="tx1">
              <a:lumMod val="7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9540" y="367213"/>
            <a:ext cx="426719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That look you give when…</a:t>
            </a:r>
            <a:endParaRPr lang="en-US" sz="32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539" y="5068151"/>
            <a:ext cx="426719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Impact" panose="020B0806030902050204" pitchFamily="34" charset="0"/>
              </a:rPr>
              <a:t>Bey doesn’t want to practice safe sex. </a:t>
            </a:r>
            <a:endParaRPr lang="en-US" sz="32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16738" y="308357"/>
            <a:ext cx="4787566" cy="5873134"/>
            <a:chOff x="6762750" y="219838"/>
            <a:chExt cx="5016166" cy="6459378"/>
          </a:xfrm>
          <a:solidFill>
            <a:srgbClr val="05AD80"/>
          </a:solidFill>
        </p:grpSpPr>
        <p:sp>
          <p:nvSpPr>
            <p:cNvPr id="9" name="Rectangle 8"/>
            <p:cNvSpPr/>
            <p:nvPr/>
          </p:nvSpPr>
          <p:spPr>
            <a:xfrm>
              <a:off x="6762750" y="219838"/>
              <a:ext cx="5016166" cy="64593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2458" y="659601"/>
              <a:ext cx="4476750" cy="5686769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We are interested in your thoughts about sexual identity, relationships,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and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HIV prevention. </a:t>
              </a:r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Eligible participants will receive a 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$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30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gift card. 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endPara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Click </a:t>
              </a:r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to learn more about being in an online focus group</a:t>
              </a:r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Batang" panose="02030600000101010101" pitchFamily="18" charset="-127"/>
                </a:rPr>
                <a:t>!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endParaRPr>
            </a:p>
            <a:p>
              <a:endParaRPr lang="en-US" dirty="0" err="1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In-Person focus group 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Developed in partnership with the Youth CAB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28504"/>
      </p:ext>
    </p:extLst>
  </p:cSld>
  <p:clrMapOvr>
    <a:masterClrMapping/>
  </p:clrMapOvr>
</p:sld>
</file>

<file path=ppt/theme/theme1.xml><?xml version="1.0" encoding="utf-8"?>
<a:theme xmlns:a="http://schemas.openxmlformats.org/drawingml/2006/main" name="TheFenwayInstitute_PPTtemplate_light">
  <a:themeElements>
    <a:clrScheme name="Fenway Health">
      <a:dk1>
        <a:srgbClr val="717073"/>
      </a:dk1>
      <a:lt1>
        <a:sysClr val="window" lastClr="FFFFFF"/>
      </a:lt1>
      <a:dk2>
        <a:srgbClr val="162731"/>
      </a:dk2>
      <a:lt2>
        <a:srgbClr val="FFFFFF"/>
      </a:lt2>
      <a:accent1>
        <a:srgbClr val="00A5E3"/>
      </a:accent1>
      <a:accent2>
        <a:srgbClr val="233E99"/>
      </a:accent2>
      <a:accent3>
        <a:srgbClr val="78A22F"/>
      </a:accent3>
      <a:accent4>
        <a:srgbClr val="FDBB30"/>
      </a:accent4>
      <a:accent5>
        <a:srgbClr val="F26649"/>
      </a:accent5>
      <a:accent6>
        <a:srgbClr val="7C2B83"/>
      </a:accent6>
      <a:hlink>
        <a:srgbClr val="00A5E3"/>
      </a:hlink>
      <a:folHlink>
        <a:srgbClr val="233E99"/>
      </a:folHlink>
    </a:clrScheme>
    <a:fontScheme name="Fenway Health">
      <a:majorFont>
        <a:latin typeface="Century Gothic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reflection stA="0" endPos="0" dir="5400000" sy="-100000" algn="bl" rotWithShape="0"/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830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Batang</vt:lpstr>
      <vt:lpstr>ＭＳ Ｐゴシック</vt:lpstr>
      <vt:lpstr>Arial</vt:lpstr>
      <vt:lpstr>Century Gothic</vt:lpstr>
      <vt:lpstr>Impact</vt:lpstr>
      <vt:lpstr>Verdana</vt:lpstr>
      <vt:lpstr>Wingdings</vt:lpstr>
      <vt:lpstr>TheFenwayInstitute_PPTtemplate_light</vt:lpstr>
      <vt:lpstr>ONLINE focus Group 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In-Person focus group 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TRANSGENDER YOUTH recruitment ads</dc:title>
  <dc:creator>Sophia Geffen</dc:creator>
  <cp:lastModifiedBy>Sophia Geffen</cp:lastModifiedBy>
  <cp:revision>20</cp:revision>
  <dcterms:created xsi:type="dcterms:W3CDTF">2016-06-14T16:02:32Z</dcterms:created>
  <dcterms:modified xsi:type="dcterms:W3CDTF">2017-08-08T16:07:30Z</dcterms:modified>
</cp:coreProperties>
</file>