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0"/>
  </p:notesMasterIdLst>
  <p:sldIdLst>
    <p:sldId id="256" r:id="rId3"/>
    <p:sldId id="257" r:id="rId4"/>
    <p:sldId id="259" r:id="rId5"/>
    <p:sldId id="278" r:id="rId6"/>
    <p:sldId id="263" r:id="rId7"/>
    <p:sldId id="283" r:id="rId8"/>
    <p:sldId id="284" r:id="rId9"/>
    <p:sldId id="282" r:id="rId10"/>
    <p:sldId id="285" r:id="rId11"/>
    <p:sldId id="313" r:id="rId12"/>
    <p:sldId id="314" r:id="rId13"/>
    <p:sldId id="288" r:id="rId14"/>
    <p:sldId id="289" r:id="rId15"/>
    <p:sldId id="287" r:id="rId16"/>
    <p:sldId id="290" r:id="rId17"/>
    <p:sldId id="291" r:id="rId18"/>
    <p:sldId id="293" r:id="rId19"/>
    <p:sldId id="294" r:id="rId20"/>
    <p:sldId id="298" r:id="rId21"/>
    <p:sldId id="299" r:id="rId22"/>
    <p:sldId id="300" r:id="rId23"/>
    <p:sldId id="301" r:id="rId24"/>
    <p:sldId id="302" r:id="rId25"/>
    <p:sldId id="303" r:id="rId26"/>
    <p:sldId id="305" r:id="rId27"/>
    <p:sldId id="307" r:id="rId28"/>
    <p:sldId id="310" r:id="rId29"/>
    <p:sldId id="311" r:id="rId30"/>
    <p:sldId id="318" r:id="rId31"/>
    <p:sldId id="312" r:id="rId32"/>
    <p:sldId id="315" r:id="rId33"/>
    <p:sldId id="316" r:id="rId34"/>
    <p:sldId id="317" r:id="rId35"/>
    <p:sldId id="319" r:id="rId36"/>
    <p:sldId id="320" r:id="rId37"/>
    <p:sldId id="275" r:id="rId38"/>
    <p:sldId id="27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nea Sallack" initials="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4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12" y="-156"/>
      </p:cViewPr>
      <p:guideLst>
        <p:guide orient="horz" pos="2160"/>
        <p:guide pos="2880"/>
      </p:guideLst>
    </p:cSldViewPr>
  </p:slideViewPr>
  <p:notesTextViewPr>
    <p:cViewPr>
      <p:scale>
        <a:sx n="1" d="1"/>
        <a:sy n="1" d="1"/>
      </p:scale>
      <p:origin x="0" y="0"/>
    </p:cViewPr>
  </p:notesTextViewPr>
  <p:sorterViewPr>
    <p:cViewPr>
      <p:scale>
        <a:sx n="100" d="100"/>
        <a:sy n="100" d="100"/>
      </p:scale>
      <p:origin x="0" y="5358"/>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ITFPS-2</c:v>
                </c:pt>
              </c:strCache>
            </c:strRef>
          </c:tx>
          <c:spPr>
            <a:solidFill>
              <a:schemeClr val="accent6">
                <a:lumMod val="75000"/>
              </a:schemeClr>
            </a:solidFill>
            <a:ln>
              <a:solidFill>
                <a:schemeClr val="accent6">
                  <a:lumMod val="40000"/>
                  <a:lumOff val="60000"/>
                </a:schemeClr>
              </a:solidFill>
            </a:ln>
          </c:spPr>
          <c:invertIfNegative val="0"/>
          <c:dLbls>
            <c:dLbl>
              <c:idx val="0"/>
              <c:layout>
                <c:manualLayout>
                  <c:x val="0"/>
                  <c:y val="8.9506172839506168E-2"/>
                </c:manualLayout>
              </c:layout>
              <c:showLegendKey val="0"/>
              <c:showVal val="1"/>
              <c:showCatName val="0"/>
              <c:showSerName val="0"/>
              <c:showPercent val="0"/>
              <c:showBubbleSize val="0"/>
            </c:dLbl>
            <c:dLbl>
              <c:idx val="1"/>
              <c:layout>
                <c:manualLayout>
                  <c:x val="3.7479506161763616E-3"/>
                  <c:y val="9.8765432098765427E-2"/>
                </c:manualLayout>
              </c:layout>
              <c:showLegendKey val="0"/>
              <c:showVal val="1"/>
              <c:showCatName val="0"/>
              <c:showSerName val="0"/>
              <c:showPercent val="0"/>
              <c:showBubbleSize val="0"/>
            </c:dLbl>
            <c:dLbl>
              <c:idx val="2"/>
              <c:layout>
                <c:manualLayout>
                  <c:x val="0"/>
                  <c:y val="8.9506172839506168E-2"/>
                </c:manualLayout>
              </c:layout>
              <c:showLegendKey val="0"/>
              <c:showVal val="1"/>
              <c:showCatName val="0"/>
              <c:showSerName val="0"/>
              <c:showPercent val="0"/>
              <c:showBubbleSize val="0"/>
            </c:dLbl>
            <c:dLbl>
              <c:idx val="3"/>
              <c:layout>
                <c:manualLayout>
                  <c:x val="1.8739753080882495E-3"/>
                  <c:y val="9.2592592592592601E-2"/>
                </c:manualLayout>
              </c:layout>
              <c:showLegendKey val="0"/>
              <c:showVal val="1"/>
              <c:showCatName val="0"/>
              <c:showSerName val="0"/>
              <c:showPercent val="0"/>
              <c:showBubbleSize val="0"/>
            </c:dLbl>
            <c:dLbl>
              <c:idx val="4"/>
              <c:layout>
                <c:manualLayout>
                  <c:x val="-1.8739753080881808E-3"/>
                  <c:y val="8.333333333333332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Healthier</c:v>
                </c:pt>
                <c:pt idx="1">
                  <c:v>Protects</c:v>
                </c:pt>
                <c:pt idx="2">
                  <c:v>Easier</c:v>
                </c:pt>
                <c:pt idx="3">
                  <c:v>Brings closer</c:v>
                </c:pt>
                <c:pt idx="4">
                  <c:v>Helps mom lose weight</c:v>
                </c:pt>
              </c:strCache>
            </c:strRef>
          </c:cat>
          <c:val>
            <c:numRef>
              <c:f>Sheet1!$B$2:$B$6</c:f>
              <c:numCache>
                <c:formatCode>General</c:formatCode>
                <c:ptCount val="5"/>
                <c:pt idx="0">
                  <c:v>80</c:v>
                </c:pt>
                <c:pt idx="1">
                  <c:v>81</c:v>
                </c:pt>
                <c:pt idx="2">
                  <c:v>55</c:v>
                </c:pt>
                <c:pt idx="3">
                  <c:v>88</c:v>
                </c:pt>
                <c:pt idx="4">
                  <c:v>74</c:v>
                </c:pt>
              </c:numCache>
            </c:numRef>
          </c:val>
        </c:ser>
        <c:ser>
          <c:idx val="1"/>
          <c:order val="1"/>
          <c:tx>
            <c:strRef>
              <c:f>Sheet1!$C$1</c:f>
              <c:strCache>
                <c:ptCount val="1"/>
                <c:pt idx="0">
                  <c:v>IFPS-1</c:v>
                </c:pt>
              </c:strCache>
            </c:strRef>
          </c:tx>
          <c:spPr>
            <a:solidFill>
              <a:schemeClr val="bg2">
                <a:lumMod val="75000"/>
              </a:schemeClr>
            </a:solidFill>
          </c:spPr>
          <c:invertIfNegative val="0"/>
          <c:dLbls>
            <c:dLblPos val="inEnd"/>
            <c:showLegendKey val="0"/>
            <c:showVal val="1"/>
            <c:showCatName val="0"/>
            <c:showSerName val="0"/>
            <c:showPercent val="0"/>
            <c:showBubbleSize val="0"/>
            <c:showLeaderLines val="0"/>
          </c:dLbls>
          <c:cat>
            <c:strRef>
              <c:f>Sheet1!$A$2:$A$6</c:f>
              <c:strCache>
                <c:ptCount val="5"/>
                <c:pt idx="0">
                  <c:v>Healthier</c:v>
                </c:pt>
                <c:pt idx="1">
                  <c:v>Protects</c:v>
                </c:pt>
                <c:pt idx="2">
                  <c:v>Easier</c:v>
                </c:pt>
                <c:pt idx="3">
                  <c:v>Brings closer</c:v>
                </c:pt>
                <c:pt idx="4">
                  <c:v>Helps mom lose weight</c:v>
                </c:pt>
              </c:strCache>
            </c:strRef>
          </c:cat>
          <c:val>
            <c:numRef>
              <c:f>Sheet1!$C$2:$C$6</c:f>
              <c:numCache>
                <c:formatCode>General</c:formatCode>
                <c:ptCount val="5"/>
                <c:pt idx="0">
                  <c:v>61</c:v>
                </c:pt>
                <c:pt idx="1">
                  <c:v>77</c:v>
                </c:pt>
                <c:pt idx="2">
                  <c:v>50</c:v>
                </c:pt>
                <c:pt idx="3">
                  <c:v>81</c:v>
                </c:pt>
                <c:pt idx="4">
                  <c:v>53</c:v>
                </c:pt>
              </c:numCache>
            </c:numRef>
          </c:val>
        </c:ser>
        <c:dLbls>
          <c:showLegendKey val="0"/>
          <c:showVal val="1"/>
          <c:showCatName val="0"/>
          <c:showSerName val="0"/>
          <c:showPercent val="0"/>
          <c:showBubbleSize val="0"/>
        </c:dLbls>
        <c:gapWidth val="150"/>
        <c:axId val="46072192"/>
        <c:axId val="46074112"/>
      </c:barChart>
      <c:catAx>
        <c:axId val="46072192"/>
        <c:scaling>
          <c:orientation val="minMax"/>
        </c:scaling>
        <c:delete val="0"/>
        <c:axPos val="b"/>
        <c:title>
          <c:tx>
            <c:rich>
              <a:bodyPr/>
              <a:lstStyle/>
              <a:p>
                <a:pPr>
                  <a:defRPr/>
                </a:pPr>
                <a:r>
                  <a:rPr lang="en-US" dirty="0" smtClean="0"/>
                  <a:t>Breastfeeding is…….</a:t>
                </a:r>
                <a:endParaRPr lang="en-US" dirty="0"/>
              </a:p>
            </c:rich>
          </c:tx>
          <c:overlay val="0"/>
        </c:title>
        <c:majorTickMark val="out"/>
        <c:minorTickMark val="none"/>
        <c:tickLblPos val="nextTo"/>
        <c:txPr>
          <a:bodyPr/>
          <a:lstStyle/>
          <a:p>
            <a:pPr>
              <a:defRPr baseline="0"/>
            </a:pPr>
            <a:endParaRPr lang="en-US"/>
          </a:p>
        </c:txPr>
        <c:crossAx val="46074112"/>
        <c:crosses val="autoZero"/>
        <c:auto val="1"/>
        <c:lblAlgn val="ctr"/>
        <c:lblOffset val="100"/>
        <c:noMultiLvlLbl val="0"/>
      </c:catAx>
      <c:valAx>
        <c:axId val="46074112"/>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46072192"/>
        <c:crosses val="autoZero"/>
        <c:crossBetween val="between"/>
        <c:majorUnit val="20"/>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ITFPS-2</c:v>
                </c:pt>
              </c:strCache>
            </c:strRef>
          </c:tx>
          <c:spPr>
            <a:solidFill>
              <a:schemeClr val="accent6">
                <a:lumMod val="75000"/>
              </a:schemeClr>
            </a:solidFill>
          </c:spPr>
          <c:invertIfNegative val="0"/>
          <c:dLbls>
            <c:dLbl>
              <c:idx val="0"/>
              <c:layout>
                <c:manualLayout>
                  <c:x val="-5.6219259242645423E-3"/>
                  <c:y val="8.8360237892948168E-2"/>
                </c:manualLayout>
              </c:layout>
              <c:dLblPos val="outEnd"/>
              <c:showLegendKey val="0"/>
              <c:showVal val="1"/>
              <c:showCatName val="0"/>
              <c:showSerName val="0"/>
              <c:showPercent val="0"/>
              <c:showBubbleSize val="0"/>
            </c:dLbl>
            <c:dLbl>
              <c:idx val="1"/>
              <c:layout>
                <c:manualLayout>
                  <c:x val="-1.873975308088215E-3"/>
                  <c:y val="9.5157179269328804E-2"/>
                </c:manualLayout>
              </c:layout>
              <c:dLblPos val="outEnd"/>
              <c:showLegendKey val="0"/>
              <c:showVal val="1"/>
              <c:showCatName val="0"/>
              <c:showSerName val="0"/>
              <c:showPercent val="0"/>
              <c:showBubbleSize val="0"/>
            </c:dLbl>
            <c:dLbl>
              <c:idx val="2"/>
              <c:layout>
                <c:manualLayout>
                  <c:x val="0"/>
                  <c:y val="8.4961767204757857E-2"/>
                </c:manualLayout>
              </c:layout>
              <c:dLblPos val="outEnd"/>
              <c:showLegendKey val="0"/>
              <c:showVal val="1"/>
              <c:showCatName val="0"/>
              <c:showSerName val="0"/>
              <c:showPercent val="0"/>
              <c:showBubbleSize val="0"/>
            </c:dLbl>
            <c:dLbl>
              <c:idx val="3"/>
              <c:layout>
                <c:manualLayout>
                  <c:x val="-5.6219259242645423E-3"/>
                  <c:y val="0.10195412064570943"/>
                </c:manualLayout>
              </c:layout>
              <c:dLblPos val="outEnd"/>
              <c:showLegendKey val="0"/>
              <c:showVal val="1"/>
              <c:showCatName val="0"/>
              <c:showSerName val="0"/>
              <c:showPercent val="0"/>
              <c:showBubbleSize val="0"/>
            </c:dLbl>
            <c:dLbl>
              <c:idx val="4"/>
              <c:layout>
                <c:manualLayout>
                  <c:x val="-1.8739753080881808E-3"/>
                  <c:y val="0.10195412064570943"/>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Sheet1!$A$2:$A$6</c:f>
              <c:strCache>
                <c:ptCount val="5"/>
                <c:pt idx="0">
                  <c:v>Ties you down</c:v>
                </c:pt>
                <c:pt idx="1">
                  <c:v>Takes too much time</c:v>
                </c:pt>
                <c:pt idx="2">
                  <c:v>Leaking is worry</c:v>
                </c:pt>
                <c:pt idx="3">
                  <c:v>Don't want to feed in public</c:v>
                </c:pt>
                <c:pt idx="4">
                  <c:v>Painful</c:v>
                </c:pt>
              </c:strCache>
            </c:strRef>
          </c:cat>
          <c:val>
            <c:numRef>
              <c:f>Sheet1!$B$2:$B$6</c:f>
              <c:numCache>
                <c:formatCode>General</c:formatCode>
                <c:ptCount val="5"/>
                <c:pt idx="0">
                  <c:v>17</c:v>
                </c:pt>
                <c:pt idx="1">
                  <c:v>15</c:v>
                </c:pt>
                <c:pt idx="2">
                  <c:v>27</c:v>
                </c:pt>
                <c:pt idx="3">
                  <c:v>37</c:v>
                </c:pt>
                <c:pt idx="4">
                  <c:v>44</c:v>
                </c:pt>
              </c:numCache>
            </c:numRef>
          </c:val>
        </c:ser>
        <c:ser>
          <c:idx val="1"/>
          <c:order val="1"/>
          <c:tx>
            <c:strRef>
              <c:f>Sheet1!$C$1</c:f>
              <c:strCache>
                <c:ptCount val="1"/>
                <c:pt idx="0">
                  <c:v>IFPS-1</c:v>
                </c:pt>
              </c:strCache>
            </c:strRef>
          </c:tx>
          <c:spPr>
            <a:solidFill>
              <a:schemeClr val="bg2">
                <a:lumMod val="75000"/>
              </a:schemeClr>
            </a:solidFill>
          </c:spPr>
          <c:invertIfNegative val="0"/>
          <c:dLbls>
            <c:dLblPos val="inEnd"/>
            <c:showLegendKey val="0"/>
            <c:showVal val="1"/>
            <c:showCatName val="0"/>
            <c:showSerName val="0"/>
            <c:showPercent val="0"/>
            <c:showBubbleSize val="0"/>
            <c:showLeaderLines val="0"/>
          </c:dLbls>
          <c:cat>
            <c:strRef>
              <c:f>Sheet1!$A$2:$A$6</c:f>
              <c:strCache>
                <c:ptCount val="5"/>
                <c:pt idx="0">
                  <c:v>Ties you down</c:v>
                </c:pt>
                <c:pt idx="1">
                  <c:v>Takes too much time</c:v>
                </c:pt>
                <c:pt idx="2">
                  <c:v>Leaking is worry</c:v>
                </c:pt>
                <c:pt idx="3">
                  <c:v>Don't want to feed in public</c:v>
                </c:pt>
                <c:pt idx="4">
                  <c:v>Painful</c:v>
                </c:pt>
              </c:strCache>
            </c:strRef>
          </c:cat>
          <c:val>
            <c:numRef>
              <c:f>Sheet1!$C$2:$C$6</c:f>
              <c:numCache>
                <c:formatCode>General</c:formatCode>
                <c:ptCount val="5"/>
                <c:pt idx="0">
                  <c:v>41</c:v>
                </c:pt>
                <c:pt idx="1">
                  <c:v>34</c:v>
                </c:pt>
                <c:pt idx="2">
                  <c:v>46</c:v>
                </c:pt>
                <c:pt idx="3">
                  <c:v>61</c:v>
                </c:pt>
                <c:pt idx="4">
                  <c:v>39</c:v>
                </c:pt>
              </c:numCache>
            </c:numRef>
          </c:val>
        </c:ser>
        <c:dLbls>
          <c:dLblPos val="outEnd"/>
          <c:showLegendKey val="0"/>
          <c:showVal val="1"/>
          <c:showCatName val="0"/>
          <c:showSerName val="0"/>
          <c:showPercent val="0"/>
          <c:showBubbleSize val="0"/>
        </c:dLbls>
        <c:gapWidth val="150"/>
        <c:axId val="221849088"/>
        <c:axId val="221851008"/>
      </c:barChart>
      <c:catAx>
        <c:axId val="221849088"/>
        <c:scaling>
          <c:orientation val="minMax"/>
        </c:scaling>
        <c:delete val="0"/>
        <c:axPos val="b"/>
        <c:title>
          <c:tx>
            <c:rich>
              <a:bodyPr/>
              <a:lstStyle/>
              <a:p>
                <a:pPr>
                  <a:defRPr/>
                </a:pPr>
                <a:r>
                  <a:rPr lang="en-US" dirty="0" smtClean="0"/>
                  <a:t>Breastfeeding…</a:t>
                </a:r>
                <a:endParaRPr lang="en-US" dirty="0"/>
              </a:p>
            </c:rich>
          </c:tx>
          <c:overlay val="0"/>
        </c:title>
        <c:majorTickMark val="out"/>
        <c:minorTickMark val="none"/>
        <c:tickLblPos val="nextTo"/>
        <c:crossAx val="221851008"/>
        <c:crosses val="autoZero"/>
        <c:auto val="1"/>
        <c:lblAlgn val="ctr"/>
        <c:lblOffset val="100"/>
        <c:noMultiLvlLbl val="0"/>
      </c:catAx>
      <c:valAx>
        <c:axId val="221851008"/>
        <c:scaling>
          <c:orientation val="minMax"/>
        </c:scaling>
        <c:delete val="0"/>
        <c:axPos val="l"/>
        <c:majorGridlines/>
        <c:numFmt formatCode="General" sourceLinked="1"/>
        <c:majorTickMark val="out"/>
        <c:minorTickMark val="none"/>
        <c:tickLblPos val="nextTo"/>
        <c:txPr>
          <a:bodyPr/>
          <a:lstStyle/>
          <a:p>
            <a:pPr>
              <a:defRPr sz="2400" baseline="0"/>
            </a:pPr>
            <a:endParaRPr lang="en-US"/>
          </a:p>
        </c:txPr>
        <c:crossAx val="22184908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019C8-2590-4552-A828-39D86057074A}" type="doc">
      <dgm:prSet loTypeId="urn:microsoft.com/office/officeart/2005/8/layout/hProcess11" loCatId="process" qsTypeId="urn:microsoft.com/office/officeart/2005/8/quickstyle/simple1" qsCatId="simple" csTypeId="urn:microsoft.com/office/officeart/2005/8/colors/accent1_2" csCatId="accent1" phldr="1"/>
      <dgm:spPr/>
    </dgm:pt>
    <dgm:pt modelId="{33FD412F-4936-49E4-99F5-84C224E1D7C9}">
      <dgm:prSet phldrT="[Text]"/>
      <dgm:spPr/>
      <dgm:t>
        <a:bodyPr/>
        <a:lstStyle/>
        <a:p>
          <a:r>
            <a:rPr lang="en-US" dirty="0" smtClean="0"/>
            <a:t>2013: Study begins for prenatal through 24 months </a:t>
          </a:r>
        </a:p>
      </dgm:t>
    </dgm:pt>
    <dgm:pt modelId="{99ECCAD5-EE5D-4515-A278-CA3905A51E9F}" type="parTrans" cxnId="{49AB94AD-AC9E-4924-B26F-903B307A570F}">
      <dgm:prSet/>
      <dgm:spPr/>
      <dgm:t>
        <a:bodyPr/>
        <a:lstStyle/>
        <a:p>
          <a:endParaRPr lang="en-US"/>
        </a:p>
      </dgm:t>
    </dgm:pt>
    <dgm:pt modelId="{3B095071-2537-4DF1-A506-14E13668D392}" type="sibTrans" cxnId="{49AB94AD-AC9E-4924-B26F-903B307A570F}">
      <dgm:prSet/>
      <dgm:spPr/>
      <dgm:t>
        <a:bodyPr/>
        <a:lstStyle/>
        <a:p>
          <a:endParaRPr lang="en-US"/>
        </a:p>
      </dgm:t>
    </dgm:pt>
    <dgm:pt modelId="{909C7947-B579-4C94-92DB-DDF24495197A}">
      <dgm:prSet phldrT="[Text]"/>
      <dgm:spPr/>
      <dgm:t>
        <a:bodyPr/>
        <a:lstStyle/>
        <a:p>
          <a:r>
            <a:rPr lang="en-US" dirty="0" smtClean="0"/>
            <a:t>2015: Study extended through 36 months </a:t>
          </a:r>
          <a:endParaRPr lang="en-US" dirty="0"/>
        </a:p>
      </dgm:t>
    </dgm:pt>
    <dgm:pt modelId="{7E9DF600-89DC-4B67-8615-9D5803F5D737}" type="parTrans" cxnId="{50A8F53E-4656-4743-BC71-219E71208D52}">
      <dgm:prSet/>
      <dgm:spPr/>
      <dgm:t>
        <a:bodyPr/>
        <a:lstStyle/>
        <a:p>
          <a:endParaRPr lang="en-US"/>
        </a:p>
      </dgm:t>
    </dgm:pt>
    <dgm:pt modelId="{19CDA702-DF80-491D-B7B2-160AEB80902D}" type="sibTrans" cxnId="{50A8F53E-4656-4743-BC71-219E71208D52}">
      <dgm:prSet/>
      <dgm:spPr/>
      <dgm:t>
        <a:bodyPr/>
        <a:lstStyle/>
        <a:p>
          <a:endParaRPr lang="en-US"/>
        </a:p>
      </dgm:t>
    </dgm:pt>
    <dgm:pt modelId="{7F29D506-78C8-4E1A-81F7-04EC3B539160}">
      <dgm:prSet phldrT="[Text]"/>
      <dgm:spPr/>
      <dgm:t>
        <a:bodyPr/>
        <a:lstStyle/>
        <a:p>
          <a:r>
            <a:rPr lang="en-US" dirty="0" smtClean="0"/>
            <a:t>2106: Study extended through 60 months</a:t>
          </a:r>
          <a:endParaRPr lang="en-US" dirty="0"/>
        </a:p>
      </dgm:t>
    </dgm:pt>
    <dgm:pt modelId="{15229A2B-CA70-442B-A28F-E4261E08733A}" type="parTrans" cxnId="{DE89A0E3-2B18-4A48-A8EB-4CF7235872DB}">
      <dgm:prSet/>
      <dgm:spPr/>
      <dgm:t>
        <a:bodyPr/>
        <a:lstStyle/>
        <a:p>
          <a:endParaRPr lang="en-US"/>
        </a:p>
      </dgm:t>
    </dgm:pt>
    <dgm:pt modelId="{5BF67C17-0B3C-47EE-9CBE-F79DD9D0113F}" type="sibTrans" cxnId="{DE89A0E3-2B18-4A48-A8EB-4CF7235872DB}">
      <dgm:prSet/>
      <dgm:spPr/>
      <dgm:t>
        <a:bodyPr/>
        <a:lstStyle/>
        <a:p>
          <a:endParaRPr lang="en-US"/>
        </a:p>
      </dgm:t>
    </dgm:pt>
    <dgm:pt modelId="{7379A331-A6B9-43CD-A389-0C0E06D5F3E6}">
      <dgm:prSet phldrT="[Text]"/>
      <dgm:spPr/>
      <dgm:t>
        <a:bodyPr/>
        <a:lstStyle/>
        <a:p>
          <a:r>
            <a:rPr lang="en-US" dirty="0" smtClean="0"/>
            <a:t>2020: Study ends</a:t>
          </a:r>
          <a:endParaRPr lang="en-US" dirty="0"/>
        </a:p>
      </dgm:t>
    </dgm:pt>
    <dgm:pt modelId="{886F3BEE-7C17-4512-AA19-62523F4A4612}" type="parTrans" cxnId="{BC2F822A-FFAD-4B8E-A984-98EB8CAB3EAD}">
      <dgm:prSet/>
      <dgm:spPr/>
      <dgm:t>
        <a:bodyPr/>
        <a:lstStyle/>
        <a:p>
          <a:endParaRPr lang="en-US"/>
        </a:p>
      </dgm:t>
    </dgm:pt>
    <dgm:pt modelId="{AEC482AF-CACD-4F25-95CE-63F41BC4695A}" type="sibTrans" cxnId="{BC2F822A-FFAD-4B8E-A984-98EB8CAB3EAD}">
      <dgm:prSet/>
      <dgm:spPr/>
      <dgm:t>
        <a:bodyPr/>
        <a:lstStyle/>
        <a:p>
          <a:endParaRPr lang="en-US"/>
        </a:p>
      </dgm:t>
    </dgm:pt>
    <dgm:pt modelId="{44884F42-DFE3-4CF5-B43E-213BCD78EE8E}" type="pres">
      <dgm:prSet presAssocID="{3C8019C8-2590-4552-A828-39D86057074A}" presName="Name0" presStyleCnt="0">
        <dgm:presLayoutVars>
          <dgm:dir/>
          <dgm:resizeHandles val="exact"/>
        </dgm:presLayoutVars>
      </dgm:prSet>
      <dgm:spPr/>
    </dgm:pt>
    <dgm:pt modelId="{FB21D300-B6D9-4198-A894-6189972824A7}" type="pres">
      <dgm:prSet presAssocID="{3C8019C8-2590-4552-A828-39D86057074A}" presName="arrow" presStyleLbl="bgShp" presStyleIdx="0" presStyleCnt="1" custLinFactNeighborX="-1250" custLinFactNeighborY="3125"/>
      <dgm:spPr/>
    </dgm:pt>
    <dgm:pt modelId="{AF2DFB6B-C531-4BA0-9DE6-BF861080EF5C}" type="pres">
      <dgm:prSet presAssocID="{3C8019C8-2590-4552-A828-39D86057074A}" presName="points" presStyleCnt="0"/>
      <dgm:spPr/>
    </dgm:pt>
    <dgm:pt modelId="{4230C87F-9C41-4DC3-B39A-865ABCDBE8BC}" type="pres">
      <dgm:prSet presAssocID="{33FD412F-4936-49E4-99F5-84C224E1D7C9}" presName="compositeA" presStyleCnt="0"/>
      <dgm:spPr/>
    </dgm:pt>
    <dgm:pt modelId="{998FD9C7-50D5-4D1A-A72A-D4C6BB01A995}" type="pres">
      <dgm:prSet presAssocID="{33FD412F-4936-49E4-99F5-84C224E1D7C9}" presName="textA" presStyleLbl="revTx" presStyleIdx="0" presStyleCnt="4">
        <dgm:presLayoutVars>
          <dgm:bulletEnabled val="1"/>
        </dgm:presLayoutVars>
      </dgm:prSet>
      <dgm:spPr/>
      <dgm:t>
        <a:bodyPr/>
        <a:lstStyle/>
        <a:p>
          <a:endParaRPr lang="en-US"/>
        </a:p>
      </dgm:t>
    </dgm:pt>
    <dgm:pt modelId="{DA794C0D-31A2-4C70-AF17-C034D98EB24E}" type="pres">
      <dgm:prSet presAssocID="{33FD412F-4936-49E4-99F5-84C224E1D7C9}" presName="circleA" presStyleLbl="node1" presStyleIdx="0" presStyleCnt="4"/>
      <dgm:spPr>
        <a:solidFill>
          <a:srgbClr val="7030A0"/>
        </a:solidFill>
      </dgm:spPr>
    </dgm:pt>
    <dgm:pt modelId="{6CA8F218-EDC2-4E5D-886F-499093AD9406}" type="pres">
      <dgm:prSet presAssocID="{33FD412F-4936-49E4-99F5-84C224E1D7C9}" presName="spaceA" presStyleCnt="0"/>
      <dgm:spPr/>
    </dgm:pt>
    <dgm:pt modelId="{6D855A59-CED9-4B09-910F-5148F001FAE9}" type="pres">
      <dgm:prSet presAssocID="{3B095071-2537-4DF1-A506-14E13668D392}" presName="space" presStyleCnt="0"/>
      <dgm:spPr/>
    </dgm:pt>
    <dgm:pt modelId="{F16C2218-8CE8-463E-9058-65C448EBDDED}" type="pres">
      <dgm:prSet presAssocID="{909C7947-B579-4C94-92DB-DDF24495197A}" presName="compositeB" presStyleCnt="0"/>
      <dgm:spPr/>
    </dgm:pt>
    <dgm:pt modelId="{A5819005-FB44-477A-BEC2-430045D01AEC}" type="pres">
      <dgm:prSet presAssocID="{909C7947-B579-4C94-92DB-DDF24495197A}" presName="textB" presStyleLbl="revTx" presStyleIdx="1" presStyleCnt="4">
        <dgm:presLayoutVars>
          <dgm:bulletEnabled val="1"/>
        </dgm:presLayoutVars>
      </dgm:prSet>
      <dgm:spPr/>
      <dgm:t>
        <a:bodyPr/>
        <a:lstStyle/>
        <a:p>
          <a:endParaRPr lang="en-US"/>
        </a:p>
      </dgm:t>
    </dgm:pt>
    <dgm:pt modelId="{384A758C-2889-4AA7-BC18-33C10C4A6DDC}" type="pres">
      <dgm:prSet presAssocID="{909C7947-B579-4C94-92DB-DDF24495197A}" presName="circleB" presStyleLbl="node1" presStyleIdx="1" presStyleCnt="4" custLinFactNeighborX="12500" custLinFactNeighborY="-6250"/>
      <dgm:spPr>
        <a:solidFill>
          <a:srgbClr val="7030A0"/>
        </a:solidFill>
      </dgm:spPr>
    </dgm:pt>
    <dgm:pt modelId="{FA4033AA-38D1-4EA1-9CCC-E8636C80ADAE}" type="pres">
      <dgm:prSet presAssocID="{909C7947-B579-4C94-92DB-DDF24495197A}" presName="spaceB" presStyleCnt="0"/>
      <dgm:spPr/>
    </dgm:pt>
    <dgm:pt modelId="{2152A754-AAA0-47FC-8A79-2428DE83D3F7}" type="pres">
      <dgm:prSet presAssocID="{19CDA702-DF80-491D-B7B2-160AEB80902D}" presName="space" presStyleCnt="0"/>
      <dgm:spPr/>
    </dgm:pt>
    <dgm:pt modelId="{E020D66A-6633-4A5E-B2C0-4A1ED6A6E762}" type="pres">
      <dgm:prSet presAssocID="{7F29D506-78C8-4E1A-81F7-04EC3B539160}" presName="compositeA" presStyleCnt="0"/>
      <dgm:spPr/>
    </dgm:pt>
    <dgm:pt modelId="{0B5D59C2-1669-4A6A-A230-1E8E8462129E}" type="pres">
      <dgm:prSet presAssocID="{7F29D506-78C8-4E1A-81F7-04EC3B539160}" presName="textA" presStyleLbl="revTx" presStyleIdx="2" presStyleCnt="4">
        <dgm:presLayoutVars>
          <dgm:bulletEnabled val="1"/>
        </dgm:presLayoutVars>
      </dgm:prSet>
      <dgm:spPr/>
      <dgm:t>
        <a:bodyPr/>
        <a:lstStyle/>
        <a:p>
          <a:endParaRPr lang="en-US"/>
        </a:p>
      </dgm:t>
    </dgm:pt>
    <dgm:pt modelId="{C35213C2-E81D-4458-9117-5B955028874B}" type="pres">
      <dgm:prSet presAssocID="{7F29D506-78C8-4E1A-81F7-04EC3B539160}" presName="circleA" presStyleLbl="node1" presStyleIdx="2" presStyleCnt="4"/>
      <dgm:spPr>
        <a:solidFill>
          <a:srgbClr val="7030A0"/>
        </a:solidFill>
      </dgm:spPr>
      <dgm:t>
        <a:bodyPr/>
        <a:lstStyle/>
        <a:p>
          <a:endParaRPr lang="en-US"/>
        </a:p>
      </dgm:t>
    </dgm:pt>
    <dgm:pt modelId="{5508EA22-989D-453A-A7A2-E0588EE69E8D}" type="pres">
      <dgm:prSet presAssocID="{7F29D506-78C8-4E1A-81F7-04EC3B539160}" presName="spaceA" presStyleCnt="0"/>
      <dgm:spPr/>
    </dgm:pt>
    <dgm:pt modelId="{6656852C-DCAB-48F8-9001-FE81A3899789}" type="pres">
      <dgm:prSet presAssocID="{5BF67C17-0B3C-47EE-9CBE-F79DD9D0113F}" presName="space" presStyleCnt="0"/>
      <dgm:spPr/>
    </dgm:pt>
    <dgm:pt modelId="{0C440581-F601-4DA7-AB46-33E06113B4C5}" type="pres">
      <dgm:prSet presAssocID="{7379A331-A6B9-43CD-A389-0C0E06D5F3E6}" presName="compositeB" presStyleCnt="0"/>
      <dgm:spPr/>
    </dgm:pt>
    <dgm:pt modelId="{02B477E9-66C6-48F1-BD33-75E327808F13}" type="pres">
      <dgm:prSet presAssocID="{7379A331-A6B9-43CD-A389-0C0E06D5F3E6}" presName="textB" presStyleLbl="revTx" presStyleIdx="3" presStyleCnt="4">
        <dgm:presLayoutVars>
          <dgm:bulletEnabled val="1"/>
        </dgm:presLayoutVars>
      </dgm:prSet>
      <dgm:spPr/>
      <dgm:t>
        <a:bodyPr/>
        <a:lstStyle/>
        <a:p>
          <a:endParaRPr lang="en-US"/>
        </a:p>
      </dgm:t>
    </dgm:pt>
    <dgm:pt modelId="{0713E104-A456-487C-B7AD-C4C03D58100E}" type="pres">
      <dgm:prSet presAssocID="{7379A331-A6B9-43CD-A389-0C0E06D5F3E6}" presName="circleB" presStyleLbl="node1" presStyleIdx="3" presStyleCnt="4"/>
      <dgm:spPr>
        <a:solidFill>
          <a:srgbClr val="7030A0"/>
        </a:solidFill>
      </dgm:spPr>
    </dgm:pt>
    <dgm:pt modelId="{021215EF-3CF6-48F4-954C-745D9F783E1F}" type="pres">
      <dgm:prSet presAssocID="{7379A331-A6B9-43CD-A389-0C0E06D5F3E6}" presName="spaceB" presStyleCnt="0"/>
      <dgm:spPr/>
    </dgm:pt>
  </dgm:ptLst>
  <dgm:cxnLst>
    <dgm:cxn modelId="{DE89A0E3-2B18-4A48-A8EB-4CF7235872DB}" srcId="{3C8019C8-2590-4552-A828-39D86057074A}" destId="{7F29D506-78C8-4E1A-81F7-04EC3B539160}" srcOrd="2" destOrd="0" parTransId="{15229A2B-CA70-442B-A28F-E4261E08733A}" sibTransId="{5BF67C17-0B3C-47EE-9CBE-F79DD9D0113F}"/>
    <dgm:cxn modelId="{BC2F822A-FFAD-4B8E-A984-98EB8CAB3EAD}" srcId="{3C8019C8-2590-4552-A828-39D86057074A}" destId="{7379A331-A6B9-43CD-A389-0C0E06D5F3E6}" srcOrd="3" destOrd="0" parTransId="{886F3BEE-7C17-4512-AA19-62523F4A4612}" sibTransId="{AEC482AF-CACD-4F25-95CE-63F41BC4695A}"/>
    <dgm:cxn modelId="{9027B178-8447-491C-A4F1-CDED8CFB06B4}" type="presOf" srcId="{909C7947-B579-4C94-92DB-DDF24495197A}" destId="{A5819005-FB44-477A-BEC2-430045D01AEC}" srcOrd="0" destOrd="0" presId="urn:microsoft.com/office/officeart/2005/8/layout/hProcess11"/>
    <dgm:cxn modelId="{596F0FBC-27B0-4EF2-B6D7-C4442B411B57}" type="presOf" srcId="{33FD412F-4936-49E4-99F5-84C224E1D7C9}" destId="{998FD9C7-50D5-4D1A-A72A-D4C6BB01A995}" srcOrd="0" destOrd="0" presId="urn:microsoft.com/office/officeart/2005/8/layout/hProcess11"/>
    <dgm:cxn modelId="{49AB94AD-AC9E-4924-B26F-903B307A570F}" srcId="{3C8019C8-2590-4552-A828-39D86057074A}" destId="{33FD412F-4936-49E4-99F5-84C224E1D7C9}" srcOrd="0" destOrd="0" parTransId="{99ECCAD5-EE5D-4515-A278-CA3905A51E9F}" sibTransId="{3B095071-2537-4DF1-A506-14E13668D392}"/>
    <dgm:cxn modelId="{EA7F4AF8-6EDE-48F0-BD96-8FD3EA0BC59D}" type="presOf" srcId="{3C8019C8-2590-4552-A828-39D86057074A}" destId="{44884F42-DFE3-4CF5-B43E-213BCD78EE8E}" srcOrd="0" destOrd="0" presId="urn:microsoft.com/office/officeart/2005/8/layout/hProcess11"/>
    <dgm:cxn modelId="{50A8F53E-4656-4743-BC71-219E71208D52}" srcId="{3C8019C8-2590-4552-A828-39D86057074A}" destId="{909C7947-B579-4C94-92DB-DDF24495197A}" srcOrd="1" destOrd="0" parTransId="{7E9DF600-89DC-4B67-8615-9D5803F5D737}" sibTransId="{19CDA702-DF80-491D-B7B2-160AEB80902D}"/>
    <dgm:cxn modelId="{981814CE-568F-4424-BE59-F47413F52231}" type="presOf" srcId="{7379A331-A6B9-43CD-A389-0C0E06D5F3E6}" destId="{02B477E9-66C6-48F1-BD33-75E327808F13}" srcOrd="0" destOrd="0" presId="urn:microsoft.com/office/officeart/2005/8/layout/hProcess11"/>
    <dgm:cxn modelId="{AA9B27A5-9217-4E13-B095-D3C2B4B32092}" type="presOf" srcId="{7F29D506-78C8-4E1A-81F7-04EC3B539160}" destId="{0B5D59C2-1669-4A6A-A230-1E8E8462129E}" srcOrd="0" destOrd="0" presId="urn:microsoft.com/office/officeart/2005/8/layout/hProcess11"/>
    <dgm:cxn modelId="{58E0201B-D66C-4CB1-91E7-0B890D0AE002}" type="presParOf" srcId="{44884F42-DFE3-4CF5-B43E-213BCD78EE8E}" destId="{FB21D300-B6D9-4198-A894-6189972824A7}" srcOrd="0" destOrd="0" presId="urn:microsoft.com/office/officeart/2005/8/layout/hProcess11"/>
    <dgm:cxn modelId="{37139F32-A49F-4798-A889-6CD86A5F9433}" type="presParOf" srcId="{44884F42-DFE3-4CF5-B43E-213BCD78EE8E}" destId="{AF2DFB6B-C531-4BA0-9DE6-BF861080EF5C}" srcOrd="1" destOrd="0" presId="urn:microsoft.com/office/officeart/2005/8/layout/hProcess11"/>
    <dgm:cxn modelId="{6E2D30B3-F416-4E0F-9E66-42C2F8156F1F}" type="presParOf" srcId="{AF2DFB6B-C531-4BA0-9DE6-BF861080EF5C}" destId="{4230C87F-9C41-4DC3-B39A-865ABCDBE8BC}" srcOrd="0" destOrd="0" presId="urn:microsoft.com/office/officeart/2005/8/layout/hProcess11"/>
    <dgm:cxn modelId="{EEF8DBC9-CAC8-42F5-A8CA-08A66F55B852}" type="presParOf" srcId="{4230C87F-9C41-4DC3-B39A-865ABCDBE8BC}" destId="{998FD9C7-50D5-4D1A-A72A-D4C6BB01A995}" srcOrd="0" destOrd="0" presId="urn:microsoft.com/office/officeart/2005/8/layout/hProcess11"/>
    <dgm:cxn modelId="{9E78C5BD-E607-46D2-BB5A-33BDF7CDD2DD}" type="presParOf" srcId="{4230C87F-9C41-4DC3-B39A-865ABCDBE8BC}" destId="{DA794C0D-31A2-4C70-AF17-C034D98EB24E}" srcOrd="1" destOrd="0" presId="urn:microsoft.com/office/officeart/2005/8/layout/hProcess11"/>
    <dgm:cxn modelId="{FD2CA39B-EE14-448E-BC6D-A981080D690C}" type="presParOf" srcId="{4230C87F-9C41-4DC3-B39A-865ABCDBE8BC}" destId="{6CA8F218-EDC2-4E5D-886F-499093AD9406}" srcOrd="2" destOrd="0" presId="urn:microsoft.com/office/officeart/2005/8/layout/hProcess11"/>
    <dgm:cxn modelId="{0AB52DD7-21BC-4E66-B3DC-B8B080998B27}" type="presParOf" srcId="{AF2DFB6B-C531-4BA0-9DE6-BF861080EF5C}" destId="{6D855A59-CED9-4B09-910F-5148F001FAE9}" srcOrd="1" destOrd="0" presId="urn:microsoft.com/office/officeart/2005/8/layout/hProcess11"/>
    <dgm:cxn modelId="{951D0820-AA91-4247-9028-58160E6A76B1}" type="presParOf" srcId="{AF2DFB6B-C531-4BA0-9DE6-BF861080EF5C}" destId="{F16C2218-8CE8-463E-9058-65C448EBDDED}" srcOrd="2" destOrd="0" presId="urn:microsoft.com/office/officeart/2005/8/layout/hProcess11"/>
    <dgm:cxn modelId="{F7E3D11F-2AFE-4937-AA6E-8E50E2223C6B}" type="presParOf" srcId="{F16C2218-8CE8-463E-9058-65C448EBDDED}" destId="{A5819005-FB44-477A-BEC2-430045D01AEC}" srcOrd="0" destOrd="0" presId="urn:microsoft.com/office/officeart/2005/8/layout/hProcess11"/>
    <dgm:cxn modelId="{D2FAC039-3A71-448C-8231-D6AFAC6D209A}" type="presParOf" srcId="{F16C2218-8CE8-463E-9058-65C448EBDDED}" destId="{384A758C-2889-4AA7-BC18-33C10C4A6DDC}" srcOrd="1" destOrd="0" presId="urn:microsoft.com/office/officeart/2005/8/layout/hProcess11"/>
    <dgm:cxn modelId="{93B91F41-75CD-48C3-9A71-9CAD56BBFA50}" type="presParOf" srcId="{F16C2218-8CE8-463E-9058-65C448EBDDED}" destId="{FA4033AA-38D1-4EA1-9CCC-E8636C80ADAE}" srcOrd="2" destOrd="0" presId="urn:microsoft.com/office/officeart/2005/8/layout/hProcess11"/>
    <dgm:cxn modelId="{432A4D32-2AE4-42C9-BF20-89EF29770EB2}" type="presParOf" srcId="{AF2DFB6B-C531-4BA0-9DE6-BF861080EF5C}" destId="{2152A754-AAA0-47FC-8A79-2428DE83D3F7}" srcOrd="3" destOrd="0" presId="urn:microsoft.com/office/officeart/2005/8/layout/hProcess11"/>
    <dgm:cxn modelId="{53D7B932-1736-4DBA-A000-49EFC4BFFC07}" type="presParOf" srcId="{AF2DFB6B-C531-4BA0-9DE6-BF861080EF5C}" destId="{E020D66A-6633-4A5E-B2C0-4A1ED6A6E762}" srcOrd="4" destOrd="0" presId="urn:microsoft.com/office/officeart/2005/8/layout/hProcess11"/>
    <dgm:cxn modelId="{78CA2114-1EA4-4D4D-B362-ECDFE1E47D2F}" type="presParOf" srcId="{E020D66A-6633-4A5E-B2C0-4A1ED6A6E762}" destId="{0B5D59C2-1669-4A6A-A230-1E8E8462129E}" srcOrd="0" destOrd="0" presId="urn:microsoft.com/office/officeart/2005/8/layout/hProcess11"/>
    <dgm:cxn modelId="{D719C5C3-9C7A-4E93-97ED-F187F70202B7}" type="presParOf" srcId="{E020D66A-6633-4A5E-B2C0-4A1ED6A6E762}" destId="{C35213C2-E81D-4458-9117-5B955028874B}" srcOrd="1" destOrd="0" presId="urn:microsoft.com/office/officeart/2005/8/layout/hProcess11"/>
    <dgm:cxn modelId="{874677FA-8021-4237-A024-53D69FCDBD82}" type="presParOf" srcId="{E020D66A-6633-4A5E-B2C0-4A1ED6A6E762}" destId="{5508EA22-989D-453A-A7A2-E0588EE69E8D}" srcOrd="2" destOrd="0" presId="urn:microsoft.com/office/officeart/2005/8/layout/hProcess11"/>
    <dgm:cxn modelId="{AE4F7E92-45EB-4182-B790-EF4C5B40079D}" type="presParOf" srcId="{AF2DFB6B-C531-4BA0-9DE6-BF861080EF5C}" destId="{6656852C-DCAB-48F8-9001-FE81A3899789}" srcOrd="5" destOrd="0" presId="urn:microsoft.com/office/officeart/2005/8/layout/hProcess11"/>
    <dgm:cxn modelId="{696EB15B-F958-4B6C-A7B0-14C84BC68806}" type="presParOf" srcId="{AF2DFB6B-C531-4BA0-9DE6-BF861080EF5C}" destId="{0C440581-F601-4DA7-AB46-33E06113B4C5}" srcOrd="6" destOrd="0" presId="urn:microsoft.com/office/officeart/2005/8/layout/hProcess11"/>
    <dgm:cxn modelId="{B0202CA8-17D8-4316-9C6E-298DA62AE660}" type="presParOf" srcId="{0C440581-F601-4DA7-AB46-33E06113B4C5}" destId="{02B477E9-66C6-48F1-BD33-75E327808F13}" srcOrd="0" destOrd="0" presId="urn:microsoft.com/office/officeart/2005/8/layout/hProcess11"/>
    <dgm:cxn modelId="{A04BCC5F-EE46-407F-A84F-8E3AD0523BAA}" type="presParOf" srcId="{0C440581-F601-4DA7-AB46-33E06113B4C5}" destId="{0713E104-A456-487C-B7AD-C4C03D58100E}" srcOrd="1" destOrd="0" presId="urn:microsoft.com/office/officeart/2005/8/layout/hProcess11"/>
    <dgm:cxn modelId="{96CFCEE8-8713-4C95-B1F0-3685977D65DF}" type="presParOf" srcId="{0C440581-F601-4DA7-AB46-33E06113B4C5}" destId="{021215EF-3CF6-48F4-954C-745D9F783E1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1D300-B6D9-4198-A894-6189972824A7}">
      <dsp:nvSpPr>
        <dsp:cNvPr id="0" name=""/>
        <dsp:cNvSpPr/>
      </dsp:nvSpPr>
      <dsp:spPr>
        <a:xfrm>
          <a:off x="0" y="1142999"/>
          <a:ext cx="7924800" cy="14630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FD9C7-50D5-4D1A-A72A-D4C6BB01A995}">
      <dsp:nvSpPr>
        <dsp:cNvPr id="0" name=""/>
        <dsp:cNvSpPr/>
      </dsp:nvSpPr>
      <dsp:spPr>
        <a:xfrm>
          <a:off x="3569" y="0"/>
          <a:ext cx="1716911"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kern="1200" dirty="0" smtClean="0"/>
            <a:t>2013: Study begins for prenatal through 24 months </a:t>
          </a:r>
        </a:p>
      </dsp:txBody>
      <dsp:txXfrm>
        <a:off x="3569" y="0"/>
        <a:ext cx="1716911" cy="1463040"/>
      </dsp:txXfrm>
    </dsp:sp>
    <dsp:sp modelId="{DA794C0D-31A2-4C70-AF17-C034D98EB24E}">
      <dsp:nvSpPr>
        <dsp:cNvPr id="0" name=""/>
        <dsp:cNvSpPr/>
      </dsp:nvSpPr>
      <dsp:spPr>
        <a:xfrm>
          <a:off x="679145" y="1645920"/>
          <a:ext cx="365760" cy="365760"/>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19005-FB44-477A-BEC2-430045D01AEC}">
      <dsp:nvSpPr>
        <dsp:cNvPr id="0" name=""/>
        <dsp:cNvSpPr/>
      </dsp:nvSpPr>
      <dsp:spPr>
        <a:xfrm>
          <a:off x="1806326" y="2194559"/>
          <a:ext cx="1716911"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kern="1200" dirty="0" smtClean="0"/>
            <a:t>2015: Study extended through 36 months </a:t>
          </a:r>
          <a:endParaRPr lang="en-US" sz="1700" kern="1200" dirty="0"/>
        </a:p>
      </dsp:txBody>
      <dsp:txXfrm>
        <a:off x="1806326" y="2194559"/>
        <a:ext cx="1716911" cy="1463040"/>
      </dsp:txXfrm>
    </dsp:sp>
    <dsp:sp modelId="{384A758C-2889-4AA7-BC18-33C10C4A6DDC}">
      <dsp:nvSpPr>
        <dsp:cNvPr id="0" name=""/>
        <dsp:cNvSpPr/>
      </dsp:nvSpPr>
      <dsp:spPr>
        <a:xfrm>
          <a:off x="2527621" y="1623060"/>
          <a:ext cx="365760" cy="365760"/>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5D59C2-1669-4A6A-A230-1E8E8462129E}">
      <dsp:nvSpPr>
        <dsp:cNvPr id="0" name=""/>
        <dsp:cNvSpPr/>
      </dsp:nvSpPr>
      <dsp:spPr>
        <a:xfrm>
          <a:off x="3609082" y="0"/>
          <a:ext cx="1716911"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a:lnSpc>
              <a:spcPct val="90000"/>
            </a:lnSpc>
            <a:spcBef>
              <a:spcPct val="0"/>
            </a:spcBef>
            <a:spcAft>
              <a:spcPct val="35000"/>
            </a:spcAft>
          </a:pPr>
          <a:r>
            <a:rPr lang="en-US" sz="1700" kern="1200" dirty="0" smtClean="0"/>
            <a:t>2106: Study extended through 60 months</a:t>
          </a:r>
          <a:endParaRPr lang="en-US" sz="1700" kern="1200" dirty="0"/>
        </a:p>
      </dsp:txBody>
      <dsp:txXfrm>
        <a:off x="3609082" y="0"/>
        <a:ext cx="1716911" cy="1463040"/>
      </dsp:txXfrm>
    </dsp:sp>
    <dsp:sp modelId="{C35213C2-E81D-4458-9117-5B955028874B}">
      <dsp:nvSpPr>
        <dsp:cNvPr id="0" name=""/>
        <dsp:cNvSpPr/>
      </dsp:nvSpPr>
      <dsp:spPr>
        <a:xfrm>
          <a:off x="4284658" y="1645920"/>
          <a:ext cx="365760" cy="365760"/>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B477E9-66C6-48F1-BD33-75E327808F13}">
      <dsp:nvSpPr>
        <dsp:cNvPr id="0" name=""/>
        <dsp:cNvSpPr/>
      </dsp:nvSpPr>
      <dsp:spPr>
        <a:xfrm>
          <a:off x="5411839" y="2194559"/>
          <a:ext cx="1716911" cy="14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kern="1200" dirty="0" smtClean="0"/>
            <a:t>2020: Study ends</a:t>
          </a:r>
          <a:endParaRPr lang="en-US" sz="1700" kern="1200" dirty="0"/>
        </a:p>
      </dsp:txBody>
      <dsp:txXfrm>
        <a:off x="5411839" y="2194559"/>
        <a:ext cx="1716911" cy="1463040"/>
      </dsp:txXfrm>
    </dsp:sp>
    <dsp:sp modelId="{0713E104-A456-487C-B7AD-C4C03D58100E}">
      <dsp:nvSpPr>
        <dsp:cNvPr id="0" name=""/>
        <dsp:cNvSpPr/>
      </dsp:nvSpPr>
      <dsp:spPr>
        <a:xfrm>
          <a:off x="6087414" y="1645920"/>
          <a:ext cx="365760" cy="365760"/>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721E6-5C3B-4C4D-B14C-8578B09D4726}" type="datetimeFigureOut">
              <a:rPr lang="en-US" smtClean="0"/>
              <a:pPr/>
              <a:t>1/15/2016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55145-A36C-4978-8995-B0E2FE597043}" type="slidenum">
              <a:rPr lang="en-US" smtClean="0"/>
              <a:pPr/>
              <a:t>‹#›</a:t>
            </a:fld>
            <a:endParaRPr lang="en-US"/>
          </a:p>
        </p:txBody>
      </p:sp>
    </p:spTree>
    <p:extLst>
      <p:ext uri="{BB962C8B-B14F-4D97-AF65-F5344CB8AC3E}">
        <p14:creationId xmlns:p14="http://schemas.microsoft.com/office/powerpoint/2010/main" val="10287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rs.usda.gov/ers-staff-directory/alisha-coleman-jensen.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ers.usda.gov/topics/food-nutrition-assistance/food-security-in-the-us/survey-tools.aspx#si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A55145-A36C-4978-8995-B0E2FE59704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2013, we have conducted  a total of XXXXXXX interviews with the</a:t>
            </a:r>
            <a:r>
              <a:rPr lang="en-US" baseline="0" dirty="0" smtClean="0"/>
              <a:t> prenatal women and with the parents/caregivers of the infants and children.  We have finished all of the interviews for children through age XX and we are currently conducting interviews for children age XX.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10</a:t>
            </a:fld>
            <a:endParaRPr lang="en-US"/>
          </a:p>
        </p:txBody>
      </p:sp>
    </p:spTree>
    <p:extLst>
      <p:ext uri="{BB962C8B-B14F-4D97-AF65-F5344CB8AC3E}">
        <p14:creationId xmlns:p14="http://schemas.microsoft.com/office/powerpoint/2010/main" val="1184887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obtaining weight and height</a:t>
            </a:r>
            <a:r>
              <a:rPr lang="en-US" baseline="0" dirty="0" smtClean="0"/>
              <a:t> measurements through several sources.  Most of the measurements to date have  come via WIC administrative data requests to state agencies. The states have provided measurements from the WIC records for those in the study that continue to participate in WIC including  measurements for ages 6, 12 and 24 months. </a:t>
            </a:r>
          </a:p>
          <a:p>
            <a:endParaRPr lang="en-US" dirty="0" smtClean="0"/>
          </a:p>
          <a:p>
            <a:r>
              <a:rPr lang="en-US" dirty="0" smtClean="0"/>
              <a:t>We are beginning to request measurements for children at age 36 months via a Feeding My Baby  measurement card.</a:t>
            </a:r>
          </a:p>
          <a:p>
            <a:endParaRPr lang="en-US" dirty="0"/>
          </a:p>
          <a:p>
            <a:r>
              <a:rPr lang="en-US" baseline="0" dirty="0" smtClean="0"/>
              <a:t>We also obtain measurements from children’s healthcare providers, and we offer parents the option of sending a home health care person to their home to conduct the measurements.  </a:t>
            </a:r>
          </a:p>
          <a:p>
            <a:endParaRPr lang="en-US" baseline="0" dirty="0" smtClean="0"/>
          </a:p>
          <a:p>
            <a:r>
              <a:rPr lang="en-US" baseline="0" dirty="0" smtClean="0"/>
              <a:t>We’ve been successful in obtaining the measurements</a:t>
            </a:r>
            <a:r>
              <a:rPr lang="en-US" dirty="0" smtClean="0"/>
              <a:t> for …..</a:t>
            </a:r>
            <a:endParaRPr lang="en-US" baseline="0" dirty="0" smtClean="0"/>
          </a:p>
        </p:txBody>
      </p:sp>
      <p:sp>
        <p:nvSpPr>
          <p:cNvPr id="4" name="Slide Number Placeholder 3"/>
          <p:cNvSpPr>
            <a:spLocks noGrp="1"/>
          </p:cNvSpPr>
          <p:nvPr>
            <p:ph type="sldNum" sz="quarter" idx="10"/>
          </p:nvPr>
        </p:nvSpPr>
        <p:spPr/>
        <p:txBody>
          <a:bodyPr/>
          <a:lstStyle/>
          <a:p>
            <a:fld id="{D1A55145-A36C-4978-8995-B0E2FE597043}" type="slidenum">
              <a:rPr lang="en-US" smtClean="0"/>
              <a:pPr/>
              <a:t>11</a:t>
            </a:fld>
            <a:endParaRPr lang="en-US" dirty="0"/>
          </a:p>
        </p:txBody>
      </p:sp>
    </p:spTree>
    <p:extLst>
      <p:ext uri="{BB962C8B-B14F-4D97-AF65-F5344CB8AC3E}">
        <p14:creationId xmlns:p14="http://schemas.microsoft.com/office/powerpoint/2010/main" val="301035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have we learned from the study so far?  The first report from the study—the Prenatal Report--was published in May, 2015 and is posted on the USDA FNS website. This report shares findings from interviews conducted with 2,649 of the prenatal mothers enrolled in the study who were interviewed on topics including…….</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12</a:t>
            </a:fld>
            <a:endParaRPr lang="en-US"/>
          </a:p>
        </p:txBody>
      </p:sp>
    </p:spTree>
    <p:extLst>
      <p:ext uri="{BB962C8B-B14F-4D97-AF65-F5344CB8AC3E}">
        <p14:creationId xmlns:p14="http://schemas.microsoft.com/office/powerpoint/2010/main" val="3548776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826" y="4304095"/>
            <a:ext cx="6251251" cy="4114800"/>
          </a:xfrm>
        </p:spPr>
        <p:txBody>
          <a:bodyPr/>
          <a:lstStyle/>
          <a:p>
            <a:r>
              <a:rPr lang="en-US" dirty="0" smtClean="0"/>
              <a:t>This is a brief look at the socio-demographics of the mothers</a:t>
            </a:r>
            <a:r>
              <a:rPr lang="en-US" baseline="0" dirty="0" smtClean="0"/>
              <a:t>. </a:t>
            </a:r>
            <a:endParaRPr lang="en-US" dirty="0" smtClean="0"/>
          </a:p>
          <a:p>
            <a:r>
              <a:rPr lang="en-US" dirty="0" smtClean="0"/>
              <a:t>Of interest:</a:t>
            </a:r>
          </a:p>
          <a:p>
            <a:r>
              <a:rPr lang="en-US" dirty="0" smtClean="0"/>
              <a:t>1 – 17% of cohort of HHs have very low food security upon recruitment (which is when women enrolled in WIC)</a:t>
            </a:r>
            <a:r>
              <a:rPr lang="en-US" baseline="30000" dirty="0" smtClean="0"/>
              <a:t>1</a:t>
            </a:r>
            <a:r>
              <a:rPr lang="en-US" dirty="0" smtClean="0"/>
              <a:t>. This is quite a bit higher than the ERS 2013 report which found 11.9% of HHs that had been on WIC in past 30 days were food insecure</a:t>
            </a:r>
          </a:p>
          <a:p>
            <a:r>
              <a:rPr lang="en-US" dirty="0" smtClean="0"/>
              <a:t>2 – 54% have history of breastfeeding</a:t>
            </a:r>
          </a:p>
          <a:p>
            <a:endParaRPr lang="en-US" dirty="0" smtClean="0"/>
          </a:p>
          <a:p>
            <a:r>
              <a:rPr lang="en-US" dirty="0" smtClean="0"/>
              <a:t>3 – 40% enrolled for 1</a:t>
            </a:r>
            <a:r>
              <a:rPr lang="en-US" baseline="30000" dirty="0" smtClean="0"/>
              <a:t>st</a:t>
            </a:r>
            <a:r>
              <a:rPr lang="en-US" dirty="0" smtClean="0"/>
              <a:t> child</a:t>
            </a:r>
          </a:p>
          <a:p>
            <a:endParaRPr lang="en-US" dirty="0"/>
          </a:p>
        </p:txBody>
      </p:sp>
      <p:sp>
        <p:nvSpPr>
          <p:cNvPr id="4" name="Slide Number Placeholder 3"/>
          <p:cNvSpPr>
            <a:spLocks noGrp="1"/>
          </p:cNvSpPr>
          <p:nvPr>
            <p:ph type="sldNum" sz="quarter" idx="10"/>
          </p:nvPr>
        </p:nvSpPr>
        <p:spPr/>
        <p:txBody>
          <a:bodyPr/>
          <a:lstStyle/>
          <a:p>
            <a:fld id="{EB47F7C5-3F7D-45A5-A090-F9BC1F58A453}" type="slidenum">
              <a:rPr lang="en-US" smtClean="0"/>
              <a:pPr/>
              <a:t>13</a:t>
            </a:fld>
            <a:endParaRPr lang="en-US" dirty="0"/>
          </a:p>
        </p:txBody>
      </p:sp>
      <p:sp>
        <p:nvSpPr>
          <p:cNvPr id="5" name="Rectangle 4"/>
          <p:cNvSpPr/>
          <p:nvPr/>
        </p:nvSpPr>
        <p:spPr>
          <a:xfrm>
            <a:off x="272689" y="7267076"/>
            <a:ext cx="5637568" cy="911332"/>
          </a:xfrm>
          <a:prstGeom prst="rect">
            <a:avLst/>
          </a:prstGeom>
        </p:spPr>
        <p:txBody>
          <a:bodyPr wrap="square" lIns="89718" tIns="44859" rIns="89718" bIns="44859">
            <a:spAutoFit/>
          </a:bodyPr>
          <a:lstStyle/>
          <a:p>
            <a:pPr algn="l"/>
            <a:endParaRPr lang="en-US" sz="800" baseline="30000" dirty="0">
              <a:hlinkClick r:id="rId3"/>
            </a:endParaRPr>
          </a:p>
          <a:p>
            <a:pPr algn="l"/>
            <a:endParaRPr lang="en-US" sz="800" baseline="30000" dirty="0">
              <a:hlinkClick r:id="rId3"/>
            </a:endParaRPr>
          </a:p>
          <a:p>
            <a:pPr algn="l"/>
            <a:endParaRPr lang="en-US" sz="800" baseline="30000" dirty="0">
              <a:hlinkClick r:id="rId3"/>
            </a:endParaRPr>
          </a:p>
          <a:p>
            <a:pPr algn="l"/>
            <a:endParaRPr lang="en-US" sz="800" baseline="30000" dirty="0">
              <a:hlinkClick r:id="rId3"/>
            </a:endParaRPr>
          </a:p>
          <a:p>
            <a:pPr algn="l"/>
            <a:r>
              <a:rPr lang="en-US" sz="800" baseline="30000" dirty="0"/>
              <a:t>1</a:t>
            </a:r>
            <a:r>
              <a:rPr lang="en-US" sz="800" dirty="0"/>
              <a:t>Six-item Short Form of the Food Security Module Survey. USDA Economic Research Service. </a:t>
            </a:r>
            <a:r>
              <a:rPr lang="en-US" sz="800" dirty="0">
                <a:hlinkClick r:id="rId4"/>
              </a:rPr>
              <a:t>http://www.ers.usda.gov/topics/food-nutrition-assistance/food-security-in-the-us/survey-tools.aspx#six</a:t>
            </a:r>
            <a:endParaRPr lang="en-US" sz="800" dirty="0"/>
          </a:p>
          <a:p>
            <a:pPr algn="l"/>
            <a:r>
              <a:rPr lang="en-US" sz="800" baseline="30000" dirty="0"/>
              <a:t>2</a:t>
            </a:r>
            <a:r>
              <a:rPr lang="en-US" sz="800" dirty="0"/>
              <a:t>Alisha Coleman-Jensen, Christian Gregory, and Anita Singh.  </a:t>
            </a:r>
            <a:r>
              <a:rPr lang="en-US" sz="800" b="1" dirty="0"/>
              <a:t>Household Food Security in the United States in 2013</a:t>
            </a:r>
          </a:p>
          <a:p>
            <a:pPr algn="l"/>
            <a:r>
              <a:rPr lang="en-US" sz="800" dirty="0"/>
              <a:t>Economic Research Report No. (ERR-173) 41 pp, September 2014</a:t>
            </a:r>
          </a:p>
        </p:txBody>
      </p:sp>
    </p:spTree>
    <p:extLst>
      <p:ext uri="{BB962C8B-B14F-4D97-AF65-F5344CB8AC3E}">
        <p14:creationId xmlns:p14="http://schemas.microsoft.com/office/powerpoint/2010/main" val="471465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 women’s acceptance of breastfeeding has greatly</a:t>
            </a:r>
            <a:r>
              <a:rPr lang="en-US" baseline="0" dirty="0" smtClean="0"/>
              <a:t> increased since the last study of WIC infant feeding practices. </a:t>
            </a:r>
          </a:p>
          <a:p>
            <a:r>
              <a:rPr lang="en-US" dirty="0" smtClean="0"/>
              <a:t>Orange bars represent the responses of</a:t>
            </a:r>
            <a:r>
              <a:rPr lang="en-US" baseline="0" dirty="0" smtClean="0"/>
              <a:t> the mothers in our study</a:t>
            </a:r>
            <a:r>
              <a:rPr lang="en-US" dirty="0" smtClean="0"/>
              <a:t> and green represent the responses in the last study conducted</a:t>
            </a:r>
            <a:r>
              <a:rPr lang="en-US" baseline="0" dirty="0" smtClean="0"/>
              <a:t> in 1994-95</a:t>
            </a:r>
            <a:r>
              <a:rPr lang="en-US" dirty="0" smtClean="0"/>
              <a:t>.</a:t>
            </a:r>
          </a:p>
          <a:p>
            <a:r>
              <a:rPr lang="en-US" dirty="0" smtClean="0"/>
              <a:t>As you can see with all items, the women in this study are more positive about breastfeeding than the past cohort. </a:t>
            </a:r>
          </a:p>
          <a:p>
            <a:endParaRPr lang="en-US" dirty="0" smtClean="0"/>
          </a:p>
          <a:p>
            <a:r>
              <a:rPr lang="en-US" dirty="0" smtClean="0"/>
              <a:t>We didn’t have enough data from the first study to determine whether the differences were statistically significant, but we can </a:t>
            </a:r>
            <a:r>
              <a:rPr lang="en-US" b="1" u="sng" dirty="0" smtClean="0"/>
              <a:t>assume they represent real shifts in beliefs</a:t>
            </a:r>
          </a:p>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14</a:t>
            </a:fld>
            <a:endParaRPr lang="en-US"/>
          </a:p>
        </p:txBody>
      </p:sp>
    </p:spTree>
    <p:extLst>
      <p:ext uri="{BB962C8B-B14F-4D97-AF65-F5344CB8AC3E}">
        <p14:creationId xmlns:p14="http://schemas.microsoft.com/office/powerpoint/2010/main" val="221345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patterns are seen with barriers to breastfeeding.  Fewer women in the current study</a:t>
            </a:r>
            <a:r>
              <a:rPr lang="en-US" baseline="0" dirty="0" smtClean="0"/>
              <a:t> </a:t>
            </a:r>
            <a:r>
              <a:rPr lang="en-US" dirty="0" smtClean="0"/>
              <a:t>believed these were barriers to breastfeeding.</a:t>
            </a:r>
          </a:p>
          <a:p>
            <a:r>
              <a:rPr lang="en-US" dirty="0" smtClean="0"/>
              <a:t> </a:t>
            </a:r>
          </a:p>
          <a:p>
            <a:r>
              <a:rPr lang="en-US" dirty="0" smtClean="0"/>
              <a:t>Note the last item.  A higher percentage of women said BF was painful compared to the past study. </a:t>
            </a:r>
          </a:p>
          <a:p>
            <a:r>
              <a:rPr lang="en-US" dirty="0" smtClean="0"/>
              <a:t>As I mentioned, we could not determine whether it was statistically significant, but it does suggest there is a shift in thinking. </a:t>
            </a:r>
          </a:p>
          <a:p>
            <a:endParaRPr lang="en-US" dirty="0" smtClean="0"/>
          </a:p>
          <a:p>
            <a:r>
              <a:rPr lang="en-US" b="1" dirty="0" smtClean="0"/>
              <a:t>This may be an area of education that you can focus on. </a:t>
            </a:r>
          </a:p>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15</a:t>
            </a:fld>
            <a:endParaRPr lang="en-US"/>
          </a:p>
        </p:txBody>
      </p:sp>
    </p:spTree>
    <p:extLst>
      <p:ext uri="{BB962C8B-B14F-4D97-AF65-F5344CB8AC3E}">
        <p14:creationId xmlns:p14="http://schemas.microsoft.com/office/powerpoint/2010/main" val="135209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looked at beliefs by socio-demographics.  Here are the results…..</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16</a:t>
            </a:fld>
            <a:endParaRPr lang="en-US"/>
          </a:p>
        </p:txBody>
      </p:sp>
    </p:spTree>
    <p:extLst>
      <p:ext uri="{BB962C8B-B14F-4D97-AF65-F5344CB8AC3E}">
        <p14:creationId xmlns:p14="http://schemas.microsoft.com/office/powerpoint/2010/main" val="330309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asked </a:t>
            </a:r>
            <a:r>
              <a:rPr lang="en-US" sz="1400" dirty="0" smtClean="0"/>
              <a:t>the</a:t>
            </a:r>
            <a:r>
              <a:rPr lang="en-US" sz="1400" baseline="0" dirty="0" smtClean="0"/>
              <a:t> prenatal women who they talk to about infant feeding with </a:t>
            </a:r>
            <a:r>
              <a:rPr lang="en-US" sz="1400" dirty="0" smtClean="0"/>
              <a:t>the </a:t>
            </a:r>
            <a:r>
              <a:rPr lang="en-US" sz="1400" dirty="0"/>
              <a:t>question:</a:t>
            </a:r>
          </a:p>
          <a:p>
            <a:r>
              <a:rPr lang="en-US" sz="1400" i="1" dirty="0"/>
              <a:t>Have you talked with any of the following people about whether you plan to breastfeed, formula feed, or both breastfeed and formula feed your baby? </a:t>
            </a:r>
            <a:endParaRPr lang="en-US" sz="1400" i="1" dirty="0" smtClean="0"/>
          </a:p>
          <a:p>
            <a:endParaRPr lang="en-US" sz="1400" i="1" dirty="0" smtClean="0"/>
          </a:p>
          <a:p>
            <a:r>
              <a:rPr lang="en-US" sz="1400" i="0" dirty="0" smtClean="0"/>
              <a:t>Note</a:t>
            </a:r>
            <a:r>
              <a:rPr lang="en-US" sz="1400" i="0" baseline="0" dirty="0" smtClean="0"/>
              <a:t> that 68% of women said that they talk to WIC staff; second only to talking to their husband or boyfriend.  WIC staff are an important source of  information about infant feeding choice for WIC women. </a:t>
            </a:r>
            <a:endParaRPr lang="en-US" i="0" dirty="0"/>
          </a:p>
        </p:txBody>
      </p:sp>
      <p:sp>
        <p:nvSpPr>
          <p:cNvPr id="4" name="Slide Number Placeholder 3"/>
          <p:cNvSpPr>
            <a:spLocks noGrp="1"/>
          </p:cNvSpPr>
          <p:nvPr>
            <p:ph type="sldNum" sz="quarter" idx="10"/>
          </p:nvPr>
        </p:nvSpPr>
        <p:spPr/>
        <p:txBody>
          <a:bodyPr/>
          <a:lstStyle/>
          <a:p>
            <a:fld id="{EB47F7C5-3F7D-45A5-A090-F9BC1F58A453}" type="slidenum">
              <a:rPr lang="en-US" smtClean="0"/>
              <a:pPr/>
              <a:t>17</a:t>
            </a:fld>
            <a:endParaRPr lang="en-US"/>
          </a:p>
        </p:txBody>
      </p:sp>
    </p:spTree>
    <p:extLst>
      <p:ext uri="{BB962C8B-B14F-4D97-AF65-F5344CB8AC3E}">
        <p14:creationId xmlns:p14="http://schemas.microsoft.com/office/powerpoint/2010/main" val="4257765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Irrespective of who they turned to for advice, </a:t>
            </a:r>
            <a:r>
              <a:rPr lang="en-US" sz="1400" dirty="0" smtClean="0"/>
              <a:t>over </a:t>
            </a:r>
            <a:r>
              <a:rPr lang="en-US" sz="1400" dirty="0"/>
              <a:t>80% said the advice was important to making a </a:t>
            </a:r>
            <a:r>
              <a:rPr lang="en-US" sz="1400" dirty="0" smtClean="0"/>
              <a:t>decision.  The discussions you have about</a:t>
            </a:r>
            <a:r>
              <a:rPr lang="en-US" sz="1400" baseline="0" dirty="0" smtClean="0"/>
              <a:t> breastfeeding </a:t>
            </a:r>
            <a:r>
              <a:rPr lang="en-US" sz="1400" dirty="0" smtClean="0"/>
              <a:t>with WIC mothers are influential.</a:t>
            </a:r>
            <a:r>
              <a:rPr lang="en-US" sz="1400" baseline="0" dirty="0" smtClean="0"/>
              <a:t> </a:t>
            </a:r>
            <a:endParaRPr lang="en-US" sz="1400" dirty="0"/>
          </a:p>
        </p:txBody>
      </p:sp>
      <p:sp>
        <p:nvSpPr>
          <p:cNvPr id="4" name="Slide Number Placeholder 3"/>
          <p:cNvSpPr>
            <a:spLocks noGrp="1"/>
          </p:cNvSpPr>
          <p:nvPr>
            <p:ph type="sldNum" sz="quarter" idx="10"/>
          </p:nvPr>
        </p:nvSpPr>
        <p:spPr/>
        <p:txBody>
          <a:bodyPr/>
          <a:lstStyle/>
          <a:p>
            <a:fld id="{EB47F7C5-3F7D-45A5-A090-F9BC1F58A453}" type="slidenum">
              <a:rPr lang="en-US" smtClean="0"/>
              <a:pPr/>
              <a:t>18</a:t>
            </a:fld>
            <a:endParaRPr lang="en-US"/>
          </a:p>
        </p:txBody>
      </p:sp>
    </p:spTree>
    <p:extLst>
      <p:ext uri="{BB962C8B-B14F-4D97-AF65-F5344CB8AC3E}">
        <p14:creationId xmlns:p14="http://schemas.microsoft.com/office/powerpoint/2010/main" val="2451279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a:t>
            </a:r>
            <a:r>
              <a:rPr lang="en-US" sz="1400" dirty="0" smtClean="0"/>
              <a:t>measured </a:t>
            </a:r>
            <a:r>
              <a:rPr lang="en-US" sz="1400" dirty="0"/>
              <a:t>infant feeding intentions </a:t>
            </a:r>
            <a:r>
              <a:rPr lang="en-US" sz="1400" dirty="0" smtClean="0"/>
              <a:t>of prenatal</a:t>
            </a:r>
            <a:r>
              <a:rPr lang="en-US" sz="1400" baseline="0" dirty="0" smtClean="0"/>
              <a:t> women in the study </a:t>
            </a:r>
            <a:r>
              <a:rPr lang="en-US" sz="1400" dirty="0" smtClean="0"/>
              <a:t>using </a:t>
            </a:r>
            <a:r>
              <a:rPr lang="en-US" sz="1400" dirty="0"/>
              <a:t>the IFI </a:t>
            </a:r>
            <a:r>
              <a:rPr lang="en-US" sz="1400" dirty="0" smtClean="0"/>
              <a:t>scale which is…..</a:t>
            </a:r>
            <a:endParaRPr lang="en-US" sz="1400" dirty="0"/>
          </a:p>
          <a:p>
            <a:endParaRPr lang="en-US" sz="1400" dirty="0"/>
          </a:p>
          <a:p>
            <a:r>
              <a:rPr lang="en-US" sz="1400" dirty="0"/>
              <a:t>Women answered 5 questions indicating their level of agreement from -- </a:t>
            </a:r>
          </a:p>
          <a:p>
            <a:r>
              <a:rPr lang="en-US" sz="1400" dirty="0"/>
              <a:t>Strongly agree, agree, neither agree or disagree, disagree, strongly disagree.</a:t>
            </a:r>
          </a:p>
          <a:p>
            <a:endParaRPr lang="en-US" sz="1400" dirty="0"/>
          </a:p>
          <a:p>
            <a:r>
              <a:rPr lang="en-US" sz="1400" dirty="0"/>
              <a:t> The total score can be between 0 and 16.  The higher the score, the higher the intention.</a:t>
            </a:r>
          </a:p>
        </p:txBody>
      </p:sp>
      <p:sp>
        <p:nvSpPr>
          <p:cNvPr id="4" name="Slide Number Placeholder 3"/>
          <p:cNvSpPr>
            <a:spLocks noGrp="1"/>
          </p:cNvSpPr>
          <p:nvPr>
            <p:ph type="sldNum" sz="quarter" idx="10"/>
          </p:nvPr>
        </p:nvSpPr>
        <p:spPr/>
        <p:txBody>
          <a:bodyPr/>
          <a:lstStyle/>
          <a:p>
            <a:fld id="{EB47F7C5-3F7D-45A5-A090-F9BC1F58A453}" type="slidenum">
              <a:rPr lang="en-US" smtClean="0"/>
              <a:pPr/>
              <a:t>19</a:t>
            </a:fld>
            <a:endParaRPr lang="en-US" dirty="0"/>
          </a:p>
        </p:txBody>
      </p:sp>
    </p:spTree>
    <p:extLst>
      <p:ext uri="{BB962C8B-B14F-4D97-AF65-F5344CB8AC3E}">
        <p14:creationId xmlns:p14="http://schemas.microsoft.com/office/powerpoint/2010/main" val="270187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Greetings from the Feeding My Baby Study team.  Our team includes…..</a:t>
            </a:r>
          </a:p>
          <a:p>
            <a:endParaRPr lang="en-US" dirty="0"/>
          </a:p>
          <a:p>
            <a:r>
              <a:rPr lang="en-US" dirty="0" smtClean="0"/>
              <a:t>We are pleased you are joining us today for updates on the study and we very much appreciate your continued cooperation and support for this important and unique study.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score for all prenatal women in the </a:t>
            </a:r>
            <a:r>
              <a:rPr lang="en-US" sz="1400" dirty="0" smtClean="0"/>
              <a:t>study was </a:t>
            </a:r>
            <a:r>
              <a:rPr lang="en-US" sz="1400" dirty="0"/>
              <a:t>9.8.</a:t>
            </a:r>
          </a:p>
          <a:p>
            <a:r>
              <a:rPr lang="en-US" sz="1400" dirty="0"/>
              <a:t>The score for prenatal women pregnant with their 1</a:t>
            </a:r>
            <a:r>
              <a:rPr lang="en-US" sz="1400" baseline="30000" dirty="0"/>
              <a:t>st</a:t>
            </a:r>
            <a:r>
              <a:rPr lang="en-US" sz="1400" dirty="0"/>
              <a:t> child was 10.2.</a:t>
            </a:r>
          </a:p>
          <a:p>
            <a:endParaRPr lang="en-US" sz="1400" dirty="0"/>
          </a:p>
          <a:p>
            <a:r>
              <a:rPr lang="en-US" sz="1400" dirty="0"/>
              <a:t>As a comparison, the researcher who developed the score calculated 11.8 in sample of low-income women having 1</a:t>
            </a:r>
            <a:r>
              <a:rPr lang="en-US" sz="1400" baseline="30000" dirty="0"/>
              <a:t>st</a:t>
            </a:r>
            <a:r>
              <a:rPr lang="en-US" sz="1400" dirty="0"/>
              <a:t> child.</a:t>
            </a:r>
          </a:p>
        </p:txBody>
      </p:sp>
      <p:sp>
        <p:nvSpPr>
          <p:cNvPr id="4" name="Slide Number Placeholder 3"/>
          <p:cNvSpPr>
            <a:spLocks noGrp="1"/>
          </p:cNvSpPr>
          <p:nvPr>
            <p:ph type="sldNum" sz="quarter" idx="10"/>
          </p:nvPr>
        </p:nvSpPr>
        <p:spPr/>
        <p:txBody>
          <a:bodyPr/>
          <a:lstStyle/>
          <a:p>
            <a:fld id="{EB47F7C5-3F7D-45A5-A090-F9BC1F58A453}" type="slidenum">
              <a:rPr lang="en-US" smtClean="0"/>
              <a:pPr/>
              <a:t>20</a:t>
            </a:fld>
            <a:endParaRPr lang="en-US"/>
          </a:p>
        </p:txBody>
      </p:sp>
    </p:spTree>
    <p:extLst>
      <p:ext uri="{BB962C8B-B14F-4D97-AF65-F5344CB8AC3E}">
        <p14:creationId xmlns:p14="http://schemas.microsoft.com/office/powerpoint/2010/main" val="576204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Then we looked at intention to breastfeed by socio-demographics.  </a:t>
            </a:r>
          </a:p>
          <a:p>
            <a:r>
              <a:rPr lang="en-US" sz="1400" dirty="0"/>
              <a:t>Participants with these characteristics had a higher intention to breastfeed.</a:t>
            </a:r>
          </a:p>
        </p:txBody>
      </p:sp>
      <p:sp>
        <p:nvSpPr>
          <p:cNvPr id="4" name="Slide Number Placeholder 3"/>
          <p:cNvSpPr>
            <a:spLocks noGrp="1"/>
          </p:cNvSpPr>
          <p:nvPr>
            <p:ph type="sldNum" sz="quarter" idx="10"/>
          </p:nvPr>
        </p:nvSpPr>
        <p:spPr/>
        <p:txBody>
          <a:bodyPr/>
          <a:lstStyle/>
          <a:p>
            <a:fld id="{EB47F7C5-3F7D-45A5-A090-F9BC1F58A453}" type="slidenum">
              <a:rPr lang="en-US" smtClean="0"/>
              <a:pPr/>
              <a:t>21</a:t>
            </a:fld>
            <a:endParaRPr lang="en-US"/>
          </a:p>
        </p:txBody>
      </p:sp>
    </p:spTree>
    <p:extLst>
      <p:ext uri="{BB962C8B-B14F-4D97-AF65-F5344CB8AC3E}">
        <p14:creationId xmlns:p14="http://schemas.microsoft.com/office/powerpoint/2010/main" val="2892380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And participants with these characteristics had a lower intention to breastfeed.</a:t>
            </a:r>
          </a:p>
        </p:txBody>
      </p:sp>
      <p:sp>
        <p:nvSpPr>
          <p:cNvPr id="4" name="Slide Number Placeholder 3"/>
          <p:cNvSpPr>
            <a:spLocks noGrp="1"/>
          </p:cNvSpPr>
          <p:nvPr>
            <p:ph type="sldNum" sz="quarter" idx="10"/>
          </p:nvPr>
        </p:nvSpPr>
        <p:spPr/>
        <p:txBody>
          <a:bodyPr/>
          <a:lstStyle/>
          <a:p>
            <a:fld id="{EB47F7C5-3F7D-45A5-A090-F9BC1F58A453}" type="slidenum">
              <a:rPr lang="en-US" smtClean="0"/>
              <a:pPr/>
              <a:t>22</a:t>
            </a:fld>
            <a:endParaRPr lang="en-US"/>
          </a:p>
        </p:txBody>
      </p:sp>
    </p:spTree>
    <p:extLst>
      <p:ext uri="{BB962C8B-B14F-4D97-AF65-F5344CB8AC3E}">
        <p14:creationId xmlns:p14="http://schemas.microsoft.com/office/powerpoint/2010/main" val="433664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Interestingly, these characteristics had no effect on intention to breastfeed.</a:t>
            </a:r>
          </a:p>
        </p:txBody>
      </p:sp>
      <p:sp>
        <p:nvSpPr>
          <p:cNvPr id="4" name="Slide Number Placeholder 3"/>
          <p:cNvSpPr>
            <a:spLocks noGrp="1"/>
          </p:cNvSpPr>
          <p:nvPr>
            <p:ph type="sldNum" sz="quarter" idx="10"/>
          </p:nvPr>
        </p:nvSpPr>
        <p:spPr/>
        <p:txBody>
          <a:bodyPr/>
          <a:lstStyle/>
          <a:p>
            <a:fld id="{EB47F7C5-3F7D-45A5-A090-F9BC1F58A453}" type="slidenum">
              <a:rPr lang="en-US" smtClean="0"/>
              <a:pPr/>
              <a:t>23</a:t>
            </a:fld>
            <a:endParaRPr lang="en-US"/>
          </a:p>
        </p:txBody>
      </p:sp>
    </p:spTree>
    <p:extLst>
      <p:ext uri="{BB962C8B-B14F-4D97-AF65-F5344CB8AC3E}">
        <p14:creationId xmlns:p14="http://schemas.microsoft.com/office/powerpoint/2010/main" val="2814093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203" y="4374776"/>
            <a:ext cx="5029200" cy="4114800"/>
          </a:xfrm>
        </p:spPr>
        <p:txBody>
          <a:bodyPr/>
          <a:lstStyle/>
          <a:p>
            <a:r>
              <a:rPr lang="en-US" sz="1400" u="sng" dirty="0"/>
              <a:t>Then we </a:t>
            </a:r>
            <a:r>
              <a:rPr lang="en-US" sz="1400" dirty="0"/>
              <a:t>hypothesized that socio-demographic characteristics + beliefs + advice may influence BF intentions. </a:t>
            </a:r>
          </a:p>
          <a:p>
            <a:r>
              <a:rPr lang="en-US" sz="1400" dirty="0"/>
              <a:t>  </a:t>
            </a:r>
          </a:p>
          <a:p>
            <a:r>
              <a:rPr lang="en-US" sz="1400" dirty="0"/>
              <a:t>But some of the demographics and beliefs may be correlated with each other.  </a:t>
            </a:r>
          </a:p>
          <a:p>
            <a:endParaRPr lang="en-US" sz="1400" dirty="0"/>
          </a:p>
          <a:p>
            <a:r>
              <a:rPr lang="en-US" sz="1400" dirty="0"/>
              <a:t>So we used regression analysis to estimate the independent effect of these variables on intention. </a:t>
            </a:r>
          </a:p>
          <a:p>
            <a:endParaRPr lang="en-US" sz="1400" dirty="0">
              <a:latin typeface="Arial" panose="020B0604020202020204" pitchFamily="34" charset="0"/>
              <a:cs typeface="Arial" panose="020B0604020202020204" pitchFamily="34" charset="0"/>
            </a:endParaRPr>
          </a:p>
          <a:p>
            <a:r>
              <a:rPr lang="en-US" sz="1400" dirty="0"/>
              <a:t>We found the regression model explains nearly 34% of the variability in IFI scores.</a:t>
            </a:r>
          </a:p>
          <a:p>
            <a:pPr marL="448591" lvl="1"/>
            <a:endParaRPr lang="en-US" sz="1400" b="1" dirty="0">
              <a:latin typeface="Gill Sans MT Condensed" panose="020B0506020104020203" pitchFamily="34" charset="0"/>
            </a:endParaRPr>
          </a:p>
          <a:p>
            <a:endParaRPr lang="en-US" dirty="0"/>
          </a:p>
        </p:txBody>
      </p:sp>
      <p:sp>
        <p:nvSpPr>
          <p:cNvPr id="4" name="Slide Number Placeholder 3"/>
          <p:cNvSpPr>
            <a:spLocks noGrp="1"/>
          </p:cNvSpPr>
          <p:nvPr>
            <p:ph type="sldNum" sz="quarter" idx="10"/>
          </p:nvPr>
        </p:nvSpPr>
        <p:spPr/>
        <p:txBody>
          <a:bodyPr/>
          <a:lstStyle/>
          <a:p>
            <a:fld id="{EB47F7C5-3F7D-45A5-A090-F9BC1F58A453}" type="slidenum">
              <a:rPr lang="en-US" smtClean="0"/>
              <a:pPr/>
              <a:t>24</a:t>
            </a:fld>
            <a:endParaRPr lang="en-US"/>
          </a:p>
        </p:txBody>
      </p:sp>
    </p:spTree>
    <p:extLst>
      <p:ext uri="{BB962C8B-B14F-4D97-AF65-F5344CB8AC3E}">
        <p14:creationId xmlns:p14="http://schemas.microsoft.com/office/powerpoint/2010/main" val="137239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181">
              <a:defRPr/>
            </a:pPr>
            <a:r>
              <a:rPr lang="en-US" sz="1400" dirty="0"/>
              <a:t>Here are the highly significant variables. </a:t>
            </a:r>
          </a:p>
          <a:p>
            <a:pPr marL="0" lvl="1" defTabSz="897181">
              <a:defRPr/>
            </a:pPr>
            <a:endParaRPr lang="en-US" sz="1400" dirty="0"/>
          </a:p>
          <a:p>
            <a:pPr marL="0" lvl="1" defTabSz="897181">
              <a:defRPr/>
            </a:pPr>
            <a:r>
              <a:rPr lang="en-US" sz="1400" u="sng" dirty="0" err="1"/>
              <a:t>Sociodemographics</a:t>
            </a:r>
            <a:r>
              <a:rPr lang="en-US" sz="1400" dirty="0"/>
              <a:t>: Having some history of BF, &gt;HS education, and mother living with father of baby all have </a:t>
            </a:r>
            <a:r>
              <a:rPr lang="en-US" sz="1400" u="sng" dirty="0"/>
              <a:t>positive effect on intention to BF</a:t>
            </a:r>
            <a:r>
              <a:rPr lang="en-US" sz="1400" dirty="0"/>
              <a:t>. </a:t>
            </a:r>
          </a:p>
          <a:p>
            <a:pPr marL="0" lvl="1" defTabSz="897181">
              <a:defRPr/>
            </a:pPr>
            <a:endParaRPr lang="en-US" sz="1400" dirty="0"/>
          </a:p>
          <a:p>
            <a:pPr marL="0" lvl="1" defTabSz="897181">
              <a:defRPr/>
            </a:pPr>
            <a:r>
              <a:rPr lang="en-US" sz="1400" dirty="0"/>
              <a:t>Having a 2nd or subsequent born has a </a:t>
            </a:r>
            <a:r>
              <a:rPr lang="en-US" sz="1400" u="sng" dirty="0"/>
              <a:t>negative effect on intention to </a:t>
            </a:r>
            <a:r>
              <a:rPr lang="en-US" sz="1400" dirty="0"/>
              <a:t>BF.</a:t>
            </a:r>
          </a:p>
          <a:p>
            <a:pPr marL="0" lvl="1" defTabSz="897181">
              <a:defRPr/>
            </a:pPr>
            <a:endParaRPr lang="en-US" sz="1400" dirty="0"/>
          </a:p>
          <a:p>
            <a:pPr marL="0" lvl="1" defTabSz="897181">
              <a:defRPr/>
            </a:pPr>
            <a:r>
              <a:rPr lang="en-US" sz="1400" u="sng" dirty="0"/>
              <a:t>Benefit index </a:t>
            </a:r>
            <a:r>
              <a:rPr lang="en-US" sz="1400" dirty="0"/>
              <a:t>is positively correlated with intention to BF</a:t>
            </a:r>
          </a:p>
          <a:p>
            <a:pPr marL="0" lvl="1" defTabSz="897181">
              <a:defRPr/>
            </a:pPr>
            <a:r>
              <a:rPr lang="en-US" sz="1400" u="sng" dirty="0"/>
              <a:t>Barrier index </a:t>
            </a:r>
            <a:r>
              <a:rPr lang="en-US" sz="1400" dirty="0"/>
              <a:t>is negatively correlated with the intention to BF</a:t>
            </a:r>
          </a:p>
          <a:p>
            <a:endParaRPr lang="en-US" sz="1400" b="1" dirty="0"/>
          </a:p>
          <a:p>
            <a:r>
              <a:rPr lang="en-US" sz="1400" u="sng" dirty="0"/>
              <a:t>Lastly</a:t>
            </a:r>
            <a:r>
              <a:rPr lang="en-US" sz="1400" dirty="0"/>
              <a:t>:  speaking with &gt;1 person about feeding plans has a positive effect on intention to BF</a:t>
            </a:r>
          </a:p>
        </p:txBody>
      </p:sp>
      <p:sp>
        <p:nvSpPr>
          <p:cNvPr id="4" name="Slide Number Placeholder 3"/>
          <p:cNvSpPr>
            <a:spLocks noGrp="1"/>
          </p:cNvSpPr>
          <p:nvPr>
            <p:ph type="sldNum" sz="quarter" idx="10"/>
          </p:nvPr>
        </p:nvSpPr>
        <p:spPr/>
        <p:txBody>
          <a:bodyPr/>
          <a:lstStyle/>
          <a:p>
            <a:fld id="{EB47F7C5-3F7D-45A5-A090-F9BC1F58A453}" type="slidenum">
              <a:rPr lang="en-US" smtClean="0"/>
              <a:pPr/>
              <a:t>25</a:t>
            </a:fld>
            <a:endParaRPr lang="en-US"/>
          </a:p>
        </p:txBody>
      </p:sp>
    </p:spTree>
    <p:extLst>
      <p:ext uri="{BB962C8B-B14F-4D97-AF65-F5344CB8AC3E}">
        <p14:creationId xmlns:p14="http://schemas.microsoft.com/office/powerpoint/2010/main" val="607069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a:t>
            </a:r>
            <a:r>
              <a:rPr lang="en-US" baseline="0" dirty="0" smtClean="0"/>
              <a:t> findings in Prenatal Report……</a:t>
            </a:r>
          </a:p>
          <a:p>
            <a:r>
              <a:rPr lang="en-US" baseline="0" dirty="0" smtClean="0"/>
              <a:t>You can find the reports from the study on the FNS website at the address shown.  </a:t>
            </a:r>
            <a:endParaRPr lang="en-US" dirty="0"/>
          </a:p>
        </p:txBody>
      </p:sp>
      <p:sp>
        <p:nvSpPr>
          <p:cNvPr id="4" name="Slide Number Placeholder 3"/>
          <p:cNvSpPr>
            <a:spLocks noGrp="1"/>
          </p:cNvSpPr>
          <p:nvPr>
            <p:ph type="sldNum" sz="quarter" idx="10"/>
          </p:nvPr>
        </p:nvSpPr>
        <p:spPr/>
        <p:txBody>
          <a:bodyPr/>
          <a:lstStyle/>
          <a:p>
            <a:fld id="{EB47F7C5-3F7D-45A5-A090-F9BC1F58A453}" type="slidenum">
              <a:rPr lang="en-US" smtClean="0"/>
              <a:pPr/>
              <a:t>26</a:t>
            </a:fld>
            <a:endParaRPr lang="en-US" dirty="0"/>
          </a:p>
        </p:txBody>
      </p:sp>
    </p:spTree>
    <p:extLst>
      <p:ext uri="{BB962C8B-B14F-4D97-AF65-F5344CB8AC3E}">
        <p14:creationId xmlns:p14="http://schemas.microsoft.com/office/powerpoint/2010/main" val="907619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A55145-A36C-4978-8995-B0E2FE597043}" type="slidenum">
              <a:rPr lang="en-US" smtClean="0"/>
              <a:pPr/>
              <a:t>27</a:t>
            </a:fld>
            <a:endParaRPr lang="en-US"/>
          </a:p>
        </p:txBody>
      </p:sp>
    </p:spTree>
    <p:extLst>
      <p:ext uri="{BB962C8B-B14F-4D97-AF65-F5344CB8AC3E}">
        <p14:creationId xmlns:p14="http://schemas.microsoft.com/office/powerpoint/2010/main" val="2823782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want to turn our attention to the future….the study activities during the extension to age 5.  The key activities include…..</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28</a:t>
            </a:fld>
            <a:endParaRPr lang="en-US"/>
          </a:p>
        </p:txBody>
      </p:sp>
    </p:spTree>
    <p:extLst>
      <p:ext uri="{BB962C8B-B14F-4D97-AF65-F5344CB8AC3E}">
        <p14:creationId xmlns:p14="http://schemas.microsoft.com/office/powerpoint/2010/main" val="3555955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our estimates of the number of children who will continue</a:t>
            </a:r>
            <a:r>
              <a:rPr lang="en-US" baseline="0" dirty="0" smtClean="0"/>
              <a:t> in the study and the percent of their parents who will participate in the 4 interviews during the study extension.  </a:t>
            </a:r>
          </a:p>
          <a:p>
            <a:endParaRPr lang="en-US" dirty="0"/>
          </a:p>
          <a:p>
            <a:r>
              <a:rPr lang="en-US" baseline="0" dirty="0" smtClean="0"/>
              <a:t>We started with a little over 4,000 infants and expect to have about half of them in the study at the end of 5 years, with about half of their parents completing the last interview at 60 months.  Note that children remain in the study even if they are no longer participating in WIC.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29</a:t>
            </a:fld>
            <a:endParaRPr lang="en-US"/>
          </a:p>
        </p:txBody>
      </p:sp>
    </p:spTree>
    <p:extLst>
      <p:ext uri="{BB962C8B-B14F-4D97-AF65-F5344CB8AC3E}">
        <p14:creationId xmlns:p14="http://schemas.microsoft.com/office/powerpoint/2010/main" val="253377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agenda today is going to cover</a:t>
            </a:r>
            <a:r>
              <a:rPr lang="en-US" baseline="0" dirty="0" smtClean="0"/>
              <a:t> 7 topics starting with a brief review of the study objectives, timelines and activities.  We’ll share highlights from study reports that have been produced to date.  Then, we’ll talk about the future study activities to take place during the study extension period up to the time the children in the study turn age 5 and describe how we’ll be asking state agencies and WIC sites to assist. </a:t>
            </a:r>
          </a:p>
          <a:p>
            <a:endParaRPr lang="en-US" baseline="0" dirty="0" smtClean="0"/>
          </a:p>
          <a:p>
            <a:r>
              <a:rPr lang="en-US" baseline="0" dirty="0" smtClean="0"/>
              <a:t>We’ll end with time to answer your questions, and, over the next few weeks, we’ll also be having phone calls with each state agency and its sites in the study to talk about the assistance needed and address your questions.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 biggest</a:t>
            </a:r>
            <a:r>
              <a:rPr lang="en-US" baseline="0" dirty="0" smtClean="0"/>
              <a:t> challenges is to keep parents/caregivers engaged in the study—participating in the interviews and providing the measurements.  We use several methods to keep in touch with them including….  </a:t>
            </a:r>
          </a:p>
          <a:p>
            <a:endParaRPr lang="en-US" baseline="0" dirty="0" smtClean="0"/>
          </a:p>
          <a:p>
            <a:r>
              <a:rPr lang="en-US" baseline="0" dirty="0" smtClean="0"/>
              <a:t>During the study extension to age 5, we are increasing the amount the parent/caregiver will receive for participating in interviews and providing measurements.  The amounts for</a:t>
            </a:r>
            <a:r>
              <a:rPr lang="en-US" dirty="0" smtClean="0"/>
              <a:t> interviews range from $45 at 42 months to $60 at 60 months and we provide an additional $10 if the parent uses their own cell phone. </a:t>
            </a:r>
          </a:p>
          <a:p>
            <a:endParaRPr lang="en-US" baseline="0" dirty="0"/>
          </a:p>
          <a:p>
            <a:r>
              <a:rPr lang="en-US" dirty="0" smtClean="0"/>
              <a:t>For parents who obtain the measurements and send them in to  us, they will receive  $50 for the measurements at 48 months and $60  at 60 months, plus $10  to cover transportation costs. </a:t>
            </a:r>
            <a:endParaRPr lang="en-US" baseline="0" dirty="0" smtClean="0"/>
          </a:p>
          <a:p>
            <a:endParaRPr lang="en-US" baseline="0" dirty="0" smtClean="0"/>
          </a:p>
          <a:p>
            <a:r>
              <a:rPr lang="en-US" baseline="0" dirty="0" smtClean="0"/>
              <a:t>The parents/caregivers will also be provided with small incentives for returning HIPPA consent forms and updating their contact information with us.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30</a:t>
            </a:fld>
            <a:endParaRPr lang="en-US" dirty="0"/>
          </a:p>
        </p:txBody>
      </p:sp>
    </p:spTree>
    <p:extLst>
      <p:ext uri="{BB962C8B-B14F-4D97-AF65-F5344CB8AC3E}">
        <p14:creationId xmlns:p14="http://schemas.microsoft.com/office/powerpoint/2010/main" val="1981761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study extension, we’ll need help from you to obtain the weight and height measurements for the children at 48 and 60  months.  The amount of assistance we’ll need is fairly small but it will have a large impact on the study results.  </a:t>
            </a:r>
            <a:r>
              <a:rPr lang="en-US" dirty="0" smtClean="0"/>
              <a:t>We believe measurements taken at WIC sites are one of the most accurate sources available. </a:t>
            </a:r>
            <a:endParaRPr lang="en-US" dirty="0"/>
          </a:p>
          <a:p>
            <a:endParaRPr lang="en-US" baseline="0" dirty="0" smtClean="0"/>
          </a:p>
          <a:p>
            <a:r>
              <a:rPr lang="en-US" baseline="0" dirty="0" smtClean="0"/>
              <a:t>We will ask all parents/caregivers of the children in the study at those times to…..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31</a:t>
            </a:fld>
            <a:endParaRPr lang="en-US"/>
          </a:p>
        </p:txBody>
      </p:sp>
    </p:spTree>
    <p:extLst>
      <p:ext uri="{BB962C8B-B14F-4D97-AF65-F5344CB8AC3E}">
        <p14:creationId xmlns:p14="http://schemas.microsoft.com/office/powerpoint/2010/main" val="1020972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measurement</a:t>
            </a:r>
            <a:r>
              <a:rPr lang="en-US" baseline="0" dirty="0" smtClean="0"/>
              <a:t> card looks like.  Some of you have probably seen this because we are currently sending it to parents of the children in the study who are reaching their third birthday if they are no longer participating in WIC.  We are asking them to take the child to a WIC site or healthcare provider for the measurements and to return the card to us.  We will be using this same card for the 4 and 5 year old children. </a:t>
            </a:r>
          </a:p>
          <a:p>
            <a:endParaRPr lang="en-US" baseline="0" dirty="0" smtClean="0"/>
          </a:p>
          <a:p>
            <a:r>
              <a:rPr lang="en-US" baseline="0" dirty="0" smtClean="0"/>
              <a:t>Our experience to</a:t>
            </a:r>
            <a:r>
              <a:rPr lang="en-US" dirty="0" smtClean="0"/>
              <a:t> date with the 3 year old children is limited but </a:t>
            </a:r>
            <a:r>
              <a:rPr lang="en-US" baseline="0" dirty="0" smtClean="0"/>
              <a:t>most parents are choosing to take their child to [WIC sites? Healthcare providers?]</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32</a:t>
            </a:fld>
            <a:endParaRPr lang="en-US" dirty="0"/>
          </a:p>
        </p:txBody>
      </p:sp>
    </p:spTree>
    <p:extLst>
      <p:ext uri="{BB962C8B-B14F-4D97-AF65-F5344CB8AC3E}">
        <p14:creationId xmlns:p14="http://schemas.microsoft.com/office/powerpoint/2010/main" val="197279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parents/caregivers</a:t>
            </a:r>
            <a:r>
              <a:rPr lang="en-US" baseline="0" dirty="0" smtClean="0"/>
              <a:t> of children in the study will receive the measurement card near the time of the child’s fourth and fifth birthdays.  Some of these children will still be on WIC when they turn 4 but most are likely to be no longer receiving WIC.  </a:t>
            </a:r>
          </a:p>
          <a:p>
            <a:endParaRPr lang="en-US" baseline="0" dirty="0" smtClean="0"/>
          </a:p>
          <a:p>
            <a:r>
              <a:rPr lang="en-US" baseline="0" dirty="0" smtClean="0"/>
              <a:t>All parents will be offered the incentives to return the completed measurement cards.</a:t>
            </a:r>
          </a:p>
          <a:p>
            <a:endParaRPr lang="en-US" baseline="0" dirty="0" smtClean="0"/>
          </a:p>
          <a:p>
            <a:r>
              <a:rPr lang="en-US" baseline="0" dirty="0" smtClean="0"/>
              <a:t>For children on WIC at age 4, they will be advised to take the card to their next WIC appointment which may be around the time of their recertification appointment.  We would like WIC sites to complete it with the measurements taken around age 4.</a:t>
            </a:r>
          </a:p>
          <a:p>
            <a:endParaRPr lang="en-US" baseline="0" dirty="0" smtClean="0"/>
          </a:p>
          <a:p>
            <a:r>
              <a:rPr lang="en-US" baseline="0" dirty="0" smtClean="0"/>
              <a:t>For children not on WIC at age 4, and for all children at age 5, the parents will be asked to take the child to a WIC site or their healthcare provider for the measurements and to return the completed measurement card.  For the parents who choose to go to WIC for the measurements, we will suggest the WIC site where they were enrolled in the study if they still live in the area where it is located</a:t>
            </a:r>
            <a:r>
              <a:rPr lang="en-US" dirty="0" smtClean="0"/>
              <a:t>.  I</a:t>
            </a:r>
            <a:r>
              <a:rPr lang="en-US" baseline="0" dirty="0" smtClean="0"/>
              <a:t>f the family or the site has relocated, we will assist them with identifying a site that is convenient for them.  </a:t>
            </a:r>
          </a:p>
          <a:p>
            <a:endParaRPr lang="en-US" dirty="0"/>
          </a:p>
          <a:p>
            <a:r>
              <a:rPr lang="en-US" baseline="0" dirty="0" smtClean="0"/>
              <a:t>We’ll discuss the best approach for identifying sites with the state agencies in our upcoming calls.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33</a:t>
            </a:fld>
            <a:endParaRPr lang="en-US"/>
          </a:p>
        </p:txBody>
      </p:sp>
    </p:spTree>
    <p:extLst>
      <p:ext uri="{BB962C8B-B14F-4D97-AF65-F5344CB8AC3E}">
        <p14:creationId xmlns:p14="http://schemas.microsoft.com/office/powerpoint/2010/main" val="435696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measurement card is not returned…..</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34</a:t>
            </a:fld>
            <a:endParaRPr lang="en-US"/>
          </a:p>
        </p:txBody>
      </p:sp>
    </p:spTree>
    <p:extLst>
      <p:ext uri="{BB962C8B-B14F-4D97-AF65-F5344CB8AC3E}">
        <p14:creationId xmlns:p14="http://schemas.microsoft.com/office/powerpoint/2010/main" val="307416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cannot get in touch with parents/guardians using the contact information we will contact the site or, if preferred, the state agency where they were enrolled in the study but only if…..   </a:t>
            </a:r>
          </a:p>
          <a:p>
            <a:endParaRPr lang="en-US" dirty="0"/>
          </a:p>
          <a:p>
            <a:r>
              <a:rPr lang="en-US" baseline="0" dirty="0" smtClean="0"/>
              <a:t>We will ask for updated contact information if you have information that is more current that what we have.  We have been making these requests of WIC sites or state agencies since the study began and appreciate the cooperation we’ve received.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35</a:t>
            </a:fld>
            <a:endParaRPr lang="en-US" dirty="0"/>
          </a:p>
        </p:txBody>
      </p:sp>
    </p:spTree>
    <p:extLst>
      <p:ext uri="{BB962C8B-B14F-4D97-AF65-F5344CB8AC3E}">
        <p14:creationId xmlns:p14="http://schemas.microsoft.com/office/powerpoint/2010/main" val="3402129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we’d like to hear your questions about the study or the activities during the extension to age 5.  </a:t>
            </a:r>
          </a:p>
          <a:p>
            <a:endParaRPr lang="en-US" dirty="0"/>
          </a:p>
          <a:p>
            <a:r>
              <a:rPr lang="en-US" dirty="0" smtClean="0"/>
              <a:t>As mentioned earlier, we’ll be setting up calls with each state and the sites in their state to have a chance to talk about the specifics and logistics for the assistance we’ll need through the end of the study.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Opportunity</a:t>
            </a:r>
            <a:r>
              <a:rPr lang="en-US" baseline="0" dirty="0" smtClean="0"/>
              <a:t> for all on team to make comments of thanks.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Feeding My Baby Study is designed to answer many questions regarding nutrition and feeding practices for infants and young children.  Because it is a nationally representative, longitudinal study of children up to age 5, we have the opportunity to gain a tremendous amount of information about these topics. Major study objectives include…..</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findings from this</a:t>
            </a:r>
            <a:r>
              <a:rPr lang="en-US" baseline="0" dirty="0" smtClean="0"/>
              <a:t> study will be useful for WIC program policy and planning, and it will provide insights regarding infant and child feeding practices that will be valuable for health and nutrition practices outside of WIC.   Examples of how the findings may be useful include…..</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snapshot of the timeline shows 4 points in time starting in 2013 when prenatal women and parents of young infants were recruited for the study through 2020 when the study will end with the publication of the final report.  </a:t>
            </a:r>
          </a:p>
          <a:p>
            <a:endParaRPr lang="en-US" dirty="0"/>
          </a:p>
          <a:p>
            <a:r>
              <a:rPr lang="en-US" baseline="0" dirty="0" smtClean="0"/>
              <a:t>Last year, we talked with you about a one year extension of the study through age 36 months; today we’re sharing information regarding a second extension to age 60 months.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6</a:t>
            </a:fld>
            <a:endParaRPr lang="en-US"/>
          </a:p>
        </p:txBody>
      </p:sp>
    </p:spTree>
    <p:extLst>
      <p:ext uri="{BB962C8B-B14F-4D97-AF65-F5344CB8AC3E}">
        <p14:creationId xmlns:p14="http://schemas.microsoft.com/office/powerpoint/2010/main" val="201937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a:t>
            </a:r>
            <a:r>
              <a:rPr lang="en-US" baseline="0" dirty="0" smtClean="0"/>
              <a:t> the states and sites that are participating in the study.  The 27 states are shown in green and the red dots indicate where the 80 study sites are located.  There have been changes in some of the site locations since 2013, however in most cases, replacement sites are in the same vicinity. </a:t>
            </a:r>
          </a:p>
          <a:p>
            <a:endParaRPr lang="en-US" baseline="0" dirty="0" smtClean="0"/>
          </a:p>
          <a:p>
            <a:r>
              <a:rPr lang="en-US" dirty="0" smtClean="0"/>
              <a:t>Webinar</a:t>
            </a:r>
            <a:r>
              <a:rPr lang="en-US" baseline="0" dirty="0" smtClean="0"/>
              <a:t> Poll: How many of webinar attendees have participated in the study activities since it began in 2013?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7</a:t>
            </a:fld>
            <a:endParaRPr lang="en-US"/>
          </a:p>
        </p:txBody>
      </p:sp>
    </p:spTree>
    <p:extLst>
      <p:ext uri="{BB962C8B-B14F-4D97-AF65-F5344CB8AC3E}">
        <p14:creationId xmlns:p14="http://schemas.microsoft.com/office/powerpoint/2010/main" val="3000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activities</a:t>
            </a:r>
            <a:r>
              <a:rPr lang="en-US" baseline="0" dirty="0" smtClean="0"/>
              <a:t> during each of the time periods include…..</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8</a:t>
            </a:fld>
            <a:endParaRPr lang="en-US"/>
          </a:p>
        </p:txBody>
      </p:sp>
    </p:spTree>
    <p:extLst>
      <p:ext uri="{BB962C8B-B14F-4D97-AF65-F5344CB8AC3E}">
        <p14:creationId xmlns:p14="http://schemas.microsoft.com/office/powerpoint/2010/main" val="159882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help from all of you, we recruited 4,367 participants</a:t>
            </a:r>
            <a:r>
              <a:rPr lang="en-US" baseline="0" dirty="0" smtClean="0"/>
              <a:t> for the study.  This met our recruitment goal.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9</a:t>
            </a:fld>
            <a:endParaRPr lang="en-US"/>
          </a:p>
        </p:txBody>
      </p:sp>
    </p:spTree>
    <p:extLst>
      <p:ext uri="{BB962C8B-B14F-4D97-AF65-F5344CB8AC3E}">
        <p14:creationId xmlns:p14="http://schemas.microsoft.com/office/powerpoint/2010/main" val="3372697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3211CBA-DFB1-413D-80E0-A7A62DB9E7DA}" type="datetimeFigureOut">
              <a:rPr lang="en-US" smtClean="0"/>
              <a:pPr/>
              <a:t>1/15/2016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69ADBCB-D6D5-4E29-8566-9BF1C624101D}"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11CBA-DFB1-413D-80E0-A7A62DB9E7DA}"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11CBA-DFB1-413D-80E0-A7A62DB9E7DA}"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FF2AFB-2E1D-4797-A9B8-0C58F581FBE3}"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06569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F2AFB-2E1D-4797-A9B8-0C58F581FBE3}"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3622981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2AFB-2E1D-4797-A9B8-0C58F581FBE3}"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1170340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FF2AFB-2E1D-4797-A9B8-0C58F581FBE3}"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3251321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FF2AFB-2E1D-4797-A9B8-0C58F581FBE3}"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316937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FF2AFB-2E1D-4797-A9B8-0C58F581FBE3}"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1134180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F2AFB-2E1D-4797-A9B8-0C58F581FBE3}"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127501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F2AFB-2E1D-4797-A9B8-0C58F581FBE3}"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89190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211CBA-DFB1-413D-80E0-A7A62DB9E7DA}"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1"/>
            <a:ext cx="182880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FF2AFB-2E1D-4797-A9B8-0C58F581FBE3}"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228803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F2AFB-2E1D-4797-A9B8-0C58F581FBE3}"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70339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FF2AFB-2E1D-4797-A9B8-0C58F581FBE3}"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183706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211CBA-DFB1-413D-80E0-A7A62DB9E7DA}"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3211CBA-DFB1-413D-80E0-A7A62DB9E7DA}"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ADBCB-D6D5-4E29-8566-9BF1C624101D}"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211CBA-DFB1-413D-80E0-A7A62DB9E7DA}"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11CBA-DFB1-413D-80E0-A7A62DB9E7DA}" type="datetimeFigureOut">
              <a:rPr lang="en-US" smtClean="0"/>
              <a:pPr/>
              <a:t>1/15/2016</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ADBCB-D6D5-4E29-8566-9BF1C624101D}" type="slidenum">
              <a:rPr lang="en-US" smtClean="0"/>
              <a:pPr/>
              <a:t>‹#›</a:t>
            </a:fld>
            <a:endParaRPr lang="en-US"/>
          </a:p>
        </p:txBody>
      </p:sp>
      <p:pic>
        <p:nvPicPr>
          <p:cNvPr id="205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0"/>
            <a:ext cx="182880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11CBA-DFB1-413D-80E0-A7A62DB9E7DA}"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3211CBA-DFB1-413D-80E0-A7A62DB9E7DA}" type="datetimeFigureOut">
              <a:rPr lang="en-US" smtClean="0"/>
              <a:pPr/>
              <a:t>1/15/2016</a:t>
            </a:fld>
            <a:endParaRPr lang="en-US"/>
          </a:p>
        </p:txBody>
      </p:sp>
      <p:sp>
        <p:nvSpPr>
          <p:cNvPr id="7" name="Slide Number Placeholder 6"/>
          <p:cNvSpPr>
            <a:spLocks noGrp="1"/>
          </p:cNvSpPr>
          <p:nvPr>
            <p:ph type="sldNum" sz="quarter" idx="12"/>
          </p:nvPr>
        </p:nvSpPr>
        <p:spPr/>
        <p:txBody>
          <a:bodyPr/>
          <a:lstStyle/>
          <a:p>
            <a:fld id="{A69ADBCB-D6D5-4E29-8566-9BF1C624101D}"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11CBA-DFB1-413D-80E0-A7A62DB9E7DA}" type="datetimeFigureOut">
              <a:rPr lang="en-US" smtClean="0"/>
              <a:pPr/>
              <a:t>1/15/2016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3211CBA-DFB1-413D-80E0-A7A62DB9E7DA}" type="datetimeFigureOut">
              <a:rPr lang="en-US" smtClean="0"/>
              <a:pPr/>
              <a:t>1/15/2016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69ADBCB-D6D5-4E29-8566-9BF1C62410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F2AFB-2E1D-4797-A9B8-0C58F581FBE3}" type="datetimeFigureOut">
              <a:rPr lang="en-US" smtClean="0"/>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EC76-4D2D-40B3-A36B-8C845CAB5233}" type="slidenum">
              <a:rPr lang="en-US" smtClean="0"/>
              <a:pPr/>
              <a:t>‹#›</a:t>
            </a:fld>
            <a:endParaRPr lang="en-US"/>
          </a:p>
        </p:txBody>
      </p:sp>
    </p:spTree>
    <p:extLst>
      <p:ext uri="{BB962C8B-B14F-4D97-AF65-F5344CB8AC3E}">
        <p14:creationId xmlns:p14="http://schemas.microsoft.com/office/powerpoint/2010/main" val="1591833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smtClean="0">
                <a:solidFill>
                  <a:srgbClr val="854999"/>
                </a:solidFill>
              </a:rPr>
              <a:t>Study Extension Webinar</a:t>
            </a:r>
            <a:r>
              <a:rPr lang="en-US" dirty="0" smtClean="0">
                <a:solidFill>
                  <a:srgbClr val="854999"/>
                </a:solidFill>
              </a:rPr>
              <a:t>	</a:t>
            </a:r>
            <a:endParaRPr lang="en-US" dirty="0">
              <a:solidFill>
                <a:srgbClr val="854999"/>
              </a:solidFill>
            </a:endParaRPr>
          </a:p>
        </p:txBody>
      </p:sp>
      <p:sp>
        <p:nvSpPr>
          <p:cNvPr id="3" name="Subtitle 2"/>
          <p:cNvSpPr>
            <a:spLocks noGrp="1"/>
          </p:cNvSpPr>
          <p:nvPr>
            <p:ph type="subTitle" idx="1"/>
          </p:nvPr>
        </p:nvSpPr>
        <p:spPr/>
        <p:txBody>
          <a:bodyPr>
            <a:normAutofit/>
          </a:bodyPr>
          <a:lstStyle/>
          <a:p>
            <a:pPr algn="ctr"/>
            <a:r>
              <a:rPr lang="en-US" sz="2400" b="1" dirty="0" smtClean="0"/>
              <a:t>[Date] </a:t>
            </a:r>
            <a:endParaRPr lang="en-US" sz="2400" b="1" dirty="0"/>
          </a:p>
        </p:txBody>
      </p:sp>
      <p:pic>
        <p:nvPicPr>
          <p:cNvPr id="5" name="Picture 4" descr="WIC Program Logo COLOR ENG.ai"/>
          <p:cNvPicPr>
            <a:picLocks noChangeAspect="1"/>
          </p:cNvPicPr>
          <p:nvPr/>
        </p:nvPicPr>
        <p:blipFill>
          <a:blip r:embed="rId3" cstate="print"/>
          <a:srcRect l="24040" t="18889" r="28738" b="23333"/>
          <a:stretch>
            <a:fillRect/>
          </a:stretch>
        </p:blipFill>
        <p:spPr>
          <a:xfrm>
            <a:off x="304800" y="1447800"/>
            <a:ext cx="3868615" cy="3657600"/>
          </a:xfrm>
          <a:prstGeom prst="rect">
            <a:avLst/>
          </a:prstGeom>
        </p:spPr>
      </p:pic>
      <p:sp>
        <p:nvSpPr>
          <p:cNvPr id="6" name="Text Box 2"/>
          <p:cNvSpPr txBox="1">
            <a:spLocks noChangeArrowheads="1"/>
          </p:cNvSpPr>
          <p:nvPr/>
        </p:nvSpPr>
        <p:spPr bwMode="auto">
          <a:xfrm>
            <a:off x="6858000" y="76200"/>
            <a:ext cx="2041525" cy="419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1000" dirty="0">
                <a:effectLst/>
                <a:latin typeface="Arial"/>
                <a:ea typeface="Calibri"/>
              </a:rPr>
              <a:t>OMB Approval No. 0584-0580</a:t>
            </a:r>
            <a:endParaRPr lang="en-US" sz="1200" dirty="0">
              <a:effectLst/>
              <a:latin typeface="Times New Roman"/>
              <a:ea typeface="Calibri"/>
            </a:endParaRPr>
          </a:p>
          <a:p>
            <a:pPr marL="0" marR="0">
              <a:lnSpc>
                <a:spcPct val="115000"/>
              </a:lnSpc>
              <a:spcBef>
                <a:spcPts val="0"/>
              </a:spcBef>
              <a:spcAft>
                <a:spcPts val="0"/>
              </a:spcAft>
            </a:pPr>
            <a:r>
              <a:rPr lang="en-US" sz="1000" dirty="0">
                <a:effectLst/>
                <a:latin typeface="Arial"/>
                <a:ea typeface="Calibri"/>
              </a:rPr>
              <a:t>Approval Expires:  XX/XX/20XX</a:t>
            </a:r>
            <a:endParaRPr lang="en-US" sz="1200" dirty="0">
              <a:effectLst/>
              <a:latin typeface="Times New Roman"/>
              <a:ea typeface="Calibri"/>
            </a:endParaRPr>
          </a:p>
        </p:txBody>
      </p:sp>
      <p:sp>
        <p:nvSpPr>
          <p:cNvPr id="7" name="Text Box 1"/>
          <p:cNvSpPr txBox="1">
            <a:spLocks/>
          </p:cNvSpPr>
          <p:nvPr/>
        </p:nvSpPr>
        <p:spPr>
          <a:xfrm>
            <a:off x="533400" y="6096000"/>
            <a:ext cx="7772400" cy="762000"/>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600"/>
              </a:spcAft>
            </a:pPr>
            <a:r>
              <a:rPr lang="en-US" sz="800" dirty="0">
                <a:effectLst/>
                <a:latin typeface="Arial"/>
                <a:ea typeface="Calibri"/>
              </a:rPr>
              <a:t>According to the Paperwork Reduction Act of 1995, </a:t>
            </a:r>
            <a:r>
              <a:rPr lang="en-US" sz="800" dirty="0"/>
              <a:t>an agency may not conduct or sponsor, and a person is not required to respond to, a collection of information unless it displays a valid OMB control </a:t>
            </a:r>
            <a:r>
              <a:rPr lang="en-US" sz="800" dirty="0" smtClean="0"/>
              <a:t>number.</a:t>
            </a:r>
            <a:r>
              <a:rPr lang="en-US" sz="800" dirty="0" smtClean="0">
                <a:effectLst/>
                <a:latin typeface="Arial"/>
                <a:ea typeface="Calibri"/>
              </a:rPr>
              <a:t> </a:t>
            </a:r>
            <a:r>
              <a:rPr lang="en-US" sz="800" dirty="0">
                <a:effectLst/>
                <a:latin typeface="Arial"/>
                <a:ea typeface="Calibri"/>
              </a:rPr>
              <a:t>The valid OMB control number for this information collection is 0584-0580.  The time required to complete this information collection is estimated to average </a:t>
            </a:r>
            <a:r>
              <a:rPr lang="en-US" sz="800" dirty="0" smtClean="0">
                <a:latin typeface="Arial"/>
                <a:ea typeface="Calibri"/>
              </a:rPr>
              <a:t>1 hour per response</a:t>
            </a:r>
            <a:r>
              <a:rPr lang="en-US" sz="800" dirty="0" smtClean="0">
                <a:effectLst/>
                <a:latin typeface="Arial"/>
                <a:ea typeface="Calibri"/>
              </a:rPr>
              <a:t>, </a:t>
            </a:r>
            <a:r>
              <a:rPr lang="en-US" sz="800" dirty="0">
                <a:effectLst/>
                <a:latin typeface="Arial"/>
                <a:ea typeface="Calibri"/>
              </a:rPr>
              <a:t>including the time for reviewing instructions, searching existing data sources, gathering and maintaining the data needed, and completing and reviewing the collection of information.</a:t>
            </a:r>
            <a:endParaRPr lang="en-US" sz="1200" dirty="0">
              <a:effectLst/>
              <a:latin typeface="Times New Roman"/>
              <a:ea typeface="Calibri"/>
            </a:endParaRPr>
          </a:p>
        </p:txBody>
      </p:sp>
      <p:sp>
        <p:nvSpPr>
          <p:cNvPr id="4" name="TextBox 3"/>
          <p:cNvSpPr txBox="1"/>
          <p:nvPr/>
        </p:nvSpPr>
        <p:spPr>
          <a:xfrm>
            <a:off x="609600" y="285750"/>
            <a:ext cx="5715000" cy="430887"/>
          </a:xfrm>
          <a:prstGeom prst="rect">
            <a:avLst/>
          </a:prstGeom>
          <a:solidFill>
            <a:schemeClr val="bg1"/>
          </a:solidFill>
        </p:spPr>
        <p:txBody>
          <a:bodyPr wrap="square" rtlCol="0">
            <a:spAutoFit/>
          </a:bodyPr>
          <a:lstStyle/>
          <a:p>
            <a:pPr algn="ctr"/>
            <a:r>
              <a:rPr lang="en-US" sz="1100" dirty="0" smtClean="0"/>
              <a:t>APPENDIX V</a:t>
            </a:r>
          </a:p>
          <a:p>
            <a:pPr algn="ctr"/>
            <a:r>
              <a:rPr lang="en-US" sz="1100" dirty="0" smtClean="0"/>
              <a:t>Study extension webinar </a:t>
            </a:r>
            <a:r>
              <a:rPr lang="en-US" sz="1100" dirty="0" smtClean="0"/>
              <a:t>slides</a:t>
            </a:r>
            <a:endParaRPr lang="en-US" sz="1100" dirty="0"/>
          </a:p>
        </p:txBody>
      </p:sp>
    </p:spTree>
    <p:extLst>
      <p:ext uri="{BB962C8B-B14F-4D97-AF65-F5344CB8AC3E}">
        <p14:creationId xmlns:p14="http://schemas.microsoft.com/office/powerpoint/2010/main" val="26214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7664"/>
            <a:ext cx="7772400" cy="1334536"/>
          </a:xfrm>
        </p:spPr>
        <p:txBody>
          <a:bodyPr>
            <a:noAutofit/>
          </a:bodyPr>
          <a:lstStyle/>
          <a:p>
            <a:r>
              <a:rPr lang="en-US" sz="3600" dirty="0" smtClean="0">
                <a:solidFill>
                  <a:srgbClr val="7030A0"/>
                </a:solidFill>
              </a:rPr>
              <a:t>Interviews with Parents/Caregivers</a:t>
            </a:r>
            <a:endParaRPr lang="en-US" sz="3600" dirty="0">
              <a:solidFill>
                <a:srgbClr val="7030A0"/>
              </a:solidFill>
            </a:endParaRPr>
          </a:p>
        </p:txBody>
      </p:sp>
      <p:sp>
        <p:nvSpPr>
          <p:cNvPr id="3" name="Content Placeholder 2"/>
          <p:cNvSpPr>
            <a:spLocks noGrp="1"/>
          </p:cNvSpPr>
          <p:nvPr>
            <p:ph idx="1"/>
          </p:nvPr>
        </p:nvSpPr>
        <p:spPr/>
        <p:txBody>
          <a:bodyPr/>
          <a:lstStyle/>
          <a:p>
            <a:r>
              <a:rPr lang="en-US" dirty="0" smtClean="0"/>
              <a:t>[add table of status of interviews at time of webinar]</a:t>
            </a:r>
            <a:endParaRPr lang="en-US" dirty="0"/>
          </a:p>
        </p:txBody>
      </p:sp>
    </p:spTree>
    <p:extLst>
      <p:ext uri="{BB962C8B-B14F-4D97-AF65-F5344CB8AC3E}">
        <p14:creationId xmlns:p14="http://schemas.microsoft.com/office/powerpoint/2010/main" val="1399743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143000"/>
          </a:xfrm>
        </p:spPr>
        <p:txBody>
          <a:bodyPr>
            <a:noAutofit/>
          </a:bodyPr>
          <a:lstStyle/>
          <a:p>
            <a:r>
              <a:rPr lang="en-US" sz="3600" dirty="0" smtClean="0">
                <a:solidFill>
                  <a:srgbClr val="7030A0"/>
                </a:solidFill>
              </a:rPr>
              <a:t>Measurements of Infants/Children</a:t>
            </a:r>
            <a:endParaRPr lang="en-US" sz="3600" dirty="0">
              <a:solidFill>
                <a:srgbClr val="7030A0"/>
              </a:solidFill>
            </a:endParaRPr>
          </a:p>
        </p:txBody>
      </p:sp>
      <p:sp>
        <p:nvSpPr>
          <p:cNvPr id="3" name="Content Placeholder 2"/>
          <p:cNvSpPr>
            <a:spLocks noGrp="1"/>
          </p:cNvSpPr>
          <p:nvPr>
            <p:ph idx="1"/>
          </p:nvPr>
        </p:nvSpPr>
        <p:spPr>
          <a:xfrm>
            <a:off x="914400" y="2438400"/>
            <a:ext cx="6906409" cy="3394229"/>
          </a:xfrm>
        </p:spPr>
        <p:txBody>
          <a:bodyPr>
            <a:normAutofit lnSpcReduction="10000"/>
          </a:bodyPr>
          <a:lstStyle/>
          <a:p>
            <a:r>
              <a:rPr lang="en-US" dirty="0" smtClean="0"/>
              <a:t>WIC data requests to State Agencies for measurements at 6, 12, and 24 months to date </a:t>
            </a:r>
          </a:p>
          <a:p>
            <a:r>
              <a:rPr lang="en-US" dirty="0" smtClean="0"/>
              <a:t>Feeding My Baby measurement cards— beginning when children turn 36 months </a:t>
            </a:r>
          </a:p>
          <a:p>
            <a:r>
              <a:rPr lang="en-US" dirty="0" smtClean="0"/>
              <a:t>Requests to healthcare providers </a:t>
            </a:r>
          </a:p>
          <a:p>
            <a:r>
              <a:rPr lang="en-US" dirty="0" smtClean="0"/>
              <a:t>Home health agencies </a:t>
            </a:r>
          </a:p>
          <a:p>
            <a:r>
              <a:rPr lang="en-US" dirty="0" smtClean="0"/>
              <a:t>[add bullet point on status of receiving  measurement data]</a:t>
            </a:r>
            <a:endParaRPr lang="en-US" dirty="0"/>
          </a:p>
        </p:txBody>
      </p:sp>
    </p:spTree>
    <p:extLst>
      <p:ext uri="{BB962C8B-B14F-4D97-AF65-F5344CB8AC3E}">
        <p14:creationId xmlns:p14="http://schemas.microsoft.com/office/powerpoint/2010/main" val="3085391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030A0"/>
                </a:solidFill>
              </a:rPr>
              <a:t>Study Highlights: Prenatal </a:t>
            </a:r>
            <a:endParaRPr lang="en-US" sz="3600" dirty="0">
              <a:solidFill>
                <a:srgbClr val="7030A0"/>
              </a:solidFill>
            </a:endParaRPr>
          </a:p>
        </p:txBody>
      </p:sp>
      <p:sp>
        <p:nvSpPr>
          <p:cNvPr id="3" name="Content Placeholder 2"/>
          <p:cNvSpPr>
            <a:spLocks noGrp="1"/>
          </p:cNvSpPr>
          <p:nvPr>
            <p:ph idx="1"/>
          </p:nvPr>
        </p:nvSpPr>
        <p:spPr>
          <a:xfrm>
            <a:off x="1043492" y="2323653"/>
            <a:ext cx="6777317" cy="3391348"/>
          </a:xfrm>
        </p:spPr>
        <p:txBody>
          <a:bodyPr>
            <a:normAutofit lnSpcReduction="10000"/>
          </a:bodyPr>
          <a:lstStyle/>
          <a:p>
            <a:pPr>
              <a:spcBef>
                <a:spcPts val="0"/>
              </a:spcBef>
              <a:spcAft>
                <a:spcPts val="0"/>
              </a:spcAft>
            </a:pPr>
            <a:r>
              <a:rPr lang="en-US" sz="2800" dirty="0">
                <a:latin typeface="Century Gothic" panose="020B0502020202020204" pitchFamily="34" charset="0"/>
              </a:rPr>
              <a:t>2,649 women who </a:t>
            </a:r>
            <a:r>
              <a:rPr lang="en-US" sz="2800" dirty="0" smtClean="0">
                <a:latin typeface="Century Gothic" panose="020B0502020202020204" pitchFamily="34" charset="0"/>
              </a:rPr>
              <a:t>enrolled in WIC </a:t>
            </a:r>
            <a:r>
              <a:rPr lang="en-US" sz="2800" dirty="0">
                <a:latin typeface="Century Gothic" panose="020B0502020202020204" pitchFamily="34" charset="0"/>
              </a:rPr>
              <a:t>prenatally (73%)</a:t>
            </a:r>
          </a:p>
          <a:p>
            <a:pPr>
              <a:spcBef>
                <a:spcPts val="1200"/>
              </a:spcBef>
              <a:spcAft>
                <a:spcPts val="0"/>
              </a:spcAft>
            </a:pPr>
            <a:r>
              <a:rPr lang="en-US" sz="2800" dirty="0" smtClean="0">
                <a:latin typeface="Century Gothic" panose="020B0502020202020204" pitchFamily="34" charset="0"/>
              </a:rPr>
              <a:t>Topics</a:t>
            </a:r>
            <a:endParaRPr lang="en-US" sz="2800" dirty="0">
              <a:latin typeface="Century Gothic" panose="020B0502020202020204" pitchFamily="34" charset="0"/>
            </a:endParaRPr>
          </a:p>
          <a:p>
            <a:pPr marL="971550" lvl="1" indent="-514350">
              <a:spcBef>
                <a:spcPts val="0"/>
              </a:spcBef>
              <a:buFont typeface="Wingdings" panose="05000000000000000000" pitchFamily="2" charset="2"/>
              <a:buChar char="Ø"/>
            </a:pPr>
            <a:r>
              <a:rPr lang="en-US" sz="2800" dirty="0">
                <a:latin typeface="Century Gothic" panose="020B0502020202020204" pitchFamily="34" charset="0"/>
              </a:rPr>
              <a:t>Beliefs about breastfeeding</a:t>
            </a:r>
          </a:p>
          <a:p>
            <a:pPr marL="971550" lvl="1" indent="-514350">
              <a:spcBef>
                <a:spcPts val="0"/>
              </a:spcBef>
              <a:buFont typeface="Wingdings" panose="05000000000000000000" pitchFamily="2" charset="2"/>
              <a:buChar char="Ø"/>
            </a:pPr>
            <a:r>
              <a:rPr lang="en-US" sz="2800" dirty="0">
                <a:latin typeface="Century Gothic" panose="020B0502020202020204" pitchFamily="34" charset="0"/>
              </a:rPr>
              <a:t>Experience and advice about infant </a:t>
            </a:r>
            <a:r>
              <a:rPr lang="en-US" sz="2800" dirty="0" smtClean="0">
                <a:latin typeface="Century Gothic" panose="020B0502020202020204" pitchFamily="34" charset="0"/>
              </a:rPr>
              <a:t>feeding</a:t>
            </a:r>
          </a:p>
          <a:p>
            <a:pPr marL="971550" lvl="1" indent="-514350">
              <a:spcBef>
                <a:spcPts val="0"/>
              </a:spcBef>
              <a:buFont typeface="Wingdings" panose="05000000000000000000" pitchFamily="2" charset="2"/>
              <a:buChar char="Ø"/>
            </a:pPr>
            <a:r>
              <a:rPr lang="en-US" sz="2800" dirty="0" smtClean="0">
                <a:latin typeface="Century Gothic" panose="020B0502020202020204" pitchFamily="34" charset="0"/>
              </a:rPr>
              <a:t>WIC Program knowledge</a:t>
            </a:r>
          </a:p>
          <a:p>
            <a:pPr marL="971550" lvl="1" indent="-514350">
              <a:spcBef>
                <a:spcPts val="0"/>
              </a:spcBef>
              <a:buFont typeface="Wingdings" panose="05000000000000000000" pitchFamily="2" charset="2"/>
              <a:buChar char="Ø"/>
            </a:pPr>
            <a:r>
              <a:rPr lang="en-US" sz="2800" dirty="0" smtClean="0">
                <a:latin typeface="Century Gothic" panose="020B0502020202020204" pitchFamily="34" charset="0"/>
              </a:rPr>
              <a:t>Intentions </a:t>
            </a:r>
            <a:r>
              <a:rPr lang="en-US" sz="2800" dirty="0">
                <a:latin typeface="Century Gothic" panose="020B0502020202020204" pitchFamily="34" charset="0"/>
              </a:rPr>
              <a:t>to breastfeed</a:t>
            </a:r>
          </a:p>
        </p:txBody>
      </p:sp>
    </p:spTree>
    <p:extLst>
      <p:ext uri="{BB962C8B-B14F-4D97-AF65-F5344CB8AC3E}">
        <p14:creationId xmlns:p14="http://schemas.microsoft.com/office/powerpoint/2010/main" val="1085550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924800" cy="1143000"/>
          </a:xfrm>
        </p:spPr>
        <p:txBody>
          <a:bodyPr>
            <a:noAutofit/>
          </a:bodyPr>
          <a:lstStyle/>
          <a:p>
            <a:r>
              <a:rPr lang="en-US" sz="3600" dirty="0" smtClean="0">
                <a:solidFill>
                  <a:srgbClr val="7030A0"/>
                </a:solidFill>
              </a:rPr>
              <a:t>Participant Socio-demographics</a:t>
            </a:r>
            <a:endParaRPr lang="en-US" sz="3600" dirty="0">
              <a:solidFill>
                <a:srgbClr val="7030A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4233152"/>
              </p:ext>
            </p:extLst>
          </p:nvPr>
        </p:nvGraphicFramePr>
        <p:xfrm>
          <a:off x="685800" y="2133600"/>
          <a:ext cx="7848600" cy="4312926"/>
        </p:xfrm>
        <a:graphic>
          <a:graphicData uri="http://schemas.openxmlformats.org/drawingml/2006/table">
            <a:tbl>
              <a:tblPr firstRow="1" bandRow="1">
                <a:tableStyleId>{10A1B5D5-9B99-4C35-A422-299274C87663}</a:tableStyleId>
              </a:tblPr>
              <a:tblGrid>
                <a:gridCol w="5669769"/>
                <a:gridCol w="2178831"/>
              </a:tblGrid>
              <a:tr h="479214">
                <a:tc>
                  <a:txBody>
                    <a:bodyPr/>
                    <a:lstStyle/>
                    <a:p>
                      <a:r>
                        <a:rPr lang="en-US" sz="2400" dirty="0" smtClean="0">
                          <a:solidFill>
                            <a:schemeClr val="tx1"/>
                          </a:solidFill>
                          <a:latin typeface="Century Gothic" panose="020B0502020202020204" pitchFamily="34" charset="0"/>
                        </a:rPr>
                        <a:t>Demographics of mothers</a:t>
                      </a:r>
                      <a:endParaRPr lang="en-US" sz="2400" dirty="0">
                        <a:solidFill>
                          <a:schemeClr val="tx1"/>
                        </a:solidFill>
                        <a:latin typeface="Century Gothic" panose="020B0502020202020204" pitchFamily="34" charset="0"/>
                      </a:endParaRPr>
                    </a:p>
                  </a:txBody>
                  <a:tcPr>
                    <a:solidFill>
                      <a:schemeClr val="bg1">
                        <a:lumMod val="75000"/>
                      </a:schemeClr>
                    </a:solidFill>
                  </a:tcPr>
                </a:tc>
                <a:tc>
                  <a:txBody>
                    <a:bodyPr/>
                    <a:lstStyle/>
                    <a:p>
                      <a:r>
                        <a:rPr lang="en-US" sz="2400" dirty="0" smtClean="0">
                          <a:solidFill>
                            <a:schemeClr val="tx1"/>
                          </a:solidFill>
                          <a:latin typeface="Century Gothic" panose="020B0502020202020204" pitchFamily="34" charset="0"/>
                        </a:rPr>
                        <a:t>Percent</a:t>
                      </a:r>
                      <a:endParaRPr lang="en-US" sz="2400" dirty="0">
                        <a:solidFill>
                          <a:schemeClr val="tx1"/>
                        </a:solidFill>
                        <a:latin typeface="Century Gothic" panose="020B0502020202020204" pitchFamily="34" charset="0"/>
                      </a:endParaRPr>
                    </a:p>
                  </a:txBody>
                  <a:tcPr>
                    <a:solidFill>
                      <a:schemeClr val="bg1">
                        <a:lumMod val="75000"/>
                      </a:schemeClr>
                    </a:solidFill>
                  </a:tcPr>
                </a:tc>
              </a:tr>
              <a:tr h="479214">
                <a:tc>
                  <a:txBody>
                    <a:bodyPr/>
                    <a:lstStyle/>
                    <a:p>
                      <a:r>
                        <a:rPr lang="en-US" sz="2000" dirty="0" smtClean="0">
                          <a:latin typeface="Century Gothic" panose="020B0502020202020204" pitchFamily="34" charset="0"/>
                        </a:rPr>
                        <a:t>Race: White/Black</a:t>
                      </a:r>
                      <a:endParaRPr lang="en-US" sz="2000" dirty="0">
                        <a:latin typeface="Century Gothic" panose="020B0502020202020204" pitchFamily="34" charset="0"/>
                      </a:endParaRPr>
                    </a:p>
                  </a:txBody>
                  <a:tcPr>
                    <a:solidFill>
                      <a:schemeClr val="accent6">
                        <a:lumMod val="40000"/>
                        <a:lumOff val="60000"/>
                      </a:schemeClr>
                    </a:solidFill>
                  </a:tcPr>
                </a:tc>
                <a:tc>
                  <a:txBody>
                    <a:bodyPr/>
                    <a:lstStyle/>
                    <a:p>
                      <a:r>
                        <a:rPr lang="en-US" sz="2000" dirty="0" smtClean="0">
                          <a:latin typeface="Century Gothic" panose="020B0502020202020204" pitchFamily="34" charset="0"/>
                        </a:rPr>
                        <a:t>59% and 25%</a:t>
                      </a:r>
                      <a:endParaRPr lang="en-US" sz="2000" dirty="0">
                        <a:latin typeface="Century Gothic" panose="020B0502020202020204" pitchFamily="34" charset="0"/>
                      </a:endParaRPr>
                    </a:p>
                  </a:txBody>
                  <a:tcPr>
                    <a:solidFill>
                      <a:schemeClr val="accent6">
                        <a:lumMod val="40000"/>
                        <a:lumOff val="60000"/>
                      </a:schemeClr>
                    </a:solidFill>
                  </a:tcPr>
                </a:tc>
              </a:tr>
              <a:tr h="479214">
                <a:tc>
                  <a:txBody>
                    <a:bodyPr/>
                    <a:lstStyle/>
                    <a:p>
                      <a:r>
                        <a:rPr lang="en-US" sz="2000" dirty="0" smtClean="0">
                          <a:latin typeface="Century Gothic" panose="020B0502020202020204" pitchFamily="34" charset="0"/>
                        </a:rPr>
                        <a:t>Ethnicity: Hispanic/Latino</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40%</a:t>
                      </a:r>
                      <a:endParaRPr lang="en-US" sz="2000" dirty="0">
                        <a:latin typeface="Century Gothic" panose="020B0502020202020204" pitchFamily="34" charset="0"/>
                      </a:endParaRPr>
                    </a:p>
                  </a:txBody>
                  <a:tcPr/>
                </a:tc>
              </a:tr>
              <a:tr h="479214">
                <a:tc>
                  <a:txBody>
                    <a:bodyPr/>
                    <a:lstStyle/>
                    <a:p>
                      <a:r>
                        <a:rPr lang="en-US" sz="2000" dirty="0" smtClean="0">
                          <a:latin typeface="Century Gothic" panose="020B0502020202020204" pitchFamily="34" charset="0"/>
                        </a:rPr>
                        <a:t>Unmarried</a:t>
                      </a:r>
                      <a:endParaRPr lang="en-US" sz="2000" dirty="0">
                        <a:latin typeface="Century Gothic" panose="020B0502020202020204" pitchFamily="34" charset="0"/>
                      </a:endParaRPr>
                    </a:p>
                  </a:txBody>
                  <a:tcPr>
                    <a:solidFill>
                      <a:schemeClr val="accent6">
                        <a:lumMod val="40000"/>
                        <a:lumOff val="60000"/>
                      </a:schemeClr>
                    </a:solidFill>
                  </a:tcPr>
                </a:tc>
                <a:tc>
                  <a:txBody>
                    <a:bodyPr/>
                    <a:lstStyle/>
                    <a:p>
                      <a:r>
                        <a:rPr lang="en-US" sz="2000" dirty="0" smtClean="0">
                          <a:latin typeface="Century Gothic" panose="020B0502020202020204" pitchFamily="34" charset="0"/>
                        </a:rPr>
                        <a:t>70%</a:t>
                      </a:r>
                      <a:endParaRPr lang="en-US" sz="2000" dirty="0">
                        <a:latin typeface="Century Gothic" panose="020B0502020202020204" pitchFamily="34" charset="0"/>
                      </a:endParaRPr>
                    </a:p>
                  </a:txBody>
                  <a:tcPr>
                    <a:solidFill>
                      <a:schemeClr val="accent6">
                        <a:lumMod val="40000"/>
                        <a:lumOff val="60000"/>
                      </a:schemeClr>
                    </a:solidFill>
                  </a:tcPr>
                </a:tc>
              </a:tr>
              <a:tr h="479214">
                <a:tc>
                  <a:txBody>
                    <a:bodyPr/>
                    <a:lstStyle/>
                    <a:p>
                      <a:r>
                        <a:rPr lang="en-US" sz="2000" dirty="0" smtClean="0">
                          <a:latin typeface="Century Gothic" panose="020B0502020202020204" pitchFamily="34" charset="0"/>
                        </a:rPr>
                        <a:t>≤ 75% poverty threshold</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63%</a:t>
                      </a:r>
                      <a:endParaRPr lang="en-US" sz="2000" dirty="0">
                        <a:latin typeface="Century Gothic" panose="020B0502020202020204" pitchFamily="34" charset="0"/>
                      </a:endParaRPr>
                    </a:p>
                  </a:txBody>
                  <a:tcPr/>
                </a:tc>
              </a:tr>
              <a:tr h="479214">
                <a:tc>
                  <a:txBody>
                    <a:bodyPr/>
                    <a:lstStyle/>
                    <a:p>
                      <a:r>
                        <a:rPr lang="en-US" sz="2000" dirty="0" smtClean="0">
                          <a:latin typeface="Century Gothic" panose="020B0502020202020204" pitchFamily="34" charset="0"/>
                        </a:rPr>
                        <a:t>Food security:</a:t>
                      </a:r>
                      <a:r>
                        <a:rPr lang="en-US" sz="2000" baseline="0" dirty="0" smtClean="0">
                          <a:latin typeface="Century Gothic" panose="020B0502020202020204" pitchFamily="34" charset="0"/>
                        </a:rPr>
                        <a:t> Low/Very low</a:t>
                      </a:r>
                      <a:endParaRPr lang="en-US" sz="2000" dirty="0">
                        <a:latin typeface="Century Gothic" panose="020B0502020202020204" pitchFamily="34" charset="0"/>
                      </a:endParaRPr>
                    </a:p>
                  </a:txBody>
                  <a:tcPr>
                    <a:solidFill>
                      <a:schemeClr val="accent6">
                        <a:lumMod val="40000"/>
                        <a:lumOff val="60000"/>
                      </a:schemeClr>
                    </a:solidFill>
                  </a:tcPr>
                </a:tc>
                <a:tc>
                  <a:txBody>
                    <a:bodyPr/>
                    <a:lstStyle/>
                    <a:p>
                      <a:r>
                        <a:rPr lang="en-US" sz="2000" dirty="0" smtClean="0">
                          <a:latin typeface="Century Gothic" panose="020B0502020202020204" pitchFamily="34" charset="0"/>
                        </a:rPr>
                        <a:t>31% and </a:t>
                      </a:r>
                      <a:r>
                        <a:rPr lang="en-US" sz="2000" b="1" dirty="0" smtClean="0">
                          <a:latin typeface="Century Gothic" panose="020B0502020202020204" pitchFamily="34" charset="0"/>
                        </a:rPr>
                        <a:t>17%</a:t>
                      </a:r>
                      <a:endParaRPr lang="en-US" sz="2000" b="1" dirty="0">
                        <a:latin typeface="Century Gothic" panose="020B0502020202020204" pitchFamily="34" charset="0"/>
                      </a:endParaRPr>
                    </a:p>
                  </a:txBody>
                  <a:tcPr>
                    <a:solidFill>
                      <a:schemeClr val="accent6">
                        <a:lumMod val="40000"/>
                        <a:lumOff val="60000"/>
                      </a:schemeClr>
                    </a:solidFill>
                  </a:tcPr>
                </a:tc>
              </a:tr>
              <a:tr h="479214">
                <a:tc>
                  <a:txBody>
                    <a:bodyPr/>
                    <a:lstStyle/>
                    <a:p>
                      <a:r>
                        <a:rPr lang="en-US" sz="2000" dirty="0" smtClean="0">
                          <a:latin typeface="Century Gothic" panose="020B0502020202020204" pitchFamily="34" charset="0"/>
                        </a:rPr>
                        <a:t>History of breastfeeding</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54%</a:t>
                      </a:r>
                      <a:endParaRPr lang="en-US" sz="2000" dirty="0">
                        <a:latin typeface="Century Gothic" panose="020B0502020202020204" pitchFamily="34" charset="0"/>
                      </a:endParaRPr>
                    </a:p>
                  </a:txBody>
                  <a:tcPr/>
                </a:tc>
              </a:tr>
              <a:tr h="479214">
                <a:tc>
                  <a:txBody>
                    <a:bodyPr/>
                    <a:lstStyle/>
                    <a:p>
                      <a:r>
                        <a:rPr lang="en-US" sz="2000" dirty="0" smtClean="0">
                          <a:latin typeface="Century Gothic" panose="020B0502020202020204" pitchFamily="34" charset="0"/>
                        </a:rPr>
                        <a:t>Weight:  </a:t>
                      </a:r>
                      <a:r>
                        <a:rPr lang="en-US" sz="2000" dirty="0" smtClean="0">
                          <a:solidFill>
                            <a:schemeClr val="tx1"/>
                          </a:solidFill>
                          <a:latin typeface="Century Gothic" panose="020B0502020202020204" pitchFamily="34" charset="0"/>
                        </a:rPr>
                        <a:t>Overweight/Obese</a:t>
                      </a:r>
                      <a:endParaRPr lang="en-US" sz="2000" dirty="0">
                        <a:solidFill>
                          <a:schemeClr val="tx1"/>
                        </a:solidFill>
                        <a:latin typeface="Century Gothic" panose="020B0502020202020204" pitchFamily="34" charset="0"/>
                      </a:endParaRPr>
                    </a:p>
                  </a:txBody>
                  <a:tcPr>
                    <a:solidFill>
                      <a:schemeClr val="accent6">
                        <a:lumMod val="40000"/>
                        <a:lumOff val="60000"/>
                      </a:schemeClr>
                    </a:solidFill>
                  </a:tcPr>
                </a:tc>
                <a:tc>
                  <a:txBody>
                    <a:bodyPr/>
                    <a:lstStyle/>
                    <a:p>
                      <a:r>
                        <a:rPr lang="en-US" sz="2000" dirty="0" smtClean="0">
                          <a:latin typeface="Century Gothic" panose="020B0502020202020204" pitchFamily="34" charset="0"/>
                        </a:rPr>
                        <a:t>26%</a:t>
                      </a:r>
                      <a:r>
                        <a:rPr lang="en-US" sz="2000" baseline="0" dirty="0" smtClean="0">
                          <a:latin typeface="Century Gothic" panose="020B0502020202020204" pitchFamily="34" charset="0"/>
                        </a:rPr>
                        <a:t> and 28%</a:t>
                      </a:r>
                      <a:endParaRPr lang="en-US" sz="2000" dirty="0">
                        <a:latin typeface="Century Gothic" panose="020B0502020202020204" pitchFamily="34" charset="0"/>
                      </a:endParaRPr>
                    </a:p>
                  </a:txBody>
                  <a:tcPr>
                    <a:solidFill>
                      <a:schemeClr val="accent6">
                        <a:lumMod val="40000"/>
                        <a:lumOff val="60000"/>
                      </a:schemeClr>
                    </a:solidFill>
                  </a:tcPr>
                </a:tc>
              </a:tr>
              <a:tr h="479214">
                <a:tc>
                  <a:txBody>
                    <a:bodyPr/>
                    <a:lstStyle/>
                    <a:p>
                      <a:r>
                        <a:rPr lang="en-US" sz="2000" dirty="0" smtClean="0">
                          <a:latin typeface="Century Gothic" panose="020B0502020202020204" pitchFamily="34" charset="0"/>
                        </a:rPr>
                        <a:t>Enroll: 1</a:t>
                      </a:r>
                      <a:r>
                        <a:rPr lang="en-US" sz="2000" baseline="30000" dirty="0" smtClean="0">
                          <a:latin typeface="Century Gothic" panose="020B0502020202020204" pitchFamily="34" charset="0"/>
                        </a:rPr>
                        <a:t>st</a:t>
                      </a:r>
                      <a:r>
                        <a:rPr lang="en-US" sz="2000" baseline="0" dirty="0" smtClean="0">
                          <a:latin typeface="Century Gothic" panose="020B0502020202020204" pitchFamily="34" charset="0"/>
                        </a:rPr>
                        <a:t>-</a:t>
                      </a:r>
                      <a:r>
                        <a:rPr lang="en-US" sz="2000" dirty="0" smtClean="0">
                          <a:latin typeface="Century Gothic" panose="020B0502020202020204" pitchFamily="34" charset="0"/>
                        </a:rPr>
                        <a:t>2</a:t>
                      </a:r>
                      <a:r>
                        <a:rPr lang="en-US" sz="2000" baseline="30000" dirty="0" smtClean="0">
                          <a:latin typeface="Century Gothic" panose="020B0502020202020204" pitchFamily="34" charset="0"/>
                        </a:rPr>
                        <a:t>nd</a:t>
                      </a:r>
                      <a:r>
                        <a:rPr lang="en-US" sz="2000" dirty="0" smtClean="0">
                          <a:latin typeface="Century Gothic" panose="020B0502020202020204" pitchFamily="34" charset="0"/>
                        </a:rPr>
                        <a:t> trimester/1</a:t>
                      </a:r>
                      <a:r>
                        <a:rPr lang="en-US" sz="2000" baseline="30000" dirty="0" smtClean="0">
                          <a:latin typeface="Century Gothic" panose="020B0502020202020204" pitchFamily="34" charset="0"/>
                        </a:rPr>
                        <a:t>st</a:t>
                      </a:r>
                      <a:r>
                        <a:rPr lang="en-US" sz="2000" dirty="0" smtClean="0">
                          <a:latin typeface="Century Gothic" panose="020B0502020202020204" pitchFamily="34" charset="0"/>
                        </a:rPr>
                        <a:t> child</a:t>
                      </a:r>
                      <a:endParaRPr lang="en-US" sz="2000" dirty="0">
                        <a:latin typeface="Century Gothic" panose="020B0502020202020204" pitchFamily="34" charset="0"/>
                      </a:endParaRPr>
                    </a:p>
                  </a:txBody>
                  <a:tcPr/>
                </a:tc>
                <a:tc>
                  <a:txBody>
                    <a:bodyPr/>
                    <a:lstStyle/>
                    <a:p>
                      <a:r>
                        <a:rPr lang="en-US" sz="2000" dirty="0" smtClean="0">
                          <a:latin typeface="Century Gothic" panose="020B0502020202020204" pitchFamily="34" charset="0"/>
                        </a:rPr>
                        <a:t>67% and 40%</a:t>
                      </a:r>
                      <a:endParaRPr lang="en-US" sz="2000" dirty="0">
                        <a:latin typeface="Century Gothic" panose="020B0502020202020204" pitchFamily="34" charset="0"/>
                      </a:endParaRPr>
                    </a:p>
                  </a:txBody>
                  <a:tcPr/>
                </a:tc>
              </a:tr>
            </a:tbl>
          </a:graphicData>
        </a:graphic>
      </p:graphicFrame>
      <p:sp>
        <p:nvSpPr>
          <p:cNvPr id="4" name="Slide Number Placeholder 3"/>
          <p:cNvSpPr>
            <a:spLocks noGrp="1"/>
          </p:cNvSpPr>
          <p:nvPr>
            <p:ph type="sldNum" sz="quarter" idx="11"/>
          </p:nvPr>
        </p:nvSpPr>
        <p:spPr/>
        <p:txBody>
          <a:bodyPr/>
          <a:lstStyle/>
          <a:p>
            <a:fld id="{FAFB6D74-CC6B-44DE-BE09-6B6807D78EB4}" type="slidenum">
              <a:rPr lang="en-US" smtClean="0"/>
              <a:pPr/>
              <a:t>13</a:t>
            </a:fld>
            <a:endParaRPr lang="en-US">
              <a:latin typeface="Trebuchet MS" pitchFamily="1" charset="0"/>
            </a:endParaRPr>
          </a:p>
        </p:txBody>
      </p:sp>
    </p:spTree>
    <p:extLst>
      <p:ext uri="{BB962C8B-B14F-4D97-AF65-F5344CB8AC3E}">
        <p14:creationId xmlns:p14="http://schemas.microsoft.com/office/powerpoint/2010/main" val="2189449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7030A0"/>
                </a:solidFill>
              </a:rPr>
              <a:t>Breastfeeding Beliefs-- </a:t>
            </a:r>
            <a:br>
              <a:rPr lang="en-US" sz="3600" dirty="0" smtClean="0">
                <a:solidFill>
                  <a:srgbClr val="7030A0"/>
                </a:solidFill>
              </a:rPr>
            </a:br>
            <a:r>
              <a:rPr lang="en-US" sz="3600" dirty="0" smtClean="0">
                <a:solidFill>
                  <a:srgbClr val="7030A0"/>
                </a:solidFill>
              </a:rPr>
              <a:t>More Positive </a:t>
            </a:r>
            <a:endParaRPr lang="en-US" sz="3600"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115141206"/>
              </p:ext>
            </p:extLst>
          </p:nvPr>
        </p:nvGraphicFramePr>
        <p:xfrm>
          <a:off x="1066800" y="2286000"/>
          <a:ext cx="6777037"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1064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186110" cy="1143000"/>
          </a:xfrm>
        </p:spPr>
        <p:txBody>
          <a:bodyPr>
            <a:noAutofit/>
          </a:bodyPr>
          <a:lstStyle/>
          <a:p>
            <a:r>
              <a:rPr lang="en-US" sz="3600" dirty="0" smtClean="0">
                <a:solidFill>
                  <a:srgbClr val="7030A0"/>
                </a:solidFill>
              </a:rPr>
              <a:t>Breastfeeding Beliefs-- </a:t>
            </a:r>
            <a:br>
              <a:rPr lang="en-US" sz="3600" dirty="0" smtClean="0">
                <a:solidFill>
                  <a:srgbClr val="7030A0"/>
                </a:solidFill>
              </a:rPr>
            </a:br>
            <a:r>
              <a:rPr lang="en-US" sz="3600" dirty="0" smtClean="0">
                <a:solidFill>
                  <a:srgbClr val="7030A0"/>
                </a:solidFill>
              </a:rPr>
              <a:t>Less Negative</a:t>
            </a:r>
            <a:endParaRPr lang="en-US" sz="3600"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97249088"/>
              </p:ext>
            </p:extLst>
          </p:nvPr>
        </p:nvGraphicFramePr>
        <p:xfrm>
          <a:off x="1066800" y="2362200"/>
          <a:ext cx="6777037" cy="3736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1863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6796144" cy="1143000"/>
          </a:xfrm>
        </p:spPr>
        <p:txBody>
          <a:bodyPr>
            <a:normAutofit fontScale="90000"/>
          </a:bodyPr>
          <a:lstStyle/>
          <a:p>
            <a:r>
              <a:rPr lang="en-US" dirty="0">
                <a:solidFill>
                  <a:srgbClr val="7030A0"/>
                </a:solidFill>
              </a:rPr>
              <a:t>Breastfeeding Beliefs </a:t>
            </a:r>
            <a:br>
              <a:rPr lang="en-US" dirty="0">
                <a:solidFill>
                  <a:srgbClr val="7030A0"/>
                </a:solidFill>
              </a:rPr>
            </a:br>
            <a:r>
              <a:rPr lang="en-US" dirty="0" smtClean="0">
                <a:solidFill>
                  <a:srgbClr val="7030A0"/>
                </a:solidFill>
              </a:rPr>
              <a:t>by Socio-demographics </a:t>
            </a:r>
            <a:endParaRPr lang="en-US" dirty="0"/>
          </a:p>
        </p:txBody>
      </p:sp>
      <p:sp>
        <p:nvSpPr>
          <p:cNvPr id="3" name="Content Placeholder 2"/>
          <p:cNvSpPr>
            <a:spLocks noGrp="1"/>
          </p:cNvSpPr>
          <p:nvPr>
            <p:ph idx="1"/>
          </p:nvPr>
        </p:nvSpPr>
        <p:spPr>
          <a:xfrm>
            <a:off x="1043492" y="2514600"/>
            <a:ext cx="7262308" cy="3318029"/>
          </a:xfrm>
        </p:spPr>
        <p:txBody>
          <a:bodyPr>
            <a:normAutofit/>
          </a:bodyPr>
          <a:lstStyle/>
          <a:p>
            <a:pPr lvl="0"/>
            <a:r>
              <a:rPr lang="en-US" sz="2800" b="1" dirty="0">
                <a:solidFill>
                  <a:schemeClr val="tx1"/>
                </a:solidFill>
                <a:latin typeface="Century Gothic" panose="020B0502020202020204" pitchFamily="34" charset="0"/>
              </a:rPr>
              <a:t>Race</a:t>
            </a:r>
            <a:r>
              <a:rPr lang="en-US" sz="2800" dirty="0">
                <a:solidFill>
                  <a:schemeClr val="tx1"/>
                </a:solidFill>
                <a:latin typeface="Century Gothic" panose="020B0502020202020204" pitchFamily="34" charset="0"/>
              </a:rPr>
              <a:t>: African Americans least positive</a:t>
            </a:r>
          </a:p>
          <a:p>
            <a:pPr lvl="0"/>
            <a:r>
              <a:rPr lang="en-US" sz="2800" b="1" dirty="0">
                <a:solidFill>
                  <a:schemeClr val="tx1"/>
                </a:solidFill>
                <a:latin typeface="Century Gothic" panose="020B0502020202020204" pitchFamily="34" charset="0"/>
              </a:rPr>
              <a:t>Ethnicity</a:t>
            </a:r>
            <a:r>
              <a:rPr lang="en-US" sz="2800" dirty="0">
                <a:solidFill>
                  <a:schemeClr val="tx1"/>
                </a:solidFill>
                <a:latin typeface="Century Gothic" panose="020B0502020202020204" pitchFamily="34" charset="0"/>
              </a:rPr>
              <a:t>: Hispanics most positive</a:t>
            </a:r>
          </a:p>
          <a:p>
            <a:pPr lvl="0"/>
            <a:r>
              <a:rPr lang="en-US" sz="2800" b="1" dirty="0">
                <a:solidFill>
                  <a:schemeClr val="tx1"/>
                </a:solidFill>
                <a:latin typeface="Century Gothic" panose="020B0502020202020204" pitchFamily="34" charset="0"/>
              </a:rPr>
              <a:t>Education</a:t>
            </a:r>
            <a:r>
              <a:rPr lang="en-US" sz="2800" dirty="0">
                <a:solidFill>
                  <a:schemeClr val="tx1"/>
                </a:solidFill>
                <a:latin typeface="Century Gothic" panose="020B0502020202020204" pitchFamily="34" charset="0"/>
              </a:rPr>
              <a:t>: Less educated less positive</a:t>
            </a:r>
          </a:p>
        </p:txBody>
      </p:sp>
    </p:spTree>
    <p:extLst>
      <p:ext uri="{BB962C8B-B14F-4D97-AF65-F5344CB8AC3E}">
        <p14:creationId xmlns:p14="http://schemas.microsoft.com/office/powerpoint/2010/main" val="59904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077634" cy="1029736"/>
          </a:xfrm>
        </p:spPr>
        <p:txBody>
          <a:bodyPr>
            <a:noAutofit/>
          </a:bodyPr>
          <a:lstStyle/>
          <a:p>
            <a:r>
              <a:rPr lang="en-US" sz="3600" dirty="0" smtClean="0">
                <a:solidFill>
                  <a:srgbClr val="7030A0"/>
                </a:solidFill>
              </a:rPr>
              <a:t>Infant Feeding Advice </a:t>
            </a:r>
            <a:endParaRPr lang="en-US" sz="3600" dirty="0">
              <a:solidFill>
                <a:srgbClr val="7030A0"/>
              </a:solidFill>
            </a:endParaRPr>
          </a:p>
        </p:txBody>
      </p:sp>
      <p:grpSp>
        <p:nvGrpSpPr>
          <p:cNvPr id="6" name="Group 5"/>
          <p:cNvGrpSpPr/>
          <p:nvPr/>
        </p:nvGrpSpPr>
        <p:grpSpPr>
          <a:xfrm>
            <a:off x="1219201" y="2285999"/>
            <a:ext cx="6364956" cy="3733801"/>
            <a:chOff x="2002757" y="1677421"/>
            <a:chExt cx="5581399" cy="4112753"/>
          </a:xfrm>
        </p:grpSpPr>
        <p:sp>
          <p:nvSpPr>
            <p:cNvPr id="7" name="Freeform 6"/>
            <p:cNvSpPr/>
            <p:nvPr/>
          </p:nvSpPr>
          <p:spPr>
            <a:xfrm>
              <a:off x="2277214" y="1677421"/>
              <a:ext cx="5306941" cy="548914"/>
            </a:xfrm>
            <a:custGeom>
              <a:avLst/>
              <a:gdLst>
                <a:gd name="connsiteX0" fmla="*/ 0 w 5306941"/>
                <a:gd name="connsiteY0" fmla="*/ 0 h 548912"/>
                <a:gd name="connsiteX1" fmla="*/ 5032485 w 5306941"/>
                <a:gd name="connsiteY1" fmla="*/ 0 h 548912"/>
                <a:gd name="connsiteX2" fmla="*/ 5306941 w 5306941"/>
                <a:gd name="connsiteY2" fmla="*/ 274456 h 548912"/>
                <a:gd name="connsiteX3" fmla="*/ 5032485 w 5306941"/>
                <a:gd name="connsiteY3" fmla="*/ 548912 h 548912"/>
                <a:gd name="connsiteX4" fmla="*/ 0 w 5306941"/>
                <a:gd name="connsiteY4" fmla="*/ 548912 h 548912"/>
                <a:gd name="connsiteX5" fmla="*/ 0 w 5306941"/>
                <a:gd name="connsiteY5" fmla="*/ 0 h 5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941" h="548912">
                  <a:moveTo>
                    <a:pt x="5306941" y="548911"/>
                  </a:moveTo>
                  <a:lnTo>
                    <a:pt x="274456" y="548911"/>
                  </a:lnTo>
                  <a:lnTo>
                    <a:pt x="0" y="274456"/>
                  </a:lnTo>
                  <a:lnTo>
                    <a:pt x="274456" y="1"/>
                  </a:lnTo>
                  <a:lnTo>
                    <a:pt x="5306941" y="1"/>
                  </a:lnTo>
                  <a:lnTo>
                    <a:pt x="5306941" y="548911"/>
                  </a:ln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9283" tIns="99061" rIns="184912"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Husband/boyfriend</a:t>
              </a:r>
              <a:endParaRPr lang="en-US" sz="2600" kern="1200" dirty="0">
                <a:solidFill>
                  <a:schemeClr val="tx1"/>
                </a:solidFill>
              </a:endParaRPr>
            </a:p>
          </p:txBody>
        </p:sp>
        <p:sp>
          <p:nvSpPr>
            <p:cNvPr id="8" name="Oval 7"/>
            <p:cNvSpPr/>
            <p:nvPr/>
          </p:nvSpPr>
          <p:spPr>
            <a:xfrm>
              <a:off x="2002757" y="1677421"/>
              <a:ext cx="917865" cy="548912"/>
            </a:xfrm>
            <a:prstGeom prst="ellipse">
              <a:avLst/>
            </a:prstGeom>
            <a:solidFill>
              <a:schemeClr val="accent6">
                <a:lumMod val="60000"/>
                <a:lumOff val="40000"/>
              </a:schemeClr>
            </a:soli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hueOff val="0"/>
                <a:satOff val="0"/>
                <a:lumOff val="0"/>
                <a:alphaOff val="0"/>
              </a:schemeClr>
            </a:fontRef>
          </p:style>
          <p:txBody>
            <a:bodyPr/>
            <a:lstStyle/>
            <a:p>
              <a:r>
                <a:rPr lang="en-US" sz="2000" dirty="0" smtClean="0">
                  <a:solidFill>
                    <a:schemeClr val="tx2"/>
                  </a:solidFill>
                </a:rPr>
                <a:t>78%</a:t>
              </a:r>
              <a:endParaRPr lang="en-US" sz="2000" dirty="0">
                <a:solidFill>
                  <a:schemeClr val="tx2"/>
                </a:solidFill>
              </a:endParaRPr>
            </a:p>
          </p:txBody>
        </p:sp>
        <p:sp>
          <p:nvSpPr>
            <p:cNvPr id="9" name="Freeform 8"/>
            <p:cNvSpPr/>
            <p:nvPr/>
          </p:nvSpPr>
          <p:spPr>
            <a:xfrm rot="21600000">
              <a:off x="2277214" y="2390191"/>
              <a:ext cx="5306941" cy="548914"/>
            </a:xfrm>
            <a:custGeom>
              <a:avLst/>
              <a:gdLst>
                <a:gd name="connsiteX0" fmla="*/ 0 w 5306941"/>
                <a:gd name="connsiteY0" fmla="*/ 0 h 548912"/>
                <a:gd name="connsiteX1" fmla="*/ 5032485 w 5306941"/>
                <a:gd name="connsiteY1" fmla="*/ 0 h 548912"/>
                <a:gd name="connsiteX2" fmla="*/ 5306941 w 5306941"/>
                <a:gd name="connsiteY2" fmla="*/ 274456 h 548912"/>
                <a:gd name="connsiteX3" fmla="*/ 5032485 w 5306941"/>
                <a:gd name="connsiteY3" fmla="*/ 548912 h 548912"/>
                <a:gd name="connsiteX4" fmla="*/ 0 w 5306941"/>
                <a:gd name="connsiteY4" fmla="*/ 548912 h 548912"/>
                <a:gd name="connsiteX5" fmla="*/ 0 w 5306941"/>
                <a:gd name="connsiteY5" fmla="*/ 0 h 5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941" h="548912">
                  <a:moveTo>
                    <a:pt x="5306941" y="548911"/>
                  </a:moveTo>
                  <a:lnTo>
                    <a:pt x="274456" y="548911"/>
                  </a:lnTo>
                  <a:lnTo>
                    <a:pt x="0" y="274456"/>
                  </a:lnTo>
                  <a:lnTo>
                    <a:pt x="274456" y="1"/>
                  </a:lnTo>
                  <a:lnTo>
                    <a:pt x="5306941" y="1"/>
                  </a:lnTo>
                  <a:lnTo>
                    <a:pt x="5306941" y="548911"/>
                  </a:ln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9283" tIns="99061" rIns="184912" bIns="99061" numCol="1" spcCol="1270" anchor="ctr" anchorCtr="0">
              <a:noAutofit/>
            </a:bodyPr>
            <a:lstStyle/>
            <a:p>
              <a:pPr lvl="0" algn="ctr" defTabSz="1155700">
                <a:lnSpc>
                  <a:spcPct val="90000"/>
                </a:lnSpc>
                <a:spcBef>
                  <a:spcPct val="0"/>
                </a:spcBef>
                <a:spcAft>
                  <a:spcPct val="35000"/>
                </a:spcAft>
              </a:pPr>
              <a:r>
                <a:rPr lang="en-US" sz="2600" kern="1200" dirty="0" smtClean="0">
                  <a:solidFill>
                    <a:srgbClr val="FF0000"/>
                  </a:solidFill>
                </a:rPr>
                <a:t>WIC staff</a:t>
              </a:r>
              <a:endParaRPr lang="en-US" sz="2600" kern="1200" dirty="0">
                <a:solidFill>
                  <a:srgbClr val="FF0000"/>
                </a:solidFill>
              </a:endParaRPr>
            </a:p>
          </p:txBody>
        </p:sp>
        <p:sp>
          <p:nvSpPr>
            <p:cNvPr id="10" name="Oval 9"/>
            <p:cNvSpPr/>
            <p:nvPr/>
          </p:nvSpPr>
          <p:spPr>
            <a:xfrm>
              <a:off x="2002757" y="2390192"/>
              <a:ext cx="917864" cy="548912"/>
            </a:xfrm>
            <a:prstGeom prst="ellipse">
              <a:avLst/>
            </a:prstGeom>
            <a:solidFill>
              <a:schemeClr val="accent6">
                <a:lumMod val="60000"/>
                <a:lumOff val="40000"/>
              </a:schemeClr>
            </a:solidFill>
            <a:ln>
              <a:solidFill>
                <a:schemeClr val="accent6">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US" sz="2000" dirty="0" smtClean="0">
                  <a:solidFill>
                    <a:srgbClr val="FF0000"/>
                  </a:solidFill>
                </a:rPr>
                <a:t>68</a:t>
              </a:r>
              <a:r>
                <a:rPr lang="en-US" dirty="0" smtClean="0">
                  <a:solidFill>
                    <a:srgbClr val="FF0000"/>
                  </a:solidFill>
                </a:rPr>
                <a:t>%</a:t>
              </a:r>
              <a:endParaRPr lang="en-US" dirty="0">
                <a:solidFill>
                  <a:srgbClr val="FF0000"/>
                </a:solidFill>
              </a:endParaRPr>
            </a:p>
          </p:txBody>
        </p:sp>
        <p:sp>
          <p:nvSpPr>
            <p:cNvPr id="11" name="Freeform 10"/>
            <p:cNvSpPr/>
            <p:nvPr/>
          </p:nvSpPr>
          <p:spPr>
            <a:xfrm rot="21600000">
              <a:off x="2277214" y="3102958"/>
              <a:ext cx="5306941" cy="548914"/>
            </a:xfrm>
            <a:custGeom>
              <a:avLst/>
              <a:gdLst>
                <a:gd name="connsiteX0" fmla="*/ 0 w 5306941"/>
                <a:gd name="connsiteY0" fmla="*/ 0 h 548912"/>
                <a:gd name="connsiteX1" fmla="*/ 5032485 w 5306941"/>
                <a:gd name="connsiteY1" fmla="*/ 0 h 548912"/>
                <a:gd name="connsiteX2" fmla="*/ 5306941 w 5306941"/>
                <a:gd name="connsiteY2" fmla="*/ 274456 h 548912"/>
                <a:gd name="connsiteX3" fmla="*/ 5032485 w 5306941"/>
                <a:gd name="connsiteY3" fmla="*/ 548912 h 548912"/>
                <a:gd name="connsiteX4" fmla="*/ 0 w 5306941"/>
                <a:gd name="connsiteY4" fmla="*/ 548912 h 548912"/>
                <a:gd name="connsiteX5" fmla="*/ 0 w 5306941"/>
                <a:gd name="connsiteY5" fmla="*/ 0 h 5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941" h="548912">
                  <a:moveTo>
                    <a:pt x="5306941" y="548911"/>
                  </a:moveTo>
                  <a:lnTo>
                    <a:pt x="274456" y="548911"/>
                  </a:lnTo>
                  <a:lnTo>
                    <a:pt x="0" y="274456"/>
                  </a:lnTo>
                  <a:lnTo>
                    <a:pt x="274456" y="1"/>
                  </a:lnTo>
                  <a:lnTo>
                    <a:pt x="5306941" y="1"/>
                  </a:lnTo>
                  <a:lnTo>
                    <a:pt x="5306941" y="548911"/>
                  </a:ln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9283" tIns="99061" rIns="184911" bIns="99061"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Mothers</a:t>
              </a:r>
              <a:endParaRPr lang="en-US" sz="2600" kern="1200" dirty="0">
                <a:solidFill>
                  <a:schemeClr val="tx1"/>
                </a:solidFill>
              </a:endParaRPr>
            </a:p>
          </p:txBody>
        </p:sp>
        <p:sp>
          <p:nvSpPr>
            <p:cNvPr id="12" name="Oval 11"/>
            <p:cNvSpPr/>
            <p:nvPr/>
          </p:nvSpPr>
          <p:spPr>
            <a:xfrm>
              <a:off x="2002757" y="3102959"/>
              <a:ext cx="917864" cy="548912"/>
            </a:xfrm>
            <a:prstGeom prst="ellipse">
              <a:avLst/>
            </a:prstGeom>
            <a:solidFill>
              <a:schemeClr val="accent6">
                <a:lumMod val="60000"/>
                <a:lumOff val="40000"/>
              </a:schemeClr>
            </a:solidFill>
            <a:ln>
              <a:solidFill>
                <a:schemeClr val="accent6">
                  <a:lumMod val="40000"/>
                  <a:lumOff val="6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US" sz="2000" dirty="0" smtClean="0">
                  <a:solidFill>
                    <a:schemeClr val="tx2"/>
                  </a:solidFill>
                </a:rPr>
                <a:t>62</a:t>
              </a:r>
              <a:r>
                <a:rPr lang="en-US" dirty="0" smtClean="0">
                  <a:solidFill>
                    <a:schemeClr val="tx2"/>
                  </a:solidFill>
                </a:rPr>
                <a:t>%</a:t>
              </a:r>
              <a:endParaRPr lang="en-US" dirty="0">
                <a:solidFill>
                  <a:schemeClr val="tx2"/>
                </a:solidFill>
              </a:endParaRPr>
            </a:p>
          </p:txBody>
        </p:sp>
        <p:sp>
          <p:nvSpPr>
            <p:cNvPr id="13" name="Freeform 12"/>
            <p:cNvSpPr/>
            <p:nvPr/>
          </p:nvSpPr>
          <p:spPr>
            <a:xfrm rot="21600000">
              <a:off x="2277214" y="3815726"/>
              <a:ext cx="5306941" cy="548913"/>
            </a:xfrm>
            <a:custGeom>
              <a:avLst/>
              <a:gdLst>
                <a:gd name="connsiteX0" fmla="*/ 0 w 5306941"/>
                <a:gd name="connsiteY0" fmla="*/ 0 h 548912"/>
                <a:gd name="connsiteX1" fmla="*/ 5032485 w 5306941"/>
                <a:gd name="connsiteY1" fmla="*/ 0 h 548912"/>
                <a:gd name="connsiteX2" fmla="*/ 5306941 w 5306941"/>
                <a:gd name="connsiteY2" fmla="*/ 274456 h 548912"/>
                <a:gd name="connsiteX3" fmla="*/ 5032485 w 5306941"/>
                <a:gd name="connsiteY3" fmla="*/ 548912 h 548912"/>
                <a:gd name="connsiteX4" fmla="*/ 0 w 5306941"/>
                <a:gd name="connsiteY4" fmla="*/ 548912 h 548912"/>
                <a:gd name="connsiteX5" fmla="*/ 0 w 5306941"/>
                <a:gd name="connsiteY5" fmla="*/ 0 h 5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941" h="548912">
                  <a:moveTo>
                    <a:pt x="5306941" y="548911"/>
                  </a:moveTo>
                  <a:lnTo>
                    <a:pt x="274456" y="548911"/>
                  </a:lnTo>
                  <a:lnTo>
                    <a:pt x="0" y="274456"/>
                  </a:lnTo>
                  <a:lnTo>
                    <a:pt x="274456" y="1"/>
                  </a:lnTo>
                  <a:lnTo>
                    <a:pt x="5306941" y="1"/>
                  </a:lnTo>
                  <a:lnTo>
                    <a:pt x="5306941" y="548911"/>
                  </a:ln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9282" tIns="99061" rIns="184912"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Doctor</a:t>
              </a:r>
              <a:endParaRPr lang="en-US" sz="2600" kern="1200" dirty="0"/>
            </a:p>
          </p:txBody>
        </p:sp>
        <p:sp>
          <p:nvSpPr>
            <p:cNvPr id="14" name="Oval 13"/>
            <p:cNvSpPr/>
            <p:nvPr/>
          </p:nvSpPr>
          <p:spPr>
            <a:xfrm>
              <a:off x="2002757" y="3815727"/>
              <a:ext cx="917864" cy="548912"/>
            </a:xfrm>
            <a:prstGeom prst="ellipse">
              <a:avLst/>
            </a:prstGeom>
            <a:solidFill>
              <a:schemeClr val="accent6">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US" sz="2000" dirty="0" smtClean="0">
                  <a:solidFill>
                    <a:schemeClr val="tx2"/>
                  </a:solidFill>
                </a:rPr>
                <a:t>51</a:t>
              </a:r>
              <a:r>
                <a:rPr lang="en-US" dirty="0" smtClean="0">
                  <a:solidFill>
                    <a:schemeClr val="tx2"/>
                  </a:solidFill>
                </a:rPr>
                <a:t>%</a:t>
              </a:r>
              <a:endParaRPr lang="en-US" dirty="0">
                <a:solidFill>
                  <a:schemeClr val="tx2"/>
                </a:solidFill>
              </a:endParaRPr>
            </a:p>
          </p:txBody>
        </p:sp>
        <p:sp>
          <p:nvSpPr>
            <p:cNvPr id="15" name="Freeform 14"/>
            <p:cNvSpPr/>
            <p:nvPr/>
          </p:nvSpPr>
          <p:spPr>
            <a:xfrm rot="21600000">
              <a:off x="2277214" y="4528493"/>
              <a:ext cx="5306941" cy="548913"/>
            </a:xfrm>
            <a:custGeom>
              <a:avLst/>
              <a:gdLst>
                <a:gd name="connsiteX0" fmla="*/ 0 w 5306941"/>
                <a:gd name="connsiteY0" fmla="*/ 0 h 548912"/>
                <a:gd name="connsiteX1" fmla="*/ 5032485 w 5306941"/>
                <a:gd name="connsiteY1" fmla="*/ 0 h 548912"/>
                <a:gd name="connsiteX2" fmla="*/ 5306941 w 5306941"/>
                <a:gd name="connsiteY2" fmla="*/ 274456 h 548912"/>
                <a:gd name="connsiteX3" fmla="*/ 5032485 w 5306941"/>
                <a:gd name="connsiteY3" fmla="*/ 548912 h 548912"/>
                <a:gd name="connsiteX4" fmla="*/ 0 w 5306941"/>
                <a:gd name="connsiteY4" fmla="*/ 548912 h 548912"/>
                <a:gd name="connsiteX5" fmla="*/ 0 w 5306941"/>
                <a:gd name="connsiteY5" fmla="*/ 0 h 5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941" h="548912">
                  <a:moveTo>
                    <a:pt x="5306941" y="548911"/>
                  </a:moveTo>
                  <a:lnTo>
                    <a:pt x="274456" y="548911"/>
                  </a:lnTo>
                  <a:lnTo>
                    <a:pt x="0" y="274456"/>
                  </a:lnTo>
                  <a:lnTo>
                    <a:pt x="274456" y="1"/>
                  </a:lnTo>
                  <a:lnTo>
                    <a:pt x="5306941" y="1"/>
                  </a:lnTo>
                  <a:lnTo>
                    <a:pt x="5306941" y="548911"/>
                  </a:ln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9283" tIns="99061" rIns="184912"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Friends</a:t>
              </a:r>
              <a:endParaRPr lang="en-US" sz="2600" kern="1200" dirty="0"/>
            </a:p>
          </p:txBody>
        </p:sp>
        <p:sp>
          <p:nvSpPr>
            <p:cNvPr id="16" name="Oval 15"/>
            <p:cNvSpPr/>
            <p:nvPr/>
          </p:nvSpPr>
          <p:spPr>
            <a:xfrm>
              <a:off x="2002757" y="4528494"/>
              <a:ext cx="917864" cy="548912"/>
            </a:xfrm>
            <a:prstGeom prst="ellipse">
              <a:avLst/>
            </a:prstGeom>
            <a:solidFill>
              <a:schemeClr val="accent6">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US" sz="2000" dirty="0" smtClean="0">
                  <a:solidFill>
                    <a:schemeClr val="tx2"/>
                  </a:solidFill>
                </a:rPr>
                <a:t>40</a:t>
              </a:r>
              <a:r>
                <a:rPr lang="en-US" dirty="0" smtClean="0">
                  <a:solidFill>
                    <a:schemeClr val="tx2"/>
                  </a:solidFill>
                </a:rPr>
                <a:t>%</a:t>
              </a:r>
              <a:endParaRPr lang="en-US" dirty="0">
                <a:solidFill>
                  <a:schemeClr val="tx2"/>
                </a:solidFill>
              </a:endParaRPr>
            </a:p>
          </p:txBody>
        </p:sp>
        <p:sp>
          <p:nvSpPr>
            <p:cNvPr id="17" name="Freeform 16"/>
            <p:cNvSpPr/>
            <p:nvPr/>
          </p:nvSpPr>
          <p:spPr>
            <a:xfrm rot="21600000">
              <a:off x="2277214" y="5241261"/>
              <a:ext cx="5306942" cy="548913"/>
            </a:xfrm>
            <a:custGeom>
              <a:avLst/>
              <a:gdLst>
                <a:gd name="connsiteX0" fmla="*/ 0 w 5306941"/>
                <a:gd name="connsiteY0" fmla="*/ 0 h 548912"/>
                <a:gd name="connsiteX1" fmla="*/ 5032485 w 5306941"/>
                <a:gd name="connsiteY1" fmla="*/ 0 h 548912"/>
                <a:gd name="connsiteX2" fmla="*/ 5306941 w 5306941"/>
                <a:gd name="connsiteY2" fmla="*/ 274456 h 548912"/>
                <a:gd name="connsiteX3" fmla="*/ 5032485 w 5306941"/>
                <a:gd name="connsiteY3" fmla="*/ 548912 h 548912"/>
                <a:gd name="connsiteX4" fmla="*/ 0 w 5306941"/>
                <a:gd name="connsiteY4" fmla="*/ 548912 h 548912"/>
                <a:gd name="connsiteX5" fmla="*/ 0 w 5306941"/>
                <a:gd name="connsiteY5" fmla="*/ 0 h 54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6941" h="548912">
                  <a:moveTo>
                    <a:pt x="5306941" y="548911"/>
                  </a:moveTo>
                  <a:lnTo>
                    <a:pt x="274456" y="548911"/>
                  </a:lnTo>
                  <a:lnTo>
                    <a:pt x="0" y="274456"/>
                  </a:lnTo>
                  <a:lnTo>
                    <a:pt x="274456" y="1"/>
                  </a:lnTo>
                  <a:lnTo>
                    <a:pt x="5306941" y="1"/>
                  </a:lnTo>
                  <a:lnTo>
                    <a:pt x="5306941" y="548911"/>
                  </a:lnTo>
                  <a:close/>
                </a:path>
              </a:pathLst>
            </a:custGeom>
            <a:solidFill>
              <a:schemeClr val="bg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9283" tIns="99061" rIns="184913" bIns="9906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Other relative</a:t>
              </a:r>
              <a:endParaRPr lang="en-US" sz="2600" kern="1200" dirty="0"/>
            </a:p>
          </p:txBody>
        </p:sp>
        <p:sp>
          <p:nvSpPr>
            <p:cNvPr id="18" name="Oval 17"/>
            <p:cNvSpPr/>
            <p:nvPr/>
          </p:nvSpPr>
          <p:spPr>
            <a:xfrm>
              <a:off x="2002757" y="5241262"/>
              <a:ext cx="917864" cy="548912"/>
            </a:xfrm>
            <a:prstGeom prst="ellipse">
              <a:avLst/>
            </a:prstGeom>
            <a:solidFill>
              <a:schemeClr val="accent6">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US" sz="2000" dirty="0" smtClean="0">
                  <a:solidFill>
                    <a:schemeClr val="tx2"/>
                  </a:solidFill>
                </a:rPr>
                <a:t>39</a:t>
              </a:r>
              <a:r>
                <a:rPr lang="en-US" dirty="0" smtClean="0">
                  <a:solidFill>
                    <a:schemeClr val="tx2"/>
                  </a:solidFill>
                </a:rPr>
                <a:t>%</a:t>
              </a:r>
              <a:endParaRPr lang="en-US" dirty="0">
                <a:solidFill>
                  <a:schemeClr val="tx2"/>
                </a:solidFill>
              </a:endParaRPr>
            </a:p>
          </p:txBody>
        </p:sp>
      </p:grpSp>
      <p:sp>
        <p:nvSpPr>
          <p:cNvPr id="4" name="Slide Number Placeholder 3"/>
          <p:cNvSpPr>
            <a:spLocks noGrp="1"/>
          </p:cNvSpPr>
          <p:nvPr>
            <p:ph type="sldNum" sz="quarter" idx="11"/>
          </p:nvPr>
        </p:nvSpPr>
        <p:spPr/>
        <p:txBody>
          <a:bodyPr/>
          <a:lstStyle/>
          <a:p>
            <a:fld id="{FAFB6D74-CC6B-44DE-BE09-6B6807D78EB4}" type="slidenum">
              <a:rPr lang="en-US" smtClean="0"/>
              <a:pPr/>
              <a:t>17</a:t>
            </a:fld>
            <a:endParaRPr lang="en-US">
              <a:latin typeface="Trebuchet MS" pitchFamily="1" charset="0"/>
            </a:endParaRPr>
          </a:p>
        </p:txBody>
      </p:sp>
    </p:spTree>
    <p:extLst>
      <p:ext uri="{BB962C8B-B14F-4D97-AF65-F5344CB8AC3E}">
        <p14:creationId xmlns:p14="http://schemas.microsoft.com/office/powerpoint/2010/main" val="381748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artisticPaintBrush/>
                    </a14:imgEffect>
                  </a14:imgLayer>
                </a14:imgProps>
              </a:ext>
              <a:ext uri="{28A0092B-C50C-407E-A947-70E740481C1C}">
                <a14:useLocalDpi xmlns:a14="http://schemas.microsoft.com/office/drawing/2010/main" val="0"/>
              </a:ext>
            </a:extLst>
          </a:blip>
          <a:stretch>
            <a:fillRect/>
          </a:stretch>
        </p:blipFill>
        <p:spPr>
          <a:xfrm>
            <a:off x="533400" y="2209800"/>
            <a:ext cx="7924799" cy="4267200"/>
          </a:xfrm>
          <a:prstGeom prst="rect">
            <a:avLst/>
          </a:prstGeom>
        </p:spPr>
      </p:pic>
      <p:sp>
        <p:nvSpPr>
          <p:cNvPr id="2" name="Title 1"/>
          <p:cNvSpPr>
            <a:spLocks noGrp="1"/>
          </p:cNvSpPr>
          <p:nvPr>
            <p:ph type="title"/>
          </p:nvPr>
        </p:nvSpPr>
        <p:spPr>
          <a:xfrm>
            <a:off x="685800" y="152400"/>
            <a:ext cx="8153400" cy="1981200"/>
          </a:xfrm>
        </p:spPr>
        <p:txBody>
          <a:bodyPr>
            <a:normAutofit/>
          </a:bodyPr>
          <a:lstStyle/>
          <a:p>
            <a:r>
              <a:rPr lang="en-US" sz="3600" dirty="0" smtClean="0">
                <a:solidFill>
                  <a:srgbClr val="7030A0"/>
                </a:solidFill>
              </a:rPr>
              <a:t>Advice Important to Decision</a:t>
            </a:r>
            <a:endParaRPr lang="en-US" sz="3600" dirty="0">
              <a:solidFill>
                <a:srgbClr val="7030A0"/>
              </a:solidFill>
            </a:endParaRPr>
          </a:p>
        </p:txBody>
      </p:sp>
      <p:sp>
        <p:nvSpPr>
          <p:cNvPr id="3" name="Content Placeholder 2"/>
          <p:cNvSpPr>
            <a:spLocks noGrp="1"/>
          </p:cNvSpPr>
          <p:nvPr>
            <p:ph idx="1"/>
          </p:nvPr>
        </p:nvSpPr>
        <p:spPr/>
        <p:txBody>
          <a:bodyPr/>
          <a:lstStyle/>
          <a:p>
            <a:pPr marL="0" indent="0" algn="ctr">
              <a:buNone/>
            </a:pPr>
            <a:endParaRPr lang="en-US" sz="9600" dirty="0" smtClean="0">
              <a:latin typeface="Gill Sans MT Condensed" panose="020B0506020104020203" pitchFamily="34" charset="0"/>
            </a:endParaRPr>
          </a:p>
          <a:p>
            <a:pPr marL="0" indent="0" algn="ctr">
              <a:spcBef>
                <a:spcPts val="0"/>
              </a:spcBef>
              <a:buNone/>
            </a:pPr>
            <a:endParaRPr lang="en-US" sz="9600" dirty="0">
              <a:solidFill>
                <a:schemeClr val="bg1"/>
              </a:solidFill>
              <a:latin typeface="Gill Sans MT Condensed" panose="020B0506020104020203" pitchFamily="34" charset="0"/>
            </a:endParaRPr>
          </a:p>
        </p:txBody>
      </p:sp>
      <p:sp>
        <p:nvSpPr>
          <p:cNvPr id="4" name="Slide Number Placeholder 3"/>
          <p:cNvSpPr>
            <a:spLocks noGrp="1"/>
          </p:cNvSpPr>
          <p:nvPr>
            <p:ph type="sldNum" sz="quarter" idx="11"/>
          </p:nvPr>
        </p:nvSpPr>
        <p:spPr/>
        <p:txBody>
          <a:bodyPr/>
          <a:lstStyle/>
          <a:p>
            <a:fld id="{FAFB6D74-CC6B-44DE-BE09-6B6807D78EB4}" type="slidenum">
              <a:rPr lang="en-US" smtClean="0"/>
              <a:pPr/>
              <a:t>18</a:t>
            </a:fld>
            <a:endParaRPr lang="en-US">
              <a:latin typeface="Trebuchet MS" pitchFamily="1" charset="0"/>
            </a:endParaRPr>
          </a:p>
        </p:txBody>
      </p:sp>
      <p:sp>
        <p:nvSpPr>
          <p:cNvPr id="7" name="TextBox 6"/>
          <p:cNvSpPr txBox="1"/>
          <p:nvPr/>
        </p:nvSpPr>
        <p:spPr>
          <a:xfrm>
            <a:off x="2898667" y="3920885"/>
            <a:ext cx="2650084" cy="1569660"/>
          </a:xfrm>
          <a:prstGeom prst="rect">
            <a:avLst/>
          </a:prstGeom>
          <a:noFill/>
        </p:spPr>
        <p:txBody>
          <a:bodyPr wrap="none" rtlCol="0">
            <a:spAutoFit/>
          </a:bodyPr>
          <a:lstStyle/>
          <a:p>
            <a:r>
              <a:rPr lang="en-US" sz="9600" dirty="0" smtClean="0">
                <a:solidFill>
                  <a:schemeClr val="bg1"/>
                </a:solidFill>
                <a:latin typeface="Gill Sans MT Condensed" panose="020B0506020104020203" pitchFamily="34" charset="0"/>
              </a:rPr>
              <a:t>&gt;80%</a:t>
            </a:r>
            <a:endParaRPr lang="en-US" sz="9600" dirty="0">
              <a:solidFill>
                <a:schemeClr val="bg1"/>
              </a:solidFill>
              <a:latin typeface="Gill Sans MT Condensed" panose="020B0506020104020203" pitchFamily="34" charset="0"/>
            </a:endParaRPr>
          </a:p>
        </p:txBody>
      </p:sp>
    </p:spTree>
    <p:custDataLst>
      <p:tags r:id="rId1"/>
    </p:custDataLst>
    <p:extLst>
      <p:ext uri="{BB962C8B-B14F-4D97-AF65-F5344CB8AC3E}">
        <p14:creationId xmlns:p14="http://schemas.microsoft.com/office/powerpoint/2010/main" val="1360105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924800" cy="1143000"/>
          </a:xfrm>
        </p:spPr>
        <p:txBody>
          <a:bodyPr>
            <a:noAutofit/>
          </a:bodyPr>
          <a:lstStyle/>
          <a:p>
            <a:r>
              <a:rPr lang="en-US" sz="3600" dirty="0">
                <a:solidFill>
                  <a:srgbClr val="7030A0"/>
                </a:solidFill>
              </a:rPr>
              <a:t>Infant Feeding </a:t>
            </a:r>
            <a:r>
              <a:rPr lang="en-US" sz="3600" dirty="0" smtClean="0">
                <a:solidFill>
                  <a:srgbClr val="7030A0"/>
                </a:solidFill>
              </a:rPr>
              <a:t>Intention(IFI</a:t>
            </a:r>
            <a:r>
              <a:rPr lang="en-US" sz="3600" dirty="0">
                <a:solidFill>
                  <a:srgbClr val="7030A0"/>
                </a:solidFill>
              </a:rPr>
              <a:t>) </a:t>
            </a:r>
            <a:r>
              <a:rPr lang="en-US" sz="3600" dirty="0" smtClean="0">
                <a:solidFill>
                  <a:srgbClr val="7030A0"/>
                </a:solidFill>
              </a:rPr>
              <a:t>Scale*</a:t>
            </a:r>
            <a:endParaRPr lang="en-US" sz="3600" dirty="0">
              <a:solidFill>
                <a:srgbClr val="7030A0"/>
              </a:solidFill>
            </a:endParaRPr>
          </a:p>
        </p:txBody>
      </p:sp>
      <p:sp>
        <p:nvSpPr>
          <p:cNvPr id="3" name="Content Placeholder 2"/>
          <p:cNvSpPr>
            <a:spLocks noGrp="1"/>
          </p:cNvSpPr>
          <p:nvPr>
            <p:ph idx="1"/>
          </p:nvPr>
        </p:nvSpPr>
        <p:spPr>
          <a:xfrm>
            <a:off x="1043492" y="2323651"/>
            <a:ext cx="6777317" cy="3924749"/>
          </a:xfrm>
        </p:spPr>
        <p:txBody>
          <a:bodyPr>
            <a:normAutofit fontScale="77500" lnSpcReduction="20000"/>
          </a:bodyPr>
          <a:lstStyle/>
          <a:p>
            <a:pPr lvl="0"/>
            <a:r>
              <a:rPr lang="en-US" sz="2600" dirty="0">
                <a:latin typeface="Century Gothic" panose="020B0502020202020204" pitchFamily="34" charset="0"/>
              </a:rPr>
              <a:t>I am planning to only formula feed my baby and do not plan to breastfeed at all.</a:t>
            </a:r>
          </a:p>
          <a:p>
            <a:pPr lvl="0"/>
            <a:r>
              <a:rPr lang="en-US" sz="2600" dirty="0">
                <a:latin typeface="Century Gothic" panose="020B0502020202020204" pitchFamily="34" charset="0"/>
              </a:rPr>
              <a:t>I am planning to breastfeed my baby or at least try.</a:t>
            </a:r>
          </a:p>
          <a:p>
            <a:pPr lvl="0"/>
            <a:r>
              <a:rPr lang="en-US" sz="2600" dirty="0">
                <a:latin typeface="Century Gothic" panose="020B0502020202020204" pitchFamily="34" charset="0"/>
              </a:rPr>
              <a:t>When my baby is 1 month old, I will be breastfeeding without using any formula or other milk.</a:t>
            </a:r>
          </a:p>
          <a:p>
            <a:pPr lvl="0"/>
            <a:r>
              <a:rPr lang="en-US" sz="2600" dirty="0">
                <a:latin typeface="Century Gothic" panose="020B0502020202020204" pitchFamily="34" charset="0"/>
              </a:rPr>
              <a:t>When my baby is 3 months old, I will be breastfeeding my baby without using any formula or other milk.</a:t>
            </a:r>
          </a:p>
          <a:p>
            <a:pPr lvl="0"/>
            <a:r>
              <a:rPr lang="en-US" sz="2600" dirty="0">
                <a:latin typeface="Century Gothic" panose="020B0502020202020204" pitchFamily="34" charset="0"/>
              </a:rPr>
              <a:t>When my baby is 6 months old, I will be breastfeeding my baby without using any formula or other milk.</a:t>
            </a:r>
          </a:p>
          <a:p>
            <a:pPr marL="0" indent="0">
              <a:buNone/>
            </a:pPr>
            <a:r>
              <a:rPr lang="en-US" sz="2400" dirty="0" smtClean="0">
                <a:latin typeface="Century Gothic" panose="020B0502020202020204" pitchFamily="34" charset="0"/>
              </a:rPr>
              <a:t>*</a:t>
            </a:r>
            <a:r>
              <a:rPr lang="en-US" sz="2000" dirty="0" smtClean="0">
                <a:latin typeface="Century Gothic" panose="020B0502020202020204" pitchFamily="34" charset="0"/>
              </a:rPr>
              <a:t>developed </a:t>
            </a:r>
            <a:r>
              <a:rPr lang="en-US" sz="2000" dirty="0">
                <a:latin typeface="Century Gothic" panose="020B0502020202020204" pitchFamily="34" charset="0"/>
              </a:rPr>
              <a:t>by </a:t>
            </a:r>
            <a:r>
              <a:rPr lang="en-US" sz="2000" dirty="0" err="1">
                <a:latin typeface="Century Gothic" panose="020B0502020202020204" pitchFamily="34" charset="0"/>
              </a:rPr>
              <a:t>Nommsen</a:t>
            </a:r>
            <a:r>
              <a:rPr lang="en-US" sz="2000" dirty="0">
                <a:latin typeface="Century Gothic" panose="020B0502020202020204" pitchFamily="34" charset="0"/>
              </a:rPr>
              <a:t>-Rivers (2010</a:t>
            </a:r>
            <a:r>
              <a:rPr lang="en-US" sz="2000" dirty="0" smtClean="0">
                <a:latin typeface="Century Gothic" panose="020B0502020202020204" pitchFamily="34" charset="0"/>
              </a:rPr>
              <a:t>) </a:t>
            </a:r>
            <a:endParaRPr lang="en-US" sz="2000" dirty="0">
              <a:latin typeface="Century Gothic" panose="020B0502020202020204" pitchFamily="34" charset="0"/>
            </a:endParaRPr>
          </a:p>
          <a:p>
            <a:endParaRPr lang="en-US" dirty="0"/>
          </a:p>
        </p:txBody>
      </p:sp>
      <p:sp>
        <p:nvSpPr>
          <p:cNvPr id="4" name="Slide Number Placeholder 3"/>
          <p:cNvSpPr>
            <a:spLocks noGrp="1"/>
          </p:cNvSpPr>
          <p:nvPr>
            <p:ph type="sldNum" sz="quarter" idx="11"/>
          </p:nvPr>
        </p:nvSpPr>
        <p:spPr/>
        <p:txBody>
          <a:bodyPr/>
          <a:lstStyle/>
          <a:p>
            <a:fld id="{FAFB6D74-CC6B-44DE-BE09-6B6807D78EB4}" type="slidenum">
              <a:rPr lang="en-US" smtClean="0"/>
              <a:pPr/>
              <a:t>19</a:t>
            </a:fld>
            <a:endParaRPr lang="en-US" dirty="0">
              <a:latin typeface="Trebuchet MS" pitchFamily="1" charset="0"/>
            </a:endParaRPr>
          </a:p>
        </p:txBody>
      </p:sp>
      <p:cxnSp>
        <p:nvCxnSpPr>
          <p:cNvPr id="5" name="Straight Connector 4"/>
          <p:cNvCxnSpPr/>
          <p:nvPr/>
        </p:nvCxnSpPr>
        <p:spPr bwMode="auto">
          <a:xfrm flipV="1">
            <a:off x="614149" y="5758511"/>
            <a:ext cx="7519917" cy="409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379883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6948544" cy="1295400"/>
          </a:xfrm>
        </p:spPr>
        <p:txBody>
          <a:bodyPr>
            <a:normAutofit/>
          </a:bodyPr>
          <a:lstStyle/>
          <a:p>
            <a:r>
              <a:rPr lang="en-US" sz="3600" dirty="0" smtClean="0">
                <a:solidFill>
                  <a:srgbClr val="854999"/>
                </a:solidFill>
              </a:rPr>
              <a:t>Greetings from the         Feeding My Baby Study Team!</a:t>
            </a:r>
            <a:endParaRPr lang="en-US" sz="3600" dirty="0">
              <a:solidFill>
                <a:srgbClr val="854999"/>
              </a:solidFill>
            </a:endParaRPr>
          </a:p>
        </p:txBody>
      </p:sp>
      <p:sp>
        <p:nvSpPr>
          <p:cNvPr id="3" name="Content Placeholder 2"/>
          <p:cNvSpPr>
            <a:spLocks noGrp="1"/>
          </p:cNvSpPr>
          <p:nvPr>
            <p:ph idx="1"/>
          </p:nvPr>
        </p:nvSpPr>
        <p:spPr>
          <a:xfrm>
            <a:off x="1043492" y="2438400"/>
            <a:ext cx="7109908" cy="4267200"/>
          </a:xfrm>
        </p:spPr>
        <p:txBody>
          <a:bodyPr>
            <a:normAutofit fontScale="25000" lnSpcReduction="20000"/>
          </a:bodyPr>
          <a:lstStyle/>
          <a:p>
            <a:pPr>
              <a:spcBef>
                <a:spcPts val="0"/>
              </a:spcBef>
              <a:buNone/>
              <a:defRPr/>
            </a:pPr>
            <a:endParaRPr lang="en-US" sz="2000" dirty="0" smtClean="0"/>
          </a:p>
          <a:p>
            <a:pPr>
              <a:spcBef>
                <a:spcPts val="0"/>
              </a:spcBef>
              <a:defRPr/>
            </a:pPr>
            <a:r>
              <a:rPr lang="en-US" sz="8000" dirty="0" err="1" smtClean="0">
                <a:latin typeface="Century Gothic" panose="020B0502020202020204" pitchFamily="34" charset="0"/>
              </a:rPr>
              <a:t>Westat</a:t>
            </a:r>
            <a:endParaRPr lang="en-US" sz="8000" dirty="0" smtClean="0">
              <a:latin typeface="Century Gothic" panose="020B0502020202020204" pitchFamily="34" charset="0"/>
            </a:endParaRPr>
          </a:p>
          <a:p>
            <a:pPr marL="68580" indent="0">
              <a:spcBef>
                <a:spcPts val="0"/>
              </a:spcBef>
              <a:buNone/>
              <a:defRPr/>
            </a:pPr>
            <a:endParaRPr lang="en-US" sz="8000" dirty="0" smtClean="0">
              <a:latin typeface="Century Gothic" panose="020B0502020202020204" pitchFamily="34" charset="0"/>
            </a:endParaRPr>
          </a:p>
          <a:p>
            <a:pPr>
              <a:defRPr/>
            </a:pPr>
            <a:r>
              <a:rPr lang="en-US" sz="8000" dirty="0" err="1" smtClean="0">
                <a:latin typeface="Century Gothic" panose="020B0502020202020204" pitchFamily="34" charset="0"/>
              </a:rPr>
              <a:t>Altarum</a:t>
            </a:r>
            <a:r>
              <a:rPr lang="en-US" sz="8000" dirty="0" smtClean="0">
                <a:latin typeface="Century Gothic" panose="020B0502020202020204" pitchFamily="34" charset="0"/>
              </a:rPr>
              <a:t>  Institute </a:t>
            </a:r>
            <a:endParaRPr lang="en-US" sz="8000" dirty="0">
              <a:latin typeface="Century Gothic" panose="020B0502020202020204" pitchFamily="34" charset="0"/>
            </a:endParaRPr>
          </a:p>
          <a:p>
            <a:pPr marL="457200" lvl="1" indent="0">
              <a:buNone/>
              <a:defRPr/>
            </a:pPr>
            <a:endParaRPr lang="en-US" sz="8000" dirty="0">
              <a:latin typeface="Century Gothic" panose="020B0502020202020204" pitchFamily="34" charset="0"/>
            </a:endParaRPr>
          </a:p>
          <a:p>
            <a:pPr>
              <a:defRPr/>
            </a:pPr>
            <a:r>
              <a:rPr lang="en-US" sz="8000" dirty="0" smtClean="0">
                <a:latin typeface="Century Gothic" panose="020B0502020202020204" pitchFamily="34" charset="0"/>
              </a:rPr>
              <a:t>Public Health Foundation Enterprises WIC Program  </a:t>
            </a:r>
          </a:p>
          <a:p>
            <a:pPr>
              <a:defRPr/>
            </a:pPr>
            <a:endParaRPr lang="en-US" sz="8000" dirty="0">
              <a:latin typeface="Century Gothic" panose="020B0502020202020204" pitchFamily="34" charset="0"/>
            </a:endParaRPr>
          </a:p>
          <a:p>
            <a:pPr>
              <a:defRPr/>
            </a:pPr>
            <a:r>
              <a:rPr lang="en-US" sz="8000" dirty="0" smtClean="0">
                <a:latin typeface="Century Gothic" panose="020B0502020202020204" pitchFamily="34" charset="0"/>
              </a:rPr>
              <a:t>Nutrition Policy Institute of the University of California  </a:t>
            </a:r>
          </a:p>
          <a:p>
            <a:pPr>
              <a:defRPr/>
            </a:pPr>
            <a:endParaRPr lang="en-US" sz="8000" dirty="0">
              <a:latin typeface="Century Gothic" panose="020B0502020202020204" pitchFamily="34" charset="0"/>
            </a:endParaRPr>
          </a:p>
          <a:p>
            <a:pPr>
              <a:defRPr/>
            </a:pPr>
            <a:r>
              <a:rPr lang="en-US" sz="8000" dirty="0" smtClean="0">
                <a:latin typeface="Century Gothic" panose="020B0502020202020204" pitchFamily="34" charset="0"/>
              </a:rPr>
              <a:t>USDA Food and Nutrition Service </a:t>
            </a:r>
          </a:p>
          <a:p>
            <a:pPr marL="68580" indent="0">
              <a:buNone/>
              <a:defRPr/>
            </a:pPr>
            <a:endParaRPr lang="en-US" sz="8000" b="1" dirty="0" smtClean="0"/>
          </a:p>
          <a:p>
            <a:pPr marL="68580" indent="0">
              <a:buNone/>
              <a:defRPr/>
            </a:pPr>
            <a:endParaRPr lang="en-US" sz="2000" b="1" dirty="0"/>
          </a:p>
          <a:p>
            <a:pPr>
              <a:defRPr/>
            </a:pPr>
            <a:endParaRPr lang="en-US" sz="2000" b="1" dirty="0" smtClean="0"/>
          </a:p>
          <a:p>
            <a:pPr>
              <a:buNone/>
              <a:defRPr/>
            </a:pPr>
            <a:r>
              <a:rPr lang="en-US" sz="2000" b="1" dirty="0" smtClean="0"/>
              <a:t>	</a:t>
            </a:r>
            <a:endParaRPr lang="en-US" b="1" dirty="0"/>
          </a:p>
          <a:p>
            <a:pPr>
              <a:buNone/>
            </a:pPr>
            <a:endParaRPr lang="en-US" dirty="0"/>
          </a:p>
        </p:txBody>
      </p:sp>
    </p:spTree>
    <p:extLst>
      <p:ext uri="{BB962C8B-B14F-4D97-AF65-F5344CB8AC3E}">
        <p14:creationId xmlns:p14="http://schemas.microsoft.com/office/powerpoint/2010/main" val="3757949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27664"/>
            <a:ext cx="7153834" cy="1258336"/>
          </a:xfrm>
        </p:spPr>
        <p:txBody>
          <a:bodyPr>
            <a:normAutofit/>
          </a:bodyPr>
          <a:lstStyle/>
          <a:p>
            <a:r>
              <a:rPr lang="en-US" sz="3600" dirty="0" smtClean="0">
                <a:solidFill>
                  <a:srgbClr val="7030A0"/>
                </a:solidFill>
              </a:rPr>
              <a:t>Mean IFI Score </a:t>
            </a:r>
            <a:endParaRPr lang="en-US" sz="3600" dirty="0">
              <a:solidFill>
                <a:srgbClr val="7030A0"/>
              </a:solidFill>
            </a:endParaRPr>
          </a:p>
        </p:txBody>
      </p:sp>
      <p:sp>
        <p:nvSpPr>
          <p:cNvPr id="6" name="Content Placeholder 5"/>
          <p:cNvSpPr>
            <a:spLocks noGrp="1"/>
          </p:cNvSpPr>
          <p:nvPr>
            <p:ph idx="1"/>
          </p:nvPr>
        </p:nvSpPr>
        <p:spPr>
          <a:xfrm>
            <a:off x="914399" y="2057400"/>
            <a:ext cx="7869239" cy="3674660"/>
          </a:xfrm>
        </p:spPr>
        <p:txBody>
          <a:bodyPr/>
          <a:lstStyle/>
          <a:p>
            <a:pPr marL="68580" indent="0">
              <a:buNone/>
            </a:pPr>
            <a:endParaRPr lang="en-US" dirty="0" smtClean="0">
              <a:latin typeface="Century Gothic" panose="020B0502020202020204" pitchFamily="34" charset="0"/>
            </a:endParaRPr>
          </a:p>
          <a:p>
            <a:r>
              <a:rPr lang="en-US" sz="2800" dirty="0" smtClean="0">
                <a:latin typeface="Century Gothic" panose="020B0502020202020204" pitchFamily="34" charset="0"/>
              </a:rPr>
              <a:t>All prenatal women in study = 9.8</a:t>
            </a:r>
          </a:p>
          <a:p>
            <a:r>
              <a:rPr lang="en-US" sz="2800" dirty="0" smtClean="0">
                <a:latin typeface="Century Gothic" panose="020B0502020202020204" pitchFamily="34" charset="0"/>
              </a:rPr>
              <a:t>Prenatal women in study pregnant          with 1</a:t>
            </a:r>
            <a:r>
              <a:rPr lang="en-US" sz="2800" baseline="30000" dirty="0" smtClean="0">
                <a:latin typeface="Century Gothic" panose="020B0502020202020204" pitchFamily="34" charset="0"/>
              </a:rPr>
              <a:t>st</a:t>
            </a:r>
            <a:r>
              <a:rPr lang="en-US" sz="2800" dirty="0" smtClean="0">
                <a:latin typeface="Century Gothic" panose="020B0502020202020204" pitchFamily="34" charset="0"/>
              </a:rPr>
              <a:t> child = 10.2</a:t>
            </a:r>
          </a:p>
        </p:txBody>
      </p:sp>
      <p:sp>
        <p:nvSpPr>
          <p:cNvPr id="4" name="Slide Number Placeholder 3"/>
          <p:cNvSpPr>
            <a:spLocks noGrp="1"/>
          </p:cNvSpPr>
          <p:nvPr>
            <p:ph type="sldNum" sz="quarter" idx="11"/>
          </p:nvPr>
        </p:nvSpPr>
        <p:spPr/>
        <p:txBody>
          <a:bodyPr/>
          <a:lstStyle/>
          <a:p>
            <a:fld id="{FAFB6D74-CC6B-44DE-BE09-6B6807D78EB4}" type="slidenum">
              <a:rPr lang="en-US" smtClean="0"/>
              <a:pPr/>
              <a:t>20</a:t>
            </a:fld>
            <a:endParaRPr lang="en-US">
              <a:latin typeface="Trebuchet MS" pitchFamily="1" charset="0"/>
            </a:endParaRPr>
          </a:p>
        </p:txBody>
      </p:sp>
    </p:spTree>
    <p:extLst>
      <p:ext uri="{BB962C8B-B14F-4D97-AF65-F5344CB8AC3E}">
        <p14:creationId xmlns:p14="http://schemas.microsoft.com/office/powerpoint/2010/main" val="677764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04792" cy="1934570"/>
          </a:xfrm>
        </p:spPr>
        <p:txBody>
          <a:bodyPr>
            <a:normAutofit/>
          </a:bodyPr>
          <a:lstStyle/>
          <a:p>
            <a:r>
              <a:rPr lang="en-US" sz="3600" dirty="0" smtClean="0">
                <a:solidFill>
                  <a:srgbClr val="7030A0"/>
                </a:solidFill>
              </a:rPr>
              <a:t>Higher Intention to Breastfeed</a:t>
            </a:r>
            <a:endParaRPr lang="en-US" sz="3600" dirty="0">
              <a:solidFill>
                <a:srgbClr val="7030A0"/>
              </a:solidFill>
            </a:endParaRPr>
          </a:p>
        </p:txBody>
      </p:sp>
      <p:sp>
        <p:nvSpPr>
          <p:cNvPr id="3" name="Content Placeholder 2"/>
          <p:cNvSpPr>
            <a:spLocks noGrp="1"/>
          </p:cNvSpPr>
          <p:nvPr>
            <p:ph idx="1"/>
          </p:nvPr>
        </p:nvSpPr>
        <p:spPr>
          <a:xfrm>
            <a:off x="685800" y="2323652"/>
            <a:ext cx="7135009" cy="3508977"/>
          </a:xfrm>
        </p:spPr>
        <p:txBody>
          <a:bodyPr>
            <a:normAutofit/>
          </a:bodyPr>
          <a:lstStyle/>
          <a:p>
            <a:pPr>
              <a:spcAft>
                <a:spcPts val="0"/>
              </a:spcAft>
            </a:pPr>
            <a:r>
              <a:rPr lang="en-US" sz="2800" dirty="0" smtClean="0">
                <a:latin typeface="+mj-lt"/>
              </a:rPr>
              <a:t>Hispanic </a:t>
            </a:r>
          </a:p>
          <a:p>
            <a:pPr>
              <a:spcAft>
                <a:spcPts val="0"/>
              </a:spcAft>
            </a:pPr>
            <a:r>
              <a:rPr lang="en-US" sz="2800" dirty="0">
                <a:latin typeface="Century Gothic" panose="020B0502020202020204" pitchFamily="34" charset="0"/>
              </a:rPr>
              <a:t>M</a:t>
            </a:r>
            <a:r>
              <a:rPr lang="en-US" sz="2800" dirty="0" smtClean="0">
                <a:latin typeface="Century Gothic" panose="020B0502020202020204" pitchFamily="34" charset="0"/>
              </a:rPr>
              <a:t>arried </a:t>
            </a:r>
          </a:p>
          <a:p>
            <a:pPr>
              <a:spcAft>
                <a:spcPts val="0"/>
              </a:spcAft>
            </a:pPr>
            <a:r>
              <a:rPr lang="en-US" sz="2800" dirty="0" smtClean="0">
                <a:latin typeface="Century Gothic" panose="020B0502020202020204" pitchFamily="34" charset="0"/>
              </a:rPr>
              <a:t>&gt;75% of poverty guidelines</a:t>
            </a:r>
          </a:p>
          <a:p>
            <a:pPr>
              <a:spcAft>
                <a:spcPts val="0"/>
              </a:spcAft>
            </a:pPr>
            <a:r>
              <a:rPr lang="en-US" sz="2800" dirty="0" smtClean="0">
                <a:latin typeface="Century Gothic" panose="020B0502020202020204" pitchFamily="34" charset="0"/>
              </a:rPr>
              <a:t>Breastfed </a:t>
            </a:r>
            <a:r>
              <a:rPr lang="en-US" sz="2800" dirty="0">
                <a:latin typeface="Century Gothic" panose="020B0502020202020204" pitchFamily="34" charset="0"/>
              </a:rPr>
              <a:t>previously for </a:t>
            </a:r>
            <a:r>
              <a:rPr lang="en-US" sz="2800" dirty="0" smtClean="0">
                <a:latin typeface="Century Gothic" panose="020B0502020202020204" pitchFamily="34" charset="0"/>
              </a:rPr>
              <a:t>&gt;3 months</a:t>
            </a:r>
          </a:p>
          <a:p>
            <a:pPr>
              <a:spcAft>
                <a:spcPts val="0"/>
              </a:spcAft>
            </a:pPr>
            <a:r>
              <a:rPr lang="en-US" sz="2800" dirty="0" smtClean="0">
                <a:latin typeface="Century Gothic" panose="020B0502020202020204" pitchFamily="34" charset="0"/>
              </a:rPr>
              <a:t>More education</a:t>
            </a:r>
          </a:p>
          <a:p>
            <a:pPr marL="0" indent="0">
              <a:buNone/>
            </a:pPr>
            <a:endParaRPr lang="en-US" dirty="0"/>
          </a:p>
        </p:txBody>
      </p:sp>
      <p:sp>
        <p:nvSpPr>
          <p:cNvPr id="4" name="Slide Number Placeholder 3"/>
          <p:cNvSpPr>
            <a:spLocks noGrp="1"/>
          </p:cNvSpPr>
          <p:nvPr>
            <p:ph type="sldNum" sz="quarter" idx="11"/>
          </p:nvPr>
        </p:nvSpPr>
        <p:spPr/>
        <p:txBody>
          <a:bodyPr/>
          <a:lstStyle/>
          <a:p>
            <a:fld id="{FAFB6D74-CC6B-44DE-BE09-6B6807D78EB4}" type="slidenum">
              <a:rPr lang="en-US" smtClean="0"/>
              <a:pPr/>
              <a:t>21</a:t>
            </a:fld>
            <a:endParaRPr lang="en-US" dirty="0">
              <a:latin typeface="Trebuchet MS" pitchFamily="1" charset="0"/>
            </a:endParaRPr>
          </a:p>
        </p:txBody>
      </p:sp>
    </p:spTree>
    <p:extLst>
      <p:ext uri="{BB962C8B-B14F-4D97-AF65-F5344CB8AC3E}">
        <p14:creationId xmlns:p14="http://schemas.microsoft.com/office/powerpoint/2010/main" val="3467445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8058080" cy="990600"/>
          </a:xfrm>
        </p:spPr>
        <p:txBody>
          <a:bodyPr>
            <a:normAutofit/>
          </a:bodyPr>
          <a:lstStyle/>
          <a:p>
            <a:r>
              <a:rPr lang="en-US" sz="3600" dirty="0" smtClean="0">
                <a:solidFill>
                  <a:srgbClr val="7030A0"/>
                </a:solidFill>
              </a:rPr>
              <a:t>Lower Intention to Breastfeed</a:t>
            </a:r>
            <a:endParaRPr lang="en-US" sz="3600" dirty="0">
              <a:solidFill>
                <a:srgbClr val="7030A0"/>
              </a:solidFill>
            </a:endParaRPr>
          </a:p>
        </p:txBody>
      </p:sp>
      <p:sp>
        <p:nvSpPr>
          <p:cNvPr id="3" name="Content Placeholder 2"/>
          <p:cNvSpPr>
            <a:spLocks noGrp="1"/>
          </p:cNvSpPr>
          <p:nvPr>
            <p:ph idx="1"/>
          </p:nvPr>
        </p:nvSpPr>
        <p:spPr>
          <a:xfrm>
            <a:off x="609600" y="2286000"/>
            <a:ext cx="7058809" cy="3508977"/>
          </a:xfrm>
        </p:spPr>
        <p:txBody>
          <a:bodyPr>
            <a:noAutofit/>
          </a:bodyPr>
          <a:lstStyle/>
          <a:p>
            <a:pPr>
              <a:spcAft>
                <a:spcPts val="0"/>
              </a:spcAft>
            </a:pPr>
            <a:r>
              <a:rPr lang="en-US" sz="2800" dirty="0" smtClean="0">
                <a:latin typeface="Century Gothic" panose="020B0502020202020204" pitchFamily="34" charset="0"/>
              </a:rPr>
              <a:t>African American </a:t>
            </a:r>
          </a:p>
          <a:p>
            <a:pPr>
              <a:spcAft>
                <a:spcPts val="0"/>
              </a:spcAft>
            </a:pPr>
            <a:r>
              <a:rPr lang="en-US" sz="2800" dirty="0" smtClean="0">
                <a:latin typeface="Century Gothic" panose="020B0502020202020204" pitchFamily="34" charset="0"/>
              </a:rPr>
              <a:t>Pregnant </a:t>
            </a:r>
            <a:r>
              <a:rPr lang="en-US" sz="2800" dirty="0">
                <a:latin typeface="Century Gothic" panose="020B0502020202020204" pitchFamily="34" charset="0"/>
              </a:rPr>
              <a:t>with a </a:t>
            </a:r>
            <a:r>
              <a:rPr lang="en-US" sz="2800" dirty="0" smtClean="0">
                <a:latin typeface="Century Gothic" panose="020B0502020202020204" pitchFamily="34" charset="0"/>
              </a:rPr>
              <a:t>third or subsequent child </a:t>
            </a:r>
          </a:p>
          <a:p>
            <a:pPr>
              <a:spcAft>
                <a:spcPts val="0"/>
              </a:spcAft>
            </a:pPr>
            <a:r>
              <a:rPr lang="en-US" sz="2800" dirty="0" smtClean="0">
                <a:latin typeface="Century Gothic" panose="020B0502020202020204" pitchFamily="34" charset="0"/>
              </a:rPr>
              <a:t>Having </a:t>
            </a:r>
            <a:r>
              <a:rPr lang="en-US" sz="2800" dirty="0">
                <a:latin typeface="Century Gothic" panose="020B0502020202020204" pitchFamily="34" charset="0"/>
              </a:rPr>
              <a:t>been on WIC previously </a:t>
            </a:r>
            <a:endParaRPr lang="en-US" sz="2800" dirty="0" smtClean="0">
              <a:latin typeface="Century Gothic" panose="020B0502020202020204" pitchFamily="34" charset="0"/>
            </a:endParaRPr>
          </a:p>
          <a:p>
            <a:pPr>
              <a:spcAft>
                <a:spcPts val="0"/>
              </a:spcAft>
            </a:pPr>
            <a:r>
              <a:rPr lang="en-US" sz="2800" dirty="0" smtClean="0">
                <a:latin typeface="Century Gothic" panose="020B0502020202020204" pitchFamily="34" charset="0"/>
              </a:rPr>
              <a:t>Not living </a:t>
            </a:r>
            <a:r>
              <a:rPr lang="en-US" sz="2800" dirty="0">
                <a:latin typeface="Century Gothic" panose="020B0502020202020204" pitchFamily="34" charset="0"/>
              </a:rPr>
              <a:t>with the baby’s </a:t>
            </a:r>
            <a:r>
              <a:rPr lang="en-US" sz="2800" dirty="0" smtClean="0">
                <a:latin typeface="Century Gothic" panose="020B0502020202020204" pitchFamily="34" charset="0"/>
              </a:rPr>
              <a:t>father</a:t>
            </a:r>
          </a:p>
          <a:p>
            <a:pPr>
              <a:spcAft>
                <a:spcPts val="0"/>
              </a:spcAft>
            </a:pPr>
            <a:r>
              <a:rPr lang="en-US" sz="2800" dirty="0" smtClean="0">
                <a:latin typeface="Century Gothic" panose="020B0502020202020204" pitchFamily="34" charset="0"/>
              </a:rPr>
              <a:t>Engaging </a:t>
            </a:r>
            <a:r>
              <a:rPr lang="en-US" sz="2800" dirty="0">
                <a:latin typeface="Century Gothic" panose="020B0502020202020204" pitchFamily="34" charset="0"/>
              </a:rPr>
              <a:t>in discussions about infant feeding plans with no more than one </a:t>
            </a:r>
            <a:r>
              <a:rPr lang="en-US" sz="2800" dirty="0" smtClean="0">
                <a:latin typeface="Century Gothic" panose="020B0502020202020204" pitchFamily="34" charset="0"/>
              </a:rPr>
              <a:t>person</a:t>
            </a:r>
            <a:endParaRPr lang="en-US" sz="2800" dirty="0">
              <a:latin typeface="Century Gothic" panose="020B0502020202020204" pitchFamily="34" charset="0"/>
            </a:endParaRPr>
          </a:p>
          <a:p>
            <a:endParaRPr lang="en-US" sz="2800" dirty="0"/>
          </a:p>
        </p:txBody>
      </p:sp>
      <p:sp>
        <p:nvSpPr>
          <p:cNvPr id="4" name="Slide Number Placeholder 3"/>
          <p:cNvSpPr>
            <a:spLocks noGrp="1"/>
          </p:cNvSpPr>
          <p:nvPr>
            <p:ph type="sldNum" sz="quarter" idx="11"/>
          </p:nvPr>
        </p:nvSpPr>
        <p:spPr/>
        <p:txBody>
          <a:bodyPr/>
          <a:lstStyle/>
          <a:p>
            <a:fld id="{FAFB6D74-CC6B-44DE-BE09-6B6807D78EB4}" type="slidenum">
              <a:rPr lang="en-US" smtClean="0"/>
              <a:pPr/>
              <a:t>22</a:t>
            </a:fld>
            <a:endParaRPr lang="en-US" dirty="0">
              <a:latin typeface="Trebuchet MS" pitchFamily="1" charset="0"/>
            </a:endParaRPr>
          </a:p>
        </p:txBody>
      </p:sp>
    </p:spTree>
    <p:extLst>
      <p:ext uri="{BB962C8B-B14F-4D97-AF65-F5344CB8AC3E}">
        <p14:creationId xmlns:p14="http://schemas.microsoft.com/office/powerpoint/2010/main" val="115083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9820"/>
            <a:ext cx="8229600" cy="2032380"/>
          </a:xfrm>
        </p:spPr>
        <p:txBody>
          <a:bodyPr>
            <a:normAutofit/>
          </a:bodyPr>
          <a:lstStyle/>
          <a:p>
            <a:r>
              <a:rPr lang="en-US" sz="3200" dirty="0" smtClean="0">
                <a:solidFill>
                  <a:srgbClr val="7030A0"/>
                </a:solidFill>
              </a:rPr>
              <a:t>No Impact on Intention to Breastfeed</a:t>
            </a:r>
            <a:endParaRPr lang="en-US" sz="3200" dirty="0">
              <a:solidFill>
                <a:srgbClr val="7030A0"/>
              </a:solidFill>
            </a:endParaRPr>
          </a:p>
        </p:txBody>
      </p:sp>
      <p:sp>
        <p:nvSpPr>
          <p:cNvPr id="3" name="Content Placeholder 2"/>
          <p:cNvSpPr>
            <a:spLocks noGrp="1"/>
          </p:cNvSpPr>
          <p:nvPr>
            <p:ph idx="1"/>
          </p:nvPr>
        </p:nvSpPr>
        <p:spPr>
          <a:xfrm>
            <a:off x="838200" y="2438400"/>
            <a:ext cx="6982609" cy="3394229"/>
          </a:xfrm>
        </p:spPr>
        <p:txBody>
          <a:bodyPr>
            <a:normAutofit/>
          </a:bodyPr>
          <a:lstStyle/>
          <a:p>
            <a:pPr>
              <a:spcAft>
                <a:spcPts val="0"/>
              </a:spcAft>
            </a:pPr>
            <a:r>
              <a:rPr lang="en-US" sz="2800" dirty="0" smtClean="0">
                <a:latin typeface="Century Gothic" panose="020B0502020202020204" pitchFamily="34" charset="0"/>
              </a:rPr>
              <a:t>Food security</a:t>
            </a:r>
          </a:p>
          <a:p>
            <a:pPr>
              <a:spcAft>
                <a:spcPts val="0"/>
              </a:spcAft>
            </a:pPr>
            <a:r>
              <a:rPr lang="en-US" sz="2800" dirty="0" smtClean="0">
                <a:latin typeface="Century Gothic" panose="020B0502020202020204" pitchFamily="34" charset="0"/>
              </a:rPr>
              <a:t>Pregnancy trimester joined WIC</a:t>
            </a:r>
          </a:p>
          <a:p>
            <a:pPr>
              <a:spcAft>
                <a:spcPts val="0"/>
              </a:spcAft>
            </a:pPr>
            <a:r>
              <a:rPr lang="en-US" sz="2800" dirty="0" smtClean="0">
                <a:latin typeface="Century Gothic" panose="020B0502020202020204" pitchFamily="34" charset="0"/>
              </a:rPr>
              <a:t>Weight before pregnancy</a:t>
            </a:r>
          </a:p>
          <a:p>
            <a:pPr>
              <a:spcAft>
                <a:spcPts val="0"/>
              </a:spcAft>
            </a:pPr>
            <a:r>
              <a:rPr lang="en-US" sz="2800" dirty="0" smtClean="0">
                <a:latin typeface="Century Gothic" panose="020B0502020202020204" pitchFamily="34" charset="0"/>
              </a:rPr>
              <a:t>Born in the US</a:t>
            </a:r>
          </a:p>
        </p:txBody>
      </p:sp>
      <p:sp>
        <p:nvSpPr>
          <p:cNvPr id="4" name="Slide Number Placeholder 3"/>
          <p:cNvSpPr>
            <a:spLocks noGrp="1"/>
          </p:cNvSpPr>
          <p:nvPr>
            <p:ph type="sldNum" sz="quarter" idx="11"/>
          </p:nvPr>
        </p:nvSpPr>
        <p:spPr/>
        <p:txBody>
          <a:bodyPr/>
          <a:lstStyle/>
          <a:p>
            <a:fld id="{FAFB6D74-CC6B-44DE-BE09-6B6807D78EB4}" type="slidenum">
              <a:rPr lang="en-US" smtClean="0"/>
              <a:pPr/>
              <a:t>23</a:t>
            </a:fld>
            <a:endParaRPr lang="en-US">
              <a:latin typeface="Trebuchet MS" pitchFamily="1" charset="0"/>
            </a:endParaRPr>
          </a:p>
        </p:txBody>
      </p:sp>
    </p:spTree>
    <p:extLst>
      <p:ext uri="{BB962C8B-B14F-4D97-AF65-F5344CB8AC3E}">
        <p14:creationId xmlns:p14="http://schemas.microsoft.com/office/powerpoint/2010/main" val="315623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44433" cy="2209800"/>
          </a:xfrm>
        </p:spPr>
        <p:txBody>
          <a:bodyPr>
            <a:normAutofit/>
          </a:bodyPr>
          <a:lstStyle/>
          <a:p>
            <a:r>
              <a:rPr lang="en-US" sz="3200" dirty="0" smtClean="0">
                <a:solidFill>
                  <a:srgbClr val="7030A0"/>
                </a:solidFill>
              </a:rPr>
              <a:t>Intention to Breastfeed: </a:t>
            </a:r>
            <a:br>
              <a:rPr lang="en-US" sz="3200" dirty="0" smtClean="0">
                <a:solidFill>
                  <a:srgbClr val="7030A0"/>
                </a:solidFill>
              </a:rPr>
            </a:br>
            <a:r>
              <a:rPr lang="en-US" sz="3200" dirty="0" smtClean="0">
                <a:solidFill>
                  <a:srgbClr val="7030A0"/>
                </a:solidFill>
              </a:rPr>
              <a:t>Regression Model</a:t>
            </a:r>
            <a:endParaRPr lang="en-US" sz="3200" dirty="0">
              <a:solidFill>
                <a:srgbClr val="7030A0"/>
              </a:solidFill>
            </a:endParaRPr>
          </a:p>
        </p:txBody>
      </p:sp>
      <p:sp>
        <p:nvSpPr>
          <p:cNvPr id="3" name="Content Placeholder 2"/>
          <p:cNvSpPr>
            <a:spLocks noGrp="1"/>
          </p:cNvSpPr>
          <p:nvPr>
            <p:ph idx="1"/>
          </p:nvPr>
        </p:nvSpPr>
        <p:spPr>
          <a:xfrm>
            <a:off x="457200" y="2438400"/>
            <a:ext cx="8077200" cy="3394229"/>
          </a:xfrm>
        </p:spPr>
        <p:txBody>
          <a:bodyPr>
            <a:normAutofit/>
          </a:bodyPr>
          <a:lstStyle/>
          <a:p>
            <a:pPr marL="457200" lvl="1" indent="0">
              <a:buNone/>
            </a:pPr>
            <a:r>
              <a:rPr lang="en-US" sz="3200" dirty="0" smtClean="0">
                <a:latin typeface="Century Gothic" panose="020B0502020202020204" pitchFamily="34" charset="0"/>
              </a:rPr>
              <a:t>Socio-demographics + Beliefs + Advice/experiences </a:t>
            </a:r>
            <a:r>
              <a:rPr lang="en-US" sz="3200" dirty="0">
                <a:latin typeface="Century Gothic" panose="020B0502020202020204" pitchFamily="34" charset="0"/>
              </a:rPr>
              <a:t>→ </a:t>
            </a:r>
            <a:r>
              <a:rPr lang="en-US" sz="3200" dirty="0" smtClean="0">
                <a:latin typeface="Century Gothic" panose="020B0502020202020204" pitchFamily="34" charset="0"/>
              </a:rPr>
              <a:t>Intentions to Breastfeed</a:t>
            </a:r>
          </a:p>
          <a:p>
            <a:pPr marL="457200" lvl="1" indent="0">
              <a:spcBef>
                <a:spcPts val="1200"/>
              </a:spcBef>
              <a:buNone/>
            </a:pPr>
            <a:r>
              <a:rPr lang="en-US" sz="3200" dirty="0" smtClean="0">
                <a:solidFill>
                  <a:schemeClr val="accent6">
                    <a:lumMod val="75000"/>
                  </a:schemeClr>
                </a:solidFill>
                <a:latin typeface="Century Gothic" panose="020B0502020202020204" pitchFamily="34" charset="0"/>
              </a:rPr>
              <a:t>Regression model </a:t>
            </a:r>
            <a:r>
              <a:rPr lang="en-US" sz="3200" dirty="0">
                <a:solidFill>
                  <a:schemeClr val="accent6">
                    <a:lumMod val="75000"/>
                  </a:schemeClr>
                </a:solidFill>
                <a:latin typeface="Century Gothic" panose="020B0502020202020204" pitchFamily="34" charset="0"/>
              </a:rPr>
              <a:t>explains nearly 34% of the variability in IFI scores. </a:t>
            </a:r>
          </a:p>
          <a:p>
            <a:pPr marL="457200" lvl="1" indent="0">
              <a:spcBef>
                <a:spcPts val="1200"/>
              </a:spcBef>
              <a:buNone/>
            </a:pPr>
            <a:endParaRPr lang="en-US" sz="5400" dirty="0">
              <a:latin typeface="Gill Sans MT Condensed" panose="020B0506020104020203" pitchFamily="34" charset="0"/>
            </a:endParaRPr>
          </a:p>
          <a:p>
            <a:endParaRPr lang="en-US" dirty="0"/>
          </a:p>
        </p:txBody>
      </p:sp>
      <p:sp>
        <p:nvSpPr>
          <p:cNvPr id="4" name="Slide Number Placeholder 3"/>
          <p:cNvSpPr>
            <a:spLocks noGrp="1"/>
          </p:cNvSpPr>
          <p:nvPr>
            <p:ph type="sldNum" sz="quarter" idx="11"/>
          </p:nvPr>
        </p:nvSpPr>
        <p:spPr/>
        <p:txBody>
          <a:bodyPr/>
          <a:lstStyle/>
          <a:p>
            <a:fld id="{FAFB6D74-CC6B-44DE-BE09-6B6807D78EB4}" type="slidenum">
              <a:rPr lang="en-US" smtClean="0"/>
              <a:pPr/>
              <a:t>24</a:t>
            </a:fld>
            <a:endParaRPr lang="en-US">
              <a:latin typeface="Trebuchet MS" pitchFamily="1" charset="0"/>
            </a:endParaRPr>
          </a:p>
        </p:txBody>
      </p:sp>
    </p:spTree>
    <p:extLst>
      <p:ext uri="{BB962C8B-B14F-4D97-AF65-F5344CB8AC3E}">
        <p14:creationId xmlns:p14="http://schemas.microsoft.com/office/powerpoint/2010/main" val="2023607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820"/>
            <a:ext cx="8591266" cy="1498980"/>
          </a:xfrm>
        </p:spPr>
        <p:txBody>
          <a:bodyPr>
            <a:normAutofit/>
          </a:bodyPr>
          <a:lstStyle/>
          <a:p>
            <a:r>
              <a:rPr lang="en-US" sz="3600" dirty="0" smtClean="0">
                <a:solidFill>
                  <a:srgbClr val="7030A0"/>
                </a:solidFill>
              </a:rPr>
              <a:t>Socio-demographics (SD)+                  Beliefs + Advice = Intention</a:t>
            </a:r>
            <a:endParaRPr lang="en-US" sz="3600" dirty="0">
              <a:solidFill>
                <a:srgbClr val="7030A0"/>
              </a:solidFill>
            </a:endParaRPr>
          </a:p>
        </p:txBody>
      </p:sp>
      <p:sp>
        <p:nvSpPr>
          <p:cNvPr id="4" name="Slide Number Placeholder 3"/>
          <p:cNvSpPr>
            <a:spLocks noGrp="1"/>
          </p:cNvSpPr>
          <p:nvPr>
            <p:ph type="sldNum" sz="quarter" idx="11"/>
          </p:nvPr>
        </p:nvSpPr>
        <p:spPr/>
        <p:txBody>
          <a:bodyPr/>
          <a:lstStyle/>
          <a:p>
            <a:fld id="{FAFB6D74-CC6B-44DE-BE09-6B6807D78EB4}" type="slidenum">
              <a:rPr lang="en-US" smtClean="0"/>
              <a:pPr/>
              <a:t>25</a:t>
            </a:fld>
            <a:endParaRPr lang="en-US">
              <a:latin typeface="Trebuchet MS" pitchFamily="1"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68254036"/>
              </p:ext>
            </p:extLst>
          </p:nvPr>
        </p:nvGraphicFramePr>
        <p:xfrm>
          <a:off x="533400" y="1905000"/>
          <a:ext cx="8093124" cy="4591968"/>
        </p:xfrm>
        <a:graphic>
          <a:graphicData uri="http://schemas.openxmlformats.org/drawingml/2006/table">
            <a:tbl>
              <a:tblPr firstRow="1" firstCol="1" bandRow="1">
                <a:tableStyleId>{5C22544A-7EE6-4342-B048-85BDC9FD1C3A}</a:tableStyleId>
              </a:tblPr>
              <a:tblGrid>
                <a:gridCol w="5081792"/>
                <a:gridCol w="1498175"/>
                <a:gridCol w="1513157"/>
              </a:tblGrid>
              <a:tr h="440646">
                <a:tc>
                  <a:txBody>
                    <a:bodyPr/>
                    <a:lstStyle/>
                    <a:p>
                      <a:pPr marL="0" marR="0" algn="ctr">
                        <a:lnSpc>
                          <a:spcPct val="100000"/>
                        </a:lnSpc>
                        <a:spcBef>
                          <a:spcPts val="0"/>
                        </a:spcBef>
                        <a:spcAft>
                          <a:spcPts val="0"/>
                        </a:spcAft>
                      </a:pPr>
                      <a:r>
                        <a:rPr lang="en-US" sz="2400" dirty="0">
                          <a:solidFill>
                            <a:schemeClr val="tx1"/>
                          </a:solidFill>
                          <a:effectLst/>
                          <a:latin typeface="Gill Sans MT Condensed" panose="020B0506020104020203" pitchFamily="34" charset="0"/>
                        </a:rPr>
                        <a:t>Explanatory variable</a:t>
                      </a:r>
                      <a:endParaRPr lang="en-US" sz="24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0000"/>
                        </a:lnSpc>
                        <a:spcBef>
                          <a:spcPts val="0"/>
                        </a:spcBef>
                        <a:spcAft>
                          <a:spcPts val="0"/>
                        </a:spcAft>
                      </a:pPr>
                      <a:r>
                        <a:rPr lang="en-US" sz="2400" dirty="0">
                          <a:solidFill>
                            <a:schemeClr val="tx1"/>
                          </a:solidFill>
                          <a:effectLst/>
                          <a:latin typeface="Gill Sans MT Condensed" panose="020B0506020104020203" pitchFamily="34" charset="0"/>
                        </a:rPr>
                        <a:t>Coefficient sign</a:t>
                      </a:r>
                      <a:endParaRPr lang="en-US" sz="24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0000"/>
                        </a:lnSpc>
                        <a:spcBef>
                          <a:spcPts val="0"/>
                        </a:spcBef>
                        <a:spcAft>
                          <a:spcPts val="0"/>
                        </a:spcAft>
                      </a:pPr>
                      <a:r>
                        <a:rPr lang="en-US" sz="2400" dirty="0">
                          <a:solidFill>
                            <a:schemeClr val="tx1"/>
                          </a:solidFill>
                          <a:effectLst/>
                          <a:latin typeface="Gill Sans MT Condensed" panose="020B0506020104020203" pitchFamily="34" charset="0"/>
                        </a:rPr>
                        <a:t>Significance</a:t>
                      </a:r>
                      <a:endParaRPr lang="en-US" sz="24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93046">
                <a:tc>
                  <a:txBody>
                    <a:bodyPr/>
                    <a:lstStyle/>
                    <a:p>
                      <a:pPr marL="0" marR="0" algn="l">
                        <a:lnSpc>
                          <a:spcPct val="100000"/>
                        </a:lnSpc>
                        <a:spcBef>
                          <a:spcPts val="0"/>
                        </a:spcBef>
                        <a:spcAft>
                          <a:spcPts val="0"/>
                        </a:spcAft>
                      </a:pPr>
                      <a:r>
                        <a:rPr lang="en-US" sz="2400" b="0" dirty="0" smtClean="0">
                          <a:solidFill>
                            <a:schemeClr val="tx1"/>
                          </a:solidFill>
                          <a:effectLst/>
                          <a:latin typeface="Gill Sans MT Condensed" panose="020B0506020104020203" pitchFamily="34" charset="0"/>
                        </a:rPr>
                        <a:t>SD: Some BF history</a:t>
                      </a:r>
                      <a:endParaRPr lang="en-US" sz="2400" b="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Positive</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Significant</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046">
                <a:tc>
                  <a:txBody>
                    <a:bodyPr/>
                    <a:lstStyle/>
                    <a:p>
                      <a:pPr marL="0" marR="0" algn="l">
                        <a:lnSpc>
                          <a:spcPct val="100000"/>
                        </a:lnSpc>
                        <a:spcBef>
                          <a:spcPts val="0"/>
                        </a:spcBef>
                        <a:spcAft>
                          <a:spcPts val="0"/>
                        </a:spcAft>
                      </a:pPr>
                      <a:r>
                        <a:rPr lang="en-US" sz="2400" b="0" dirty="0" smtClean="0">
                          <a:solidFill>
                            <a:schemeClr val="tx1"/>
                          </a:solidFill>
                          <a:effectLst/>
                          <a:latin typeface="Gill Sans MT Condensed" panose="020B0506020104020203" pitchFamily="34" charset="0"/>
                        </a:rPr>
                        <a:t>SD: &gt;High School education</a:t>
                      </a:r>
                      <a:endParaRPr lang="en-US" sz="2400" b="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Positive</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Significant</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046">
                <a:tc>
                  <a:txBody>
                    <a:bodyPr/>
                    <a:lstStyle/>
                    <a:p>
                      <a:pPr marL="0" marR="0" algn="l">
                        <a:lnSpc>
                          <a:spcPct val="100000"/>
                        </a:lnSpc>
                        <a:spcBef>
                          <a:spcPts val="0"/>
                        </a:spcBef>
                        <a:spcAft>
                          <a:spcPts val="0"/>
                        </a:spcAft>
                      </a:pPr>
                      <a:r>
                        <a:rPr lang="en-US" sz="2400" b="0" dirty="0" smtClean="0">
                          <a:solidFill>
                            <a:schemeClr val="tx1"/>
                          </a:solidFill>
                          <a:effectLst/>
                          <a:latin typeface="Gill Sans MT Condensed" panose="020B0506020104020203" pitchFamily="34" charset="0"/>
                        </a:rPr>
                        <a:t>SD: Mother </a:t>
                      </a:r>
                      <a:r>
                        <a:rPr lang="en-US" sz="2400" b="0" dirty="0">
                          <a:solidFill>
                            <a:schemeClr val="tx1"/>
                          </a:solidFill>
                          <a:effectLst/>
                          <a:latin typeface="Gill Sans MT Condensed" panose="020B0506020104020203" pitchFamily="34" charset="0"/>
                        </a:rPr>
                        <a:t>living with father of </a:t>
                      </a:r>
                      <a:r>
                        <a:rPr lang="en-US" sz="2400" b="0" dirty="0" smtClean="0">
                          <a:solidFill>
                            <a:schemeClr val="tx1"/>
                          </a:solidFill>
                          <a:effectLst/>
                          <a:latin typeface="Gill Sans MT Condensed" panose="020B0506020104020203" pitchFamily="34" charset="0"/>
                        </a:rPr>
                        <a:t>baby</a:t>
                      </a:r>
                      <a:endParaRPr lang="en-US" sz="2400" b="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Positive</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Significant</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046">
                <a:tc>
                  <a:txBody>
                    <a:bodyPr/>
                    <a:lstStyle/>
                    <a:p>
                      <a:pPr marL="0" marR="0" algn="l">
                        <a:lnSpc>
                          <a:spcPct val="100000"/>
                        </a:lnSpc>
                        <a:spcBef>
                          <a:spcPts val="0"/>
                        </a:spcBef>
                        <a:spcAft>
                          <a:spcPts val="0"/>
                        </a:spcAft>
                      </a:pPr>
                      <a:r>
                        <a:rPr lang="en-US" sz="2400" b="0" dirty="0" smtClean="0">
                          <a:solidFill>
                            <a:schemeClr val="tx1"/>
                          </a:solidFill>
                          <a:effectLst/>
                          <a:latin typeface="Gill Sans MT Condensed" panose="020B0506020104020203" pitchFamily="34" charset="0"/>
                        </a:rPr>
                        <a:t>SD: Second/subsequent born</a:t>
                      </a:r>
                      <a:endParaRPr lang="en-US" sz="2400" b="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Negative</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Significant</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046">
                <a:tc>
                  <a:txBody>
                    <a:bodyPr/>
                    <a:lstStyle/>
                    <a:p>
                      <a:pPr marL="0" marR="0" algn="l">
                        <a:lnSpc>
                          <a:spcPct val="100000"/>
                        </a:lnSpc>
                        <a:spcBef>
                          <a:spcPts val="0"/>
                        </a:spcBef>
                        <a:spcAft>
                          <a:spcPts val="0"/>
                        </a:spcAft>
                      </a:pPr>
                      <a:r>
                        <a:rPr lang="en-US" sz="2400" b="0" dirty="0" smtClean="0">
                          <a:solidFill>
                            <a:schemeClr val="tx1"/>
                          </a:solidFill>
                          <a:effectLst/>
                          <a:latin typeface="Gill Sans MT Condensed" panose="020B0506020104020203" pitchFamily="34" charset="0"/>
                        </a:rPr>
                        <a:t>Belief:</a:t>
                      </a:r>
                      <a:r>
                        <a:rPr lang="en-US" sz="2400" b="0" baseline="0" dirty="0" smtClean="0">
                          <a:solidFill>
                            <a:schemeClr val="tx1"/>
                          </a:solidFill>
                          <a:effectLst/>
                          <a:latin typeface="Gill Sans MT Condensed" panose="020B0506020104020203" pitchFamily="34" charset="0"/>
                        </a:rPr>
                        <a:t> </a:t>
                      </a:r>
                      <a:r>
                        <a:rPr lang="en-US" sz="2400" b="0" dirty="0" smtClean="0">
                          <a:solidFill>
                            <a:schemeClr val="tx1"/>
                          </a:solidFill>
                          <a:effectLst/>
                          <a:latin typeface="Gill Sans MT Condensed" panose="020B0506020104020203" pitchFamily="34" charset="0"/>
                        </a:rPr>
                        <a:t>Benefits </a:t>
                      </a:r>
                      <a:r>
                        <a:rPr lang="en-US" sz="2400" b="0" dirty="0">
                          <a:solidFill>
                            <a:schemeClr val="tx1"/>
                          </a:solidFill>
                          <a:effectLst/>
                          <a:latin typeface="Gill Sans MT Condensed" panose="020B0506020104020203" pitchFamily="34" charset="0"/>
                        </a:rPr>
                        <a:t>Index</a:t>
                      </a:r>
                      <a:endParaRPr lang="en-US" sz="2400" b="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Positive</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Significant</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046">
                <a:tc>
                  <a:txBody>
                    <a:bodyPr/>
                    <a:lstStyle/>
                    <a:p>
                      <a:pPr marL="0" marR="0" algn="l">
                        <a:lnSpc>
                          <a:spcPct val="100000"/>
                        </a:lnSpc>
                        <a:spcBef>
                          <a:spcPts val="0"/>
                        </a:spcBef>
                        <a:spcAft>
                          <a:spcPts val="0"/>
                        </a:spcAft>
                      </a:pPr>
                      <a:r>
                        <a:rPr lang="en-US" sz="2400" b="0" dirty="0" smtClean="0">
                          <a:solidFill>
                            <a:schemeClr val="tx1"/>
                          </a:solidFill>
                          <a:effectLst/>
                          <a:latin typeface="Gill Sans MT Condensed" panose="020B0506020104020203" pitchFamily="34" charset="0"/>
                        </a:rPr>
                        <a:t>Belief: Barriers </a:t>
                      </a:r>
                      <a:r>
                        <a:rPr lang="en-US" sz="2400" b="0" dirty="0">
                          <a:solidFill>
                            <a:schemeClr val="tx1"/>
                          </a:solidFill>
                          <a:effectLst/>
                          <a:latin typeface="Gill Sans MT Condensed" panose="020B0506020104020203" pitchFamily="34" charset="0"/>
                        </a:rPr>
                        <a:t>Index</a:t>
                      </a:r>
                      <a:endParaRPr lang="en-US" sz="2400" b="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Negative</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Significant</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3046">
                <a:tc>
                  <a:txBody>
                    <a:bodyPr/>
                    <a:lstStyle/>
                    <a:p>
                      <a:pPr marL="0" marR="0" algn="l">
                        <a:lnSpc>
                          <a:spcPct val="100000"/>
                        </a:lnSpc>
                        <a:spcBef>
                          <a:spcPts val="0"/>
                        </a:spcBef>
                        <a:spcAft>
                          <a:spcPts val="0"/>
                        </a:spcAft>
                      </a:pPr>
                      <a:r>
                        <a:rPr lang="en-US" sz="2400" b="0" dirty="0" smtClean="0">
                          <a:solidFill>
                            <a:schemeClr val="tx1"/>
                          </a:solidFill>
                          <a:effectLst/>
                          <a:latin typeface="Gill Sans MT Condensed" panose="020B0506020104020203" pitchFamily="34" charset="0"/>
                        </a:rPr>
                        <a:t>Advice: Spoke </a:t>
                      </a:r>
                      <a:r>
                        <a:rPr lang="en-US" sz="2400" b="0" dirty="0">
                          <a:solidFill>
                            <a:schemeClr val="tx1"/>
                          </a:solidFill>
                          <a:effectLst/>
                          <a:latin typeface="Gill Sans MT Condensed" panose="020B0506020104020203" pitchFamily="34" charset="0"/>
                        </a:rPr>
                        <a:t>with </a:t>
                      </a:r>
                      <a:r>
                        <a:rPr lang="en-US" sz="2400" b="0" dirty="0" smtClean="0">
                          <a:solidFill>
                            <a:schemeClr val="tx1"/>
                          </a:solidFill>
                          <a:effectLst/>
                          <a:latin typeface="Gill Sans MT Condensed" panose="020B0506020104020203" pitchFamily="34" charset="0"/>
                        </a:rPr>
                        <a:t>&gt;1 </a:t>
                      </a:r>
                      <a:r>
                        <a:rPr lang="en-US" sz="2400" b="0" dirty="0">
                          <a:solidFill>
                            <a:schemeClr val="tx1"/>
                          </a:solidFill>
                          <a:effectLst/>
                          <a:latin typeface="Gill Sans MT Condensed" panose="020B0506020104020203" pitchFamily="34" charset="0"/>
                        </a:rPr>
                        <a:t>person about </a:t>
                      </a:r>
                      <a:r>
                        <a:rPr lang="en-US" sz="2400" b="0" dirty="0" smtClean="0">
                          <a:solidFill>
                            <a:schemeClr val="tx1"/>
                          </a:solidFill>
                          <a:effectLst/>
                          <a:latin typeface="Gill Sans MT Condensed" panose="020B0506020104020203" pitchFamily="34" charset="0"/>
                        </a:rPr>
                        <a:t>feeding plans</a:t>
                      </a:r>
                      <a:endParaRPr lang="en-US" sz="2400" b="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Positive</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solidFill>
                            <a:schemeClr val="tx1"/>
                          </a:solidFill>
                          <a:effectLst/>
                          <a:latin typeface="Gill Sans MT Condensed" panose="020B0506020104020203" pitchFamily="34" charset="0"/>
                        </a:rPr>
                        <a:t>Significant</a:t>
                      </a:r>
                      <a:endParaRPr lang="en-US" sz="2000" dirty="0">
                        <a:solidFill>
                          <a:schemeClr val="tx1"/>
                        </a:solidFill>
                        <a:effectLst/>
                        <a:latin typeface="Gill Sans MT Condensed" panose="020B05060201040202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4853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024744" cy="1066800"/>
          </a:xfrm>
        </p:spPr>
        <p:txBody>
          <a:bodyPr>
            <a:normAutofit/>
          </a:bodyPr>
          <a:lstStyle/>
          <a:p>
            <a:r>
              <a:rPr lang="en-US" sz="3600" dirty="0" smtClean="0">
                <a:solidFill>
                  <a:srgbClr val="7030A0"/>
                </a:solidFill>
              </a:rPr>
              <a:t>Summary</a:t>
            </a:r>
            <a:endParaRPr lang="en-US" sz="3600" dirty="0">
              <a:solidFill>
                <a:srgbClr val="7030A0"/>
              </a:solidFill>
            </a:endParaRPr>
          </a:p>
        </p:txBody>
      </p:sp>
      <p:sp>
        <p:nvSpPr>
          <p:cNvPr id="3" name="Content Placeholder 2"/>
          <p:cNvSpPr>
            <a:spLocks noGrp="1"/>
          </p:cNvSpPr>
          <p:nvPr>
            <p:ph idx="1"/>
          </p:nvPr>
        </p:nvSpPr>
        <p:spPr>
          <a:xfrm>
            <a:off x="838200" y="2133600"/>
            <a:ext cx="7772400" cy="4038600"/>
          </a:xfrm>
        </p:spPr>
        <p:txBody>
          <a:bodyPr>
            <a:normAutofit fontScale="47500" lnSpcReduction="20000"/>
          </a:bodyPr>
          <a:lstStyle/>
          <a:p>
            <a:pPr>
              <a:spcAft>
                <a:spcPts val="1800"/>
              </a:spcAft>
            </a:pPr>
            <a:r>
              <a:rPr lang="en-US" sz="5100" dirty="0" smtClean="0">
                <a:latin typeface="Century Gothic" panose="020B0502020202020204" pitchFamily="34" charset="0"/>
              </a:rPr>
              <a:t>Breastfeeding is viewed much more favorably   than 20 years ago</a:t>
            </a:r>
          </a:p>
          <a:p>
            <a:r>
              <a:rPr lang="en-US" sz="5100" dirty="0" smtClean="0">
                <a:latin typeface="Century Gothic" panose="020B0502020202020204" pitchFamily="34" charset="0"/>
              </a:rPr>
              <a:t>Views on </a:t>
            </a:r>
            <a:r>
              <a:rPr lang="en-US" sz="5100" b="1" i="1" dirty="0" smtClean="0">
                <a:latin typeface="Century Gothic" panose="020B0502020202020204" pitchFamily="34" charset="0"/>
              </a:rPr>
              <a:t>Benefits </a:t>
            </a:r>
            <a:r>
              <a:rPr lang="en-US" sz="5100" u="sng" dirty="0" smtClean="0">
                <a:latin typeface="Century Gothic" panose="020B0502020202020204" pitchFamily="34" charset="0"/>
              </a:rPr>
              <a:t>drive</a:t>
            </a:r>
            <a:r>
              <a:rPr lang="en-US" sz="5100" dirty="0" smtClean="0">
                <a:latin typeface="Century Gothic" panose="020B0502020202020204" pitchFamily="34" charset="0"/>
              </a:rPr>
              <a:t> intention to breastfeed;   vary by race, ethnicity and education level </a:t>
            </a:r>
          </a:p>
          <a:p>
            <a:pPr marL="68580" indent="0">
              <a:buNone/>
            </a:pPr>
            <a:endParaRPr lang="en-US" sz="5100" dirty="0" smtClean="0">
              <a:latin typeface="Century Gothic" panose="020B0502020202020204" pitchFamily="34" charset="0"/>
            </a:endParaRPr>
          </a:p>
          <a:p>
            <a:r>
              <a:rPr lang="en-US" sz="5100" b="1" i="1" dirty="0" smtClean="0">
                <a:latin typeface="Century Gothic" panose="020B0502020202020204" pitchFamily="34" charset="0"/>
              </a:rPr>
              <a:t>Advice </a:t>
            </a:r>
            <a:r>
              <a:rPr lang="en-US" sz="5100" dirty="0" smtClean="0">
                <a:latin typeface="Century Gothic" panose="020B0502020202020204" pitchFamily="34" charset="0"/>
              </a:rPr>
              <a:t>from more than one person  impacts intention</a:t>
            </a:r>
          </a:p>
          <a:p>
            <a:pPr marL="68580" indent="0">
              <a:buNone/>
            </a:pPr>
            <a:endParaRPr lang="en-US" sz="4500" dirty="0" smtClean="0">
              <a:latin typeface="Gill Sans MT Condensed" panose="020B0506020104020203" pitchFamily="34" charset="0"/>
            </a:endParaRPr>
          </a:p>
          <a:p>
            <a:pPr marL="68580" indent="0">
              <a:buNone/>
            </a:pPr>
            <a:endParaRPr lang="en-US" sz="3600" dirty="0" smtClean="0">
              <a:latin typeface="Gill Sans MT Condensed" panose="020B0506020104020203" pitchFamily="34" charset="0"/>
            </a:endParaRPr>
          </a:p>
          <a:p>
            <a:pPr marL="68580" indent="0" algn="ctr">
              <a:buNone/>
            </a:pPr>
            <a:r>
              <a:rPr lang="en-US" sz="5100" dirty="0" smtClean="0">
                <a:latin typeface="Century Gothic" panose="020B0502020202020204" pitchFamily="34" charset="0"/>
              </a:rPr>
              <a:t>Study reports available at </a:t>
            </a:r>
            <a:r>
              <a:rPr lang="en-US" sz="5100" b="1" dirty="0" smtClean="0">
                <a:latin typeface="Century Gothic" panose="020B0502020202020204" pitchFamily="34" charset="0"/>
              </a:rPr>
              <a:t>http</a:t>
            </a:r>
            <a:r>
              <a:rPr lang="en-US" sz="5100" b="1" dirty="0">
                <a:latin typeface="Century Gothic" panose="020B0502020202020204" pitchFamily="34" charset="0"/>
              </a:rPr>
              <a:t>://www.fns.usda.gov/wic/wic-studies</a:t>
            </a:r>
            <a:endParaRPr lang="en-US" sz="5100" b="1" dirty="0" smtClean="0">
              <a:latin typeface="Century Gothic" panose="020B0502020202020204" pitchFamily="34" charset="0"/>
            </a:endParaRPr>
          </a:p>
        </p:txBody>
      </p:sp>
      <p:sp>
        <p:nvSpPr>
          <p:cNvPr id="4" name="Slide Number Placeholder 3"/>
          <p:cNvSpPr>
            <a:spLocks noGrp="1"/>
          </p:cNvSpPr>
          <p:nvPr>
            <p:ph type="sldNum" sz="quarter" idx="11"/>
          </p:nvPr>
        </p:nvSpPr>
        <p:spPr/>
        <p:txBody>
          <a:bodyPr/>
          <a:lstStyle/>
          <a:p>
            <a:fld id="{FAFB6D74-CC6B-44DE-BE09-6B6807D78EB4}" type="slidenum">
              <a:rPr lang="en-US" smtClean="0"/>
              <a:pPr/>
              <a:t>26</a:t>
            </a:fld>
            <a:endParaRPr lang="en-US">
              <a:latin typeface="Trebuchet MS" pitchFamily="1" charset="0"/>
            </a:endParaRPr>
          </a:p>
        </p:txBody>
      </p:sp>
    </p:spTree>
    <p:extLst>
      <p:ext uri="{BB962C8B-B14F-4D97-AF65-F5344CB8AC3E}">
        <p14:creationId xmlns:p14="http://schemas.microsoft.com/office/powerpoint/2010/main" val="3096910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7030A0"/>
                </a:solidFill>
              </a:rPr>
              <a:t>Study Highlights: </a:t>
            </a:r>
            <a:r>
              <a:rPr lang="en-US" sz="3600" dirty="0" smtClean="0">
                <a:solidFill>
                  <a:srgbClr val="7030A0"/>
                </a:solidFill>
              </a:rPr>
              <a:t>Infant </a:t>
            </a:r>
            <a:endParaRPr lang="en-US" sz="3600" dirty="0"/>
          </a:p>
        </p:txBody>
      </p:sp>
      <p:sp>
        <p:nvSpPr>
          <p:cNvPr id="3" name="Content Placeholder 2"/>
          <p:cNvSpPr>
            <a:spLocks noGrp="1"/>
          </p:cNvSpPr>
          <p:nvPr>
            <p:ph idx="1"/>
          </p:nvPr>
        </p:nvSpPr>
        <p:spPr/>
        <p:txBody>
          <a:bodyPr/>
          <a:lstStyle/>
          <a:p>
            <a:r>
              <a:rPr lang="en-US" dirty="0" smtClean="0"/>
              <a:t>[include 5-6 slides of findings for infants if approved by FNS]</a:t>
            </a:r>
            <a:endParaRPr lang="en-US" dirty="0"/>
          </a:p>
        </p:txBody>
      </p:sp>
    </p:spTree>
    <p:extLst>
      <p:ext uri="{BB962C8B-B14F-4D97-AF65-F5344CB8AC3E}">
        <p14:creationId xmlns:p14="http://schemas.microsoft.com/office/powerpoint/2010/main" val="3980142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4"/>
            <a:ext cx="7391400" cy="1143000"/>
          </a:xfrm>
        </p:spPr>
        <p:txBody>
          <a:bodyPr>
            <a:normAutofit fontScale="90000"/>
          </a:bodyPr>
          <a:lstStyle/>
          <a:p>
            <a:r>
              <a:rPr lang="en-US" dirty="0" smtClean="0">
                <a:solidFill>
                  <a:srgbClr val="7030A0"/>
                </a:solidFill>
              </a:rPr>
              <a:t>Study Activities during Extension </a:t>
            </a:r>
            <a:endParaRPr lang="en-US" dirty="0">
              <a:solidFill>
                <a:srgbClr val="7030A0"/>
              </a:solidFill>
            </a:endParaRPr>
          </a:p>
        </p:txBody>
      </p:sp>
      <p:sp>
        <p:nvSpPr>
          <p:cNvPr id="3" name="Content Placeholder 2"/>
          <p:cNvSpPr>
            <a:spLocks noGrp="1"/>
          </p:cNvSpPr>
          <p:nvPr>
            <p:ph idx="1"/>
          </p:nvPr>
        </p:nvSpPr>
        <p:spPr>
          <a:xfrm>
            <a:off x="990600" y="2323652"/>
            <a:ext cx="7315200" cy="3508977"/>
          </a:xfrm>
        </p:spPr>
        <p:txBody>
          <a:bodyPr/>
          <a:lstStyle/>
          <a:p>
            <a:r>
              <a:rPr lang="en-US" dirty="0" smtClean="0"/>
              <a:t>Obtain State/local IRB approvals</a:t>
            </a:r>
          </a:p>
          <a:p>
            <a:r>
              <a:rPr lang="en-US" dirty="0" smtClean="0"/>
              <a:t>Notify parents/caregivers and ask them to continue with study </a:t>
            </a:r>
          </a:p>
          <a:p>
            <a:r>
              <a:rPr lang="en-US" dirty="0" smtClean="0"/>
              <a:t>Stay in contact with parents/caregivers</a:t>
            </a:r>
          </a:p>
          <a:p>
            <a:r>
              <a:rPr lang="en-US" dirty="0" smtClean="0"/>
              <a:t>Conduct </a:t>
            </a:r>
            <a:r>
              <a:rPr lang="en-US" dirty="0"/>
              <a:t>f</a:t>
            </a:r>
            <a:r>
              <a:rPr lang="en-US" dirty="0" smtClean="0"/>
              <a:t>our additional interviews—42, 48, 54, 60 months </a:t>
            </a:r>
          </a:p>
          <a:p>
            <a:r>
              <a:rPr lang="en-US" dirty="0" smtClean="0"/>
              <a:t>Obtain weight and height measurements at 48 and 60 months</a:t>
            </a:r>
          </a:p>
          <a:p>
            <a:pPr marL="68580" indent="0">
              <a:buNone/>
            </a:pPr>
            <a:endParaRPr lang="en-US" dirty="0" smtClean="0"/>
          </a:p>
          <a:p>
            <a:endParaRPr lang="en-US" dirty="0"/>
          </a:p>
        </p:txBody>
      </p:sp>
    </p:spTree>
    <p:extLst>
      <p:ext uri="{BB962C8B-B14F-4D97-AF65-F5344CB8AC3E}">
        <p14:creationId xmlns:p14="http://schemas.microsoft.com/office/powerpoint/2010/main" val="2122396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262310" cy="1143000"/>
          </a:xfrm>
        </p:spPr>
        <p:txBody>
          <a:bodyPr>
            <a:normAutofit/>
          </a:bodyPr>
          <a:lstStyle/>
          <a:p>
            <a:r>
              <a:rPr lang="en-US" sz="3200" dirty="0" smtClean="0">
                <a:solidFill>
                  <a:srgbClr val="7030A0"/>
                </a:solidFill>
              </a:rPr>
              <a:t>Study Participation during Extension</a:t>
            </a:r>
            <a:endParaRPr lang="en-US" sz="3200" dirty="0">
              <a:solidFill>
                <a:srgbClr val="7030A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9436929"/>
              </p:ext>
            </p:extLst>
          </p:nvPr>
        </p:nvGraphicFramePr>
        <p:xfrm>
          <a:off x="1042988" y="3048000"/>
          <a:ext cx="6577011" cy="2103120"/>
        </p:xfrm>
        <a:graphic>
          <a:graphicData uri="http://schemas.openxmlformats.org/drawingml/2006/table">
            <a:tbl>
              <a:tblPr firstRow="1" bandRow="1">
                <a:tableStyleId>{5C22544A-7EE6-4342-B048-85BDC9FD1C3A}</a:tableStyleId>
              </a:tblPr>
              <a:tblGrid>
                <a:gridCol w="2192337"/>
                <a:gridCol w="2192337"/>
                <a:gridCol w="2192337"/>
              </a:tblGrid>
              <a:tr h="547128">
                <a:tc>
                  <a:txBody>
                    <a:bodyPr/>
                    <a:lstStyle/>
                    <a:p>
                      <a:endParaRPr lang="en-US" dirty="0"/>
                    </a:p>
                  </a:txBody>
                  <a:tcPr>
                    <a:solidFill>
                      <a:schemeClr val="accent6">
                        <a:lumMod val="75000"/>
                      </a:schemeClr>
                    </a:solidFill>
                  </a:tcPr>
                </a:tc>
                <a:tc>
                  <a:txBody>
                    <a:bodyPr/>
                    <a:lstStyle/>
                    <a:p>
                      <a:r>
                        <a:rPr lang="en-US" dirty="0" smtClean="0"/>
                        <a:t>Number in</a:t>
                      </a:r>
                      <a:r>
                        <a:rPr lang="en-US" baseline="0" dirty="0" smtClean="0"/>
                        <a:t> Study</a:t>
                      </a:r>
                      <a:endParaRPr lang="en-US" dirty="0"/>
                    </a:p>
                  </a:txBody>
                  <a:tcPr>
                    <a:solidFill>
                      <a:schemeClr val="accent6">
                        <a:lumMod val="75000"/>
                      </a:schemeClr>
                    </a:solidFill>
                  </a:tcPr>
                </a:tc>
                <a:tc>
                  <a:txBody>
                    <a:bodyPr/>
                    <a:lstStyle/>
                    <a:p>
                      <a:r>
                        <a:rPr lang="en-US" dirty="0" smtClean="0"/>
                        <a:t>Percent Interviews Completed</a:t>
                      </a:r>
                      <a:r>
                        <a:rPr lang="en-US" baseline="0" dirty="0" smtClean="0"/>
                        <a:t>  </a:t>
                      </a:r>
                      <a:endParaRPr lang="en-US" dirty="0"/>
                    </a:p>
                  </a:txBody>
                  <a:tcPr>
                    <a:solidFill>
                      <a:schemeClr val="accent6">
                        <a:lumMod val="75000"/>
                      </a:schemeClr>
                    </a:solidFill>
                  </a:tcPr>
                </a:tc>
              </a:tr>
              <a:tr h="316986">
                <a:tc>
                  <a:txBody>
                    <a:bodyPr/>
                    <a:lstStyle/>
                    <a:p>
                      <a:r>
                        <a:rPr lang="en-US" dirty="0" smtClean="0"/>
                        <a:t>42 Months</a:t>
                      </a:r>
                      <a:endParaRPr lang="en-US" dirty="0"/>
                    </a:p>
                  </a:txBody>
                  <a:tcPr>
                    <a:solidFill>
                      <a:schemeClr val="accent6">
                        <a:lumMod val="20000"/>
                        <a:lumOff val="80000"/>
                      </a:schemeClr>
                    </a:solidFill>
                  </a:tcPr>
                </a:tc>
                <a:tc>
                  <a:txBody>
                    <a:bodyPr/>
                    <a:lstStyle/>
                    <a:p>
                      <a:r>
                        <a:rPr lang="en-US" dirty="0" smtClean="0"/>
                        <a:t>2,319</a:t>
                      </a:r>
                      <a:endParaRPr lang="en-US" dirty="0"/>
                    </a:p>
                  </a:txBody>
                  <a:tcPr>
                    <a:solidFill>
                      <a:schemeClr val="accent6">
                        <a:lumMod val="20000"/>
                        <a:lumOff val="80000"/>
                      </a:schemeClr>
                    </a:solidFill>
                  </a:tcPr>
                </a:tc>
                <a:tc>
                  <a:txBody>
                    <a:bodyPr/>
                    <a:lstStyle/>
                    <a:p>
                      <a:r>
                        <a:rPr lang="en-US" dirty="0" smtClean="0"/>
                        <a:t>57%</a:t>
                      </a:r>
                      <a:endParaRPr lang="en-US" dirty="0"/>
                    </a:p>
                  </a:txBody>
                  <a:tcPr>
                    <a:solidFill>
                      <a:schemeClr val="accent6">
                        <a:lumMod val="20000"/>
                        <a:lumOff val="80000"/>
                      </a:schemeClr>
                    </a:solidFill>
                  </a:tcPr>
                </a:tc>
              </a:tr>
              <a:tr h="316986">
                <a:tc>
                  <a:txBody>
                    <a:bodyPr/>
                    <a:lstStyle/>
                    <a:p>
                      <a:r>
                        <a:rPr lang="en-US" dirty="0" smtClean="0"/>
                        <a:t>48 Months</a:t>
                      </a:r>
                      <a:r>
                        <a:rPr lang="en-US" baseline="0" dirty="0" smtClean="0"/>
                        <a:t> </a:t>
                      </a:r>
                      <a:endParaRPr lang="en-US" dirty="0"/>
                    </a:p>
                  </a:txBody>
                  <a:tcPr>
                    <a:solidFill>
                      <a:schemeClr val="accent6">
                        <a:lumMod val="40000"/>
                        <a:lumOff val="60000"/>
                      </a:schemeClr>
                    </a:solidFill>
                  </a:tcPr>
                </a:tc>
                <a:tc>
                  <a:txBody>
                    <a:bodyPr/>
                    <a:lstStyle/>
                    <a:p>
                      <a:r>
                        <a:rPr lang="en-US" dirty="0" smtClean="0"/>
                        <a:t>2,200</a:t>
                      </a:r>
                      <a:endParaRPr lang="en-US" dirty="0"/>
                    </a:p>
                  </a:txBody>
                  <a:tcPr>
                    <a:solidFill>
                      <a:schemeClr val="accent6">
                        <a:lumMod val="40000"/>
                        <a:lumOff val="60000"/>
                      </a:schemeClr>
                    </a:solidFill>
                  </a:tcPr>
                </a:tc>
                <a:tc>
                  <a:txBody>
                    <a:bodyPr/>
                    <a:lstStyle/>
                    <a:p>
                      <a:r>
                        <a:rPr lang="en-US" dirty="0" smtClean="0"/>
                        <a:t>54%</a:t>
                      </a:r>
                      <a:endParaRPr lang="en-US" dirty="0"/>
                    </a:p>
                  </a:txBody>
                  <a:tcPr>
                    <a:solidFill>
                      <a:schemeClr val="accent6">
                        <a:lumMod val="40000"/>
                        <a:lumOff val="60000"/>
                      </a:schemeClr>
                    </a:solidFill>
                  </a:tcPr>
                </a:tc>
              </a:tr>
              <a:tr h="316986">
                <a:tc>
                  <a:txBody>
                    <a:bodyPr/>
                    <a:lstStyle/>
                    <a:p>
                      <a:r>
                        <a:rPr lang="en-US" dirty="0" smtClean="0"/>
                        <a:t>54 Months </a:t>
                      </a:r>
                      <a:endParaRPr lang="en-US" dirty="0"/>
                    </a:p>
                  </a:txBody>
                  <a:tcPr>
                    <a:solidFill>
                      <a:schemeClr val="accent6">
                        <a:lumMod val="20000"/>
                        <a:lumOff val="80000"/>
                      </a:schemeClr>
                    </a:solidFill>
                  </a:tcPr>
                </a:tc>
                <a:tc>
                  <a:txBody>
                    <a:bodyPr/>
                    <a:lstStyle/>
                    <a:p>
                      <a:r>
                        <a:rPr lang="en-US" dirty="0" smtClean="0"/>
                        <a:t>2,087</a:t>
                      </a:r>
                      <a:endParaRPr lang="en-US" dirty="0"/>
                    </a:p>
                  </a:txBody>
                  <a:tcPr>
                    <a:solidFill>
                      <a:schemeClr val="accent6">
                        <a:lumMod val="20000"/>
                        <a:lumOff val="80000"/>
                      </a:schemeClr>
                    </a:solidFill>
                  </a:tcPr>
                </a:tc>
                <a:tc>
                  <a:txBody>
                    <a:bodyPr/>
                    <a:lstStyle/>
                    <a:p>
                      <a:r>
                        <a:rPr lang="en-US" dirty="0" smtClean="0"/>
                        <a:t>52%</a:t>
                      </a:r>
                      <a:endParaRPr lang="en-US" dirty="0"/>
                    </a:p>
                  </a:txBody>
                  <a:tcPr>
                    <a:solidFill>
                      <a:schemeClr val="accent6">
                        <a:lumMod val="20000"/>
                        <a:lumOff val="80000"/>
                      </a:schemeClr>
                    </a:solidFill>
                  </a:tcPr>
                </a:tc>
              </a:tr>
              <a:tr h="316986">
                <a:tc>
                  <a:txBody>
                    <a:bodyPr/>
                    <a:lstStyle/>
                    <a:p>
                      <a:r>
                        <a:rPr lang="en-US" dirty="0" smtClean="0"/>
                        <a:t>60 Months </a:t>
                      </a:r>
                      <a:endParaRPr lang="en-US" dirty="0"/>
                    </a:p>
                  </a:txBody>
                  <a:tcPr>
                    <a:solidFill>
                      <a:schemeClr val="accent6">
                        <a:lumMod val="40000"/>
                        <a:lumOff val="60000"/>
                      </a:schemeClr>
                    </a:solidFill>
                  </a:tcPr>
                </a:tc>
                <a:tc>
                  <a:txBody>
                    <a:bodyPr/>
                    <a:lstStyle/>
                    <a:p>
                      <a:r>
                        <a:rPr lang="en-US" dirty="0" smtClean="0"/>
                        <a:t>1,980 </a:t>
                      </a:r>
                      <a:endParaRPr lang="en-US" dirty="0"/>
                    </a:p>
                  </a:txBody>
                  <a:tcPr>
                    <a:solidFill>
                      <a:schemeClr val="accent6">
                        <a:lumMod val="40000"/>
                        <a:lumOff val="60000"/>
                      </a:schemeClr>
                    </a:solidFill>
                  </a:tcPr>
                </a:tc>
                <a:tc>
                  <a:txBody>
                    <a:bodyPr/>
                    <a:lstStyle/>
                    <a:p>
                      <a:r>
                        <a:rPr lang="en-US" dirty="0" smtClean="0"/>
                        <a:t>49%</a:t>
                      </a:r>
                      <a:r>
                        <a:rPr lang="en-US" baseline="0" dirty="0" smtClean="0"/>
                        <a:t> </a:t>
                      </a:r>
                      <a:endParaRPr lang="en-US" dirty="0"/>
                    </a:p>
                  </a:txBody>
                  <a:tcPr>
                    <a:solidFill>
                      <a:schemeClr val="accent6">
                        <a:lumMod val="40000"/>
                        <a:lumOff val="60000"/>
                      </a:schemeClr>
                    </a:solidFill>
                  </a:tcPr>
                </a:tc>
              </a:tr>
            </a:tbl>
          </a:graphicData>
        </a:graphic>
      </p:graphicFrame>
      <p:sp>
        <p:nvSpPr>
          <p:cNvPr id="8" name="Rectangle 7"/>
          <p:cNvSpPr/>
          <p:nvPr/>
        </p:nvSpPr>
        <p:spPr>
          <a:xfrm>
            <a:off x="1143000" y="2362200"/>
            <a:ext cx="6477000" cy="646331"/>
          </a:xfrm>
          <a:prstGeom prst="rect">
            <a:avLst/>
          </a:prstGeom>
        </p:spPr>
        <p:txBody>
          <a:bodyPr wrap="square">
            <a:spAutoFit/>
          </a:bodyPr>
          <a:lstStyle/>
          <a:p>
            <a:r>
              <a:rPr lang="en-US" dirty="0" smtClean="0"/>
              <a:t>Estimates: </a:t>
            </a:r>
            <a:r>
              <a:rPr lang="en-US" dirty="0"/>
              <a:t>number of children who will continue in study and </a:t>
            </a:r>
            <a:r>
              <a:rPr lang="en-US" dirty="0" smtClean="0"/>
              <a:t>percent </a:t>
            </a:r>
            <a:r>
              <a:rPr lang="en-US" dirty="0"/>
              <a:t>of completed </a:t>
            </a:r>
            <a:r>
              <a:rPr lang="en-US" dirty="0" smtClean="0"/>
              <a:t>interviews* </a:t>
            </a:r>
            <a:endParaRPr lang="en-US" dirty="0"/>
          </a:p>
        </p:txBody>
      </p:sp>
      <p:sp>
        <p:nvSpPr>
          <p:cNvPr id="9" name="TextBox 8"/>
          <p:cNvSpPr txBox="1"/>
          <p:nvPr/>
        </p:nvSpPr>
        <p:spPr>
          <a:xfrm>
            <a:off x="1143000" y="5334000"/>
            <a:ext cx="5867400" cy="307777"/>
          </a:xfrm>
          <a:prstGeom prst="rect">
            <a:avLst/>
          </a:prstGeom>
          <a:noFill/>
        </p:spPr>
        <p:txBody>
          <a:bodyPr wrap="square" rtlCol="0">
            <a:spAutoFit/>
          </a:bodyPr>
          <a:lstStyle/>
          <a:p>
            <a:r>
              <a:rPr lang="en-US" sz="1400" dirty="0" smtClean="0"/>
              <a:t>* Children remain in study regardless of WIC enrollment status</a:t>
            </a:r>
            <a:endParaRPr lang="en-US" sz="1400" dirty="0"/>
          </a:p>
        </p:txBody>
      </p:sp>
    </p:spTree>
    <p:extLst>
      <p:ext uri="{BB962C8B-B14F-4D97-AF65-F5344CB8AC3E}">
        <p14:creationId xmlns:p14="http://schemas.microsoft.com/office/powerpoint/2010/main" val="1689547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077634" cy="1029736"/>
          </a:xfrm>
        </p:spPr>
        <p:txBody>
          <a:bodyPr>
            <a:normAutofit/>
          </a:bodyPr>
          <a:lstStyle/>
          <a:p>
            <a:r>
              <a:rPr lang="en-US" sz="3600" dirty="0" smtClean="0">
                <a:solidFill>
                  <a:srgbClr val="7030A0"/>
                </a:solidFill>
              </a:rPr>
              <a:t>Webinar Agenda</a:t>
            </a:r>
            <a:endParaRPr lang="en-US" sz="3600" dirty="0">
              <a:solidFill>
                <a:srgbClr val="7030A0"/>
              </a:solidFill>
            </a:endParaRPr>
          </a:p>
        </p:txBody>
      </p:sp>
      <p:sp>
        <p:nvSpPr>
          <p:cNvPr id="3" name="Content Placeholder 2"/>
          <p:cNvSpPr>
            <a:spLocks noGrp="1"/>
          </p:cNvSpPr>
          <p:nvPr>
            <p:ph idx="1"/>
          </p:nvPr>
        </p:nvSpPr>
        <p:spPr>
          <a:xfrm>
            <a:off x="1043492" y="2209800"/>
            <a:ext cx="6777317" cy="3962400"/>
          </a:xfrm>
        </p:spPr>
        <p:txBody>
          <a:bodyPr>
            <a:normAutofit/>
          </a:bodyPr>
          <a:lstStyle/>
          <a:p>
            <a:r>
              <a:rPr lang="en-US" dirty="0" smtClean="0"/>
              <a:t>Study objectives </a:t>
            </a:r>
          </a:p>
          <a:p>
            <a:r>
              <a:rPr lang="en-US" dirty="0" smtClean="0"/>
              <a:t>Study timelines</a:t>
            </a:r>
          </a:p>
          <a:p>
            <a:r>
              <a:rPr lang="en-US" dirty="0" smtClean="0"/>
              <a:t>Study activities </a:t>
            </a:r>
          </a:p>
          <a:p>
            <a:r>
              <a:rPr lang="en-US" dirty="0" smtClean="0"/>
              <a:t>Highlights from study reports </a:t>
            </a:r>
          </a:p>
          <a:p>
            <a:r>
              <a:rPr lang="en-US" dirty="0" smtClean="0"/>
              <a:t>Study activities during the extension  </a:t>
            </a:r>
          </a:p>
          <a:p>
            <a:r>
              <a:rPr lang="en-US" dirty="0" smtClean="0"/>
              <a:t>Role of State Agencies and sites during study extension period   </a:t>
            </a:r>
          </a:p>
          <a:p>
            <a:r>
              <a:rPr lang="en-US" dirty="0" smtClean="0"/>
              <a:t>Questions from State Agencies and sites </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924800" cy="1143000"/>
          </a:xfrm>
        </p:spPr>
        <p:txBody>
          <a:bodyPr>
            <a:normAutofit fontScale="90000"/>
          </a:bodyPr>
          <a:lstStyle/>
          <a:p>
            <a:r>
              <a:rPr lang="en-US" sz="3600" dirty="0" smtClean="0">
                <a:solidFill>
                  <a:srgbClr val="7030A0"/>
                </a:solidFill>
              </a:rPr>
              <a:t>Keeping Parents/Caregivers Engaged  </a:t>
            </a:r>
            <a:endParaRPr lang="en-US" sz="3600" dirty="0">
              <a:solidFill>
                <a:srgbClr val="7030A0"/>
              </a:solidFill>
            </a:endParaRPr>
          </a:p>
        </p:txBody>
      </p:sp>
      <p:sp>
        <p:nvSpPr>
          <p:cNvPr id="3" name="Content Placeholder 2"/>
          <p:cNvSpPr>
            <a:spLocks noGrp="1"/>
          </p:cNvSpPr>
          <p:nvPr>
            <p:ph idx="1"/>
          </p:nvPr>
        </p:nvSpPr>
        <p:spPr/>
        <p:txBody>
          <a:bodyPr>
            <a:normAutofit/>
          </a:bodyPr>
          <a:lstStyle/>
          <a:p>
            <a:r>
              <a:rPr lang="en-US" dirty="0" smtClean="0"/>
              <a:t>Extension </a:t>
            </a:r>
            <a:r>
              <a:rPr lang="en-US" dirty="0"/>
              <a:t>f</a:t>
            </a:r>
            <a:r>
              <a:rPr lang="en-US" dirty="0" smtClean="0"/>
              <a:t>lyer, birthday cards, thank you notes, phone calls, text messages</a:t>
            </a:r>
          </a:p>
          <a:p>
            <a:r>
              <a:rPr lang="en-US" dirty="0" smtClean="0"/>
              <a:t>Incentives </a:t>
            </a:r>
          </a:p>
          <a:p>
            <a:pPr lvl="1">
              <a:buFont typeface="Wingdings" panose="05000000000000000000" pitchFamily="2" charset="2"/>
              <a:buChar char="Ø"/>
            </a:pPr>
            <a:r>
              <a:rPr lang="en-US" dirty="0" smtClean="0"/>
              <a:t>$45 - $60 (plus $10 for use of cell phone) for interviews 42, 58, 54 and 60 months</a:t>
            </a:r>
          </a:p>
          <a:p>
            <a:pPr lvl="1">
              <a:buFont typeface="Wingdings" panose="05000000000000000000" pitchFamily="2" charset="2"/>
              <a:buChar char="Ø"/>
            </a:pPr>
            <a:r>
              <a:rPr lang="en-US" dirty="0" smtClean="0"/>
              <a:t>$50 (plus $10 for transportation) for obtaining measurements at 48 months </a:t>
            </a:r>
          </a:p>
          <a:p>
            <a:pPr lvl="1">
              <a:buFont typeface="Wingdings" panose="05000000000000000000" pitchFamily="2" charset="2"/>
              <a:buChar char="Ø"/>
            </a:pPr>
            <a:r>
              <a:rPr lang="en-US" dirty="0" smtClean="0"/>
              <a:t>$60 (plus $10 for transportation) for obtaining measurements at 60 months </a:t>
            </a:r>
            <a:endParaRPr lang="en-US" dirty="0"/>
          </a:p>
        </p:txBody>
      </p:sp>
    </p:spTree>
    <p:extLst>
      <p:ext uri="{BB962C8B-B14F-4D97-AF65-F5344CB8AC3E}">
        <p14:creationId xmlns:p14="http://schemas.microsoft.com/office/powerpoint/2010/main" val="144094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391400" cy="1258336"/>
          </a:xfrm>
        </p:spPr>
        <p:txBody>
          <a:bodyPr>
            <a:normAutofit/>
          </a:bodyPr>
          <a:lstStyle/>
          <a:p>
            <a:r>
              <a:rPr lang="en-US" sz="3600" dirty="0" smtClean="0">
                <a:solidFill>
                  <a:srgbClr val="7030A0"/>
                </a:solidFill>
              </a:rPr>
              <a:t>Assistance from States and Sites</a:t>
            </a:r>
            <a:endParaRPr lang="en-US" sz="3600" dirty="0">
              <a:solidFill>
                <a:srgbClr val="7030A0"/>
              </a:solidFill>
            </a:endParaRPr>
          </a:p>
        </p:txBody>
      </p:sp>
      <p:sp>
        <p:nvSpPr>
          <p:cNvPr id="3" name="Content Placeholder 2"/>
          <p:cNvSpPr>
            <a:spLocks noGrp="1"/>
          </p:cNvSpPr>
          <p:nvPr>
            <p:ph idx="1"/>
          </p:nvPr>
        </p:nvSpPr>
        <p:spPr/>
        <p:txBody>
          <a:bodyPr/>
          <a:lstStyle/>
          <a:p>
            <a:r>
              <a:rPr lang="en-US" dirty="0" smtClean="0"/>
              <a:t>Obtaining measurements at 48 and 60 months (age 4 and 5 years) </a:t>
            </a:r>
          </a:p>
          <a:p>
            <a:r>
              <a:rPr lang="en-US" dirty="0" smtClean="0"/>
              <a:t>All parents/caregivers will be asked to take child to WIC site or healthcare provider for measurements </a:t>
            </a:r>
          </a:p>
          <a:p>
            <a:r>
              <a:rPr lang="en-US" dirty="0" smtClean="0"/>
              <a:t>Measurement cards will be provided to all parents/caregivers to obtain measurements and return to </a:t>
            </a:r>
            <a:r>
              <a:rPr lang="en-US" dirty="0" err="1" smtClean="0"/>
              <a:t>Westat</a:t>
            </a:r>
            <a:r>
              <a:rPr lang="en-US" dirty="0" smtClean="0"/>
              <a:t> </a:t>
            </a:r>
            <a:endParaRPr lang="en-US" dirty="0"/>
          </a:p>
        </p:txBody>
      </p:sp>
    </p:spTree>
    <p:extLst>
      <p:ext uri="{BB962C8B-B14F-4D97-AF65-F5344CB8AC3E}">
        <p14:creationId xmlns:p14="http://schemas.microsoft.com/office/powerpoint/2010/main" val="3397923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a:bodyPr>
          <a:lstStyle/>
          <a:p>
            <a:r>
              <a:rPr lang="en-US" sz="3600" dirty="0" smtClean="0">
                <a:solidFill>
                  <a:srgbClr val="7030A0"/>
                </a:solidFill>
              </a:rPr>
              <a:t>Measurement Card</a:t>
            </a:r>
            <a:endParaRPr lang="en-US" sz="3600" dirty="0">
              <a:solidFill>
                <a:srgbClr val="7030A0"/>
              </a:solidFill>
            </a:endParaRP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7685" y="1771646"/>
            <a:ext cx="7120890" cy="45377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9110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030A0"/>
                </a:solidFill>
              </a:rPr>
              <a:t>Measurements at WIC Sites</a:t>
            </a:r>
            <a:endParaRPr lang="en-US" sz="3600" dirty="0">
              <a:solidFill>
                <a:srgbClr val="7030A0"/>
              </a:solidFill>
            </a:endParaRPr>
          </a:p>
        </p:txBody>
      </p:sp>
      <p:sp>
        <p:nvSpPr>
          <p:cNvPr id="3" name="Content Placeholder 2"/>
          <p:cNvSpPr>
            <a:spLocks noGrp="1"/>
          </p:cNvSpPr>
          <p:nvPr>
            <p:ph idx="1"/>
          </p:nvPr>
        </p:nvSpPr>
        <p:spPr/>
        <p:txBody>
          <a:bodyPr/>
          <a:lstStyle/>
          <a:p>
            <a:r>
              <a:rPr lang="en-US" dirty="0" smtClean="0"/>
              <a:t>All children in the study—some on WIC and some not on WIC </a:t>
            </a:r>
          </a:p>
          <a:p>
            <a:r>
              <a:rPr lang="en-US" dirty="0" smtClean="0"/>
              <a:t>All parents/caregivers will be offered incentive to have measurement card completed and returned </a:t>
            </a:r>
          </a:p>
          <a:p>
            <a:pPr lvl="1">
              <a:buFont typeface="Wingdings" panose="05000000000000000000" pitchFamily="2" charset="2"/>
              <a:buChar char="Ø"/>
            </a:pPr>
            <a:r>
              <a:rPr lang="en-US" dirty="0" smtClean="0"/>
              <a:t>On WIC at 48 months: recertification </a:t>
            </a:r>
          </a:p>
          <a:p>
            <a:pPr lvl="1">
              <a:buFont typeface="Wingdings" panose="05000000000000000000" pitchFamily="2" charset="2"/>
              <a:buChar char="Ø"/>
            </a:pPr>
            <a:r>
              <a:rPr lang="en-US" dirty="0" smtClean="0"/>
              <a:t>Not on WIC at 48 and 60 months: identify convenient WIC site for parent/caregiver </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908880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414710" cy="1143000"/>
          </a:xfrm>
        </p:spPr>
        <p:txBody>
          <a:bodyPr>
            <a:normAutofit fontScale="90000"/>
          </a:bodyPr>
          <a:lstStyle/>
          <a:p>
            <a:r>
              <a:rPr lang="en-US" dirty="0" smtClean="0">
                <a:solidFill>
                  <a:srgbClr val="7030A0"/>
                </a:solidFill>
              </a:rPr>
              <a:t>Measurement Data Alternatives </a:t>
            </a:r>
            <a:endParaRPr lang="en-US" dirty="0"/>
          </a:p>
        </p:txBody>
      </p:sp>
      <p:sp>
        <p:nvSpPr>
          <p:cNvPr id="3" name="Content Placeholder 2"/>
          <p:cNvSpPr>
            <a:spLocks noGrp="1"/>
          </p:cNvSpPr>
          <p:nvPr>
            <p:ph idx="1"/>
          </p:nvPr>
        </p:nvSpPr>
        <p:spPr>
          <a:xfrm>
            <a:off x="1143000" y="2286000"/>
            <a:ext cx="7467600" cy="3508977"/>
          </a:xfrm>
        </p:spPr>
        <p:txBody>
          <a:bodyPr/>
          <a:lstStyle/>
          <a:p>
            <a:r>
              <a:rPr lang="en-US" dirty="0" smtClean="0"/>
              <a:t>WIC data request for 48 month measurements</a:t>
            </a:r>
          </a:p>
          <a:p>
            <a:pPr lvl="1">
              <a:buFont typeface="Wingdings" panose="05000000000000000000" pitchFamily="2" charset="2"/>
              <a:buChar char="Ø"/>
            </a:pPr>
            <a:r>
              <a:rPr lang="en-US" dirty="0" smtClean="0"/>
              <a:t> only if child is on WIC and measurement card not returned </a:t>
            </a:r>
          </a:p>
          <a:p>
            <a:r>
              <a:rPr lang="en-US" dirty="0" smtClean="0"/>
              <a:t>Request for measurements from healthcare provider </a:t>
            </a:r>
          </a:p>
          <a:p>
            <a:r>
              <a:rPr lang="en-US" dirty="0" smtClean="0"/>
              <a:t>Parent/caregiver sends in copy of record from healthcare provider </a:t>
            </a:r>
          </a:p>
          <a:p>
            <a:r>
              <a:rPr lang="en-US" dirty="0" smtClean="0"/>
              <a:t>Home health agency </a:t>
            </a:r>
          </a:p>
          <a:p>
            <a:endParaRPr lang="en-US" dirty="0" smtClean="0"/>
          </a:p>
          <a:p>
            <a:endParaRPr lang="en-US" dirty="0"/>
          </a:p>
        </p:txBody>
      </p:sp>
    </p:spTree>
    <p:extLst>
      <p:ext uri="{BB962C8B-B14F-4D97-AF65-F5344CB8AC3E}">
        <p14:creationId xmlns:p14="http://schemas.microsoft.com/office/powerpoint/2010/main" val="2306209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030A0"/>
                </a:solidFill>
              </a:rPr>
              <a:t>Other Assistance from WIC</a:t>
            </a:r>
            <a:endParaRPr lang="en-US" sz="3600" dirty="0">
              <a:solidFill>
                <a:srgbClr val="7030A0"/>
              </a:solidFill>
            </a:endParaRPr>
          </a:p>
        </p:txBody>
      </p:sp>
      <p:sp>
        <p:nvSpPr>
          <p:cNvPr id="3" name="Content Placeholder 2"/>
          <p:cNvSpPr>
            <a:spLocks noGrp="1"/>
          </p:cNvSpPr>
          <p:nvPr>
            <p:ph idx="1"/>
          </p:nvPr>
        </p:nvSpPr>
        <p:spPr/>
        <p:txBody>
          <a:bodyPr/>
          <a:lstStyle/>
          <a:p>
            <a:r>
              <a:rPr lang="en-US" dirty="0" smtClean="0"/>
              <a:t>Help with locating parents/caregivers of children in the study if….</a:t>
            </a:r>
          </a:p>
          <a:p>
            <a:pPr lvl="1">
              <a:buFont typeface="Wingdings" panose="05000000000000000000" pitchFamily="2" charset="2"/>
              <a:buChar char="Ø"/>
            </a:pPr>
            <a:r>
              <a:rPr lang="en-US" dirty="0" smtClean="0"/>
              <a:t>They can’t be located through other means</a:t>
            </a:r>
          </a:p>
          <a:p>
            <a:pPr lvl="1">
              <a:buFont typeface="Wingdings" panose="05000000000000000000" pitchFamily="2" charset="2"/>
              <a:buChar char="Ø"/>
            </a:pPr>
            <a:r>
              <a:rPr lang="en-US" dirty="0" smtClean="0"/>
              <a:t>They are believed to be participating in WIC</a:t>
            </a:r>
          </a:p>
          <a:p>
            <a:pPr marL="68580" indent="0">
              <a:buNone/>
            </a:pPr>
            <a:endParaRPr lang="en-US" dirty="0" smtClean="0"/>
          </a:p>
          <a:p>
            <a:pPr lvl="1">
              <a:buFont typeface="Wingdings" panose="05000000000000000000" pitchFamily="2" charset="2"/>
              <a:buChar char="Ø"/>
            </a:pPr>
            <a:endParaRPr lang="en-US" dirty="0"/>
          </a:p>
          <a:p>
            <a:pPr>
              <a:buFont typeface="Wingdings" panose="05000000000000000000" pitchFamily="2" charset="2"/>
              <a:buChar char="Ø"/>
            </a:pPr>
            <a:endParaRPr lang="en-US" dirty="0" smtClean="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885386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295400"/>
            <a:ext cx="7338510" cy="990600"/>
          </a:xfrm>
        </p:spPr>
        <p:txBody>
          <a:bodyPr>
            <a:normAutofit/>
          </a:bodyPr>
          <a:lstStyle/>
          <a:p>
            <a:pPr algn="ctr"/>
            <a:r>
              <a:rPr lang="en-US" sz="3600" dirty="0" smtClean="0">
                <a:solidFill>
                  <a:srgbClr val="7030A0"/>
                </a:solidFill>
              </a:rPr>
              <a:t>What are your questions? </a:t>
            </a:r>
            <a:endParaRPr lang="en-US" sz="3600" dirty="0">
              <a:solidFill>
                <a:srgbClr val="7030A0"/>
              </a:solidFill>
            </a:endParaRPr>
          </a:p>
        </p:txBody>
      </p:sp>
      <p:pic>
        <p:nvPicPr>
          <p:cNvPr id="1029" name="Picture 5" descr="C:\Documents and Settings\LSallack\Local Settings\Temporary Internet Files\Content.IE5\LOKYGBE5\MP900423034[1].jpg"/>
          <p:cNvPicPr>
            <a:picLocks noChangeAspect="1" noChangeArrowheads="1"/>
          </p:cNvPicPr>
          <p:nvPr/>
        </p:nvPicPr>
        <p:blipFill>
          <a:blip r:embed="rId3" cstate="print"/>
          <a:srcRect/>
          <a:stretch>
            <a:fillRect/>
          </a:stretch>
        </p:blipFill>
        <p:spPr bwMode="auto">
          <a:xfrm>
            <a:off x="2590800" y="2590800"/>
            <a:ext cx="4038600" cy="3352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7620000" cy="1182136"/>
          </a:xfrm>
        </p:spPr>
        <p:txBody>
          <a:bodyPr>
            <a:normAutofit/>
          </a:bodyPr>
          <a:lstStyle/>
          <a:p>
            <a:r>
              <a:rPr lang="en-US" dirty="0" smtClean="0">
                <a:solidFill>
                  <a:srgbClr val="7030A0"/>
                </a:solidFill>
              </a:rPr>
              <a:t>Thank you for your support!</a:t>
            </a:r>
            <a:endParaRPr lang="en-US" dirty="0">
              <a:solidFill>
                <a:srgbClr val="7030A0"/>
              </a:solidFill>
            </a:endParaRPr>
          </a:p>
        </p:txBody>
      </p:sp>
      <p:pic>
        <p:nvPicPr>
          <p:cNvPr id="4" name="Content Placeholder 3" descr="WIC Program Logo COLOR ENG.ai"/>
          <p:cNvPicPr>
            <a:picLocks noGrp="1" noChangeAspect="1"/>
          </p:cNvPicPr>
          <p:nvPr>
            <p:ph idx="1"/>
          </p:nvPr>
        </p:nvPicPr>
        <p:blipFill>
          <a:blip r:embed="rId3" cstate="print"/>
          <a:srcRect l="24040" t="18889" r="28738" b="23333"/>
          <a:stretch>
            <a:fillRect/>
          </a:stretch>
        </p:blipFill>
        <p:spPr>
          <a:xfrm>
            <a:off x="2514600" y="2362200"/>
            <a:ext cx="3775126" cy="35661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696200" cy="1066800"/>
          </a:xfrm>
        </p:spPr>
        <p:txBody>
          <a:bodyPr>
            <a:normAutofit fontScale="90000"/>
          </a:bodyPr>
          <a:lstStyle/>
          <a:p>
            <a:r>
              <a:rPr lang="en-US" sz="3600" dirty="0" smtClean="0"/>
              <a:t/>
            </a:r>
            <a:br>
              <a:rPr lang="en-US" sz="3600" dirty="0" smtClean="0"/>
            </a:br>
            <a:r>
              <a:rPr lang="en-US" dirty="0" smtClean="0">
                <a:solidFill>
                  <a:srgbClr val="7030A0"/>
                </a:solidFill>
              </a:rPr>
              <a:t/>
            </a:r>
            <a:br>
              <a:rPr lang="en-US" dirty="0" smtClean="0">
                <a:solidFill>
                  <a:srgbClr val="7030A0"/>
                </a:solidFill>
              </a:rPr>
            </a:br>
            <a:r>
              <a:rPr lang="en-US" dirty="0" smtClean="0">
                <a:solidFill>
                  <a:srgbClr val="7030A0"/>
                </a:solidFill>
              </a:rPr>
              <a:t>Study Objectives</a:t>
            </a:r>
            <a:br>
              <a:rPr lang="en-US" dirty="0" smtClean="0">
                <a:solidFill>
                  <a:srgbClr val="7030A0"/>
                </a:solidFill>
              </a:rPr>
            </a:br>
            <a:endParaRPr lang="en-US" sz="2200" dirty="0">
              <a:solidFill>
                <a:srgbClr val="7030A0"/>
              </a:solidFill>
            </a:endParaRPr>
          </a:p>
        </p:txBody>
      </p:sp>
      <p:sp>
        <p:nvSpPr>
          <p:cNvPr id="3" name="Content Placeholder 2"/>
          <p:cNvSpPr>
            <a:spLocks noGrp="1"/>
          </p:cNvSpPr>
          <p:nvPr>
            <p:ph idx="1"/>
          </p:nvPr>
        </p:nvSpPr>
        <p:spPr>
          <a:xfrm>
            <a:off x="1043492" y="2133600"/>
            <a:ext cx="7414708" cy="4343400"/>
          </a:xfrm>
        </p:spPr>
        <p:txBody>
          <a:bodyPr>
            <a:normAutofit fontScale="85000" lnSpcReduction="10000"/>
          </a:bodyPr>
          <a:lstStyle/>
          <a:p>
            <a:r>
              <a:rPr lang="en-US" dirty="0" smtClean="0"/>
              <a:t>Update results of WIC infant feeding practices study conducted in 1994-95</a:t>
            </a:r>
          </a:p>
          <a:p>
            <a:r>
              <a:rPr lang="en-US" dirty="0" smtClean="0"/>
              <a:t>Compare new findings with previous WIC study and other studies of infant and toddler feeding practices </a:t>
            </a:r>
          </a:p>
          <a:p>
            <a:r>
              <a:rPr lang="en-US" dirty="0" smtClean="0"/>
              <a:t>Assess conditions of overfeeding and overconsumption</a:t>
            </a:r>
          </a:p>
          <a:p>
            <a:r>
              <a:rPr lang="en-US" dirty="0" smtClean="0"/>
              <a:t>Identify nutrition education influences on infant and child feeding practices</a:t>
            </a:r>
          </a:p>
          <a:p>
            <a:r>
              <a:rPr lang="en-US" dirty="0" smtClean="0"/>
              <a:t>Assess the impact of WIC on nutrition, health and developmental outcomes</a:t>
            </a:r>
          </a:p>
          <a:p>
            <a:r>
              <a:rPr lang="en-US" dirty="0" smtClean="0"/>
              <a:t>Determine changes in feeding practices and behaviors as infants transition to toddlers and preschoolers </a:t>
            </a:r>
          </a:p>
          <a:p>
            <a:r>
              <a:rPr lang="en-US" dirty="0" smtClean="0"/>
              <a:t>Identify factors that lead to continued, discontinued, or renewed participation in WIC through age 5 years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490910" cy="1182136"/>
          </a:xfrm>
        </p:spPr>
        <p:txBody>
          <a:bodyPr>
            <a:noAutofit/>
          </a:bodyPr>
          <a:lstStyle/>
          <a:p>
            <a:r>
              <a:rPr lang="en-US" sz="3600" dirty="0" smtClean="0">
                <a:solidFill>
                  <a:srgbClr val="7030A0"/>
                </a:solidFill>
              </a:rPr>
              <a:t/>
            </a:r>
            <a:br>
              <a:rPr lang="en-US" sz="3600" dirty="0" smtClean="0">
                <a:solidFill>
                  <a:srgbClr val="7030A0"/>
                </a:solidFill>
              </a:rPr>
            </a:br>
            <a:r>
              <a:rPr lang="en-US" sz="3600" dirty="0">
                <a:solidFill>
                  <a:srgbClr val="7030A0"/>
                </a:solidFill>
              </a:rPr>
              <a:t/>
            </a:r>
            <a:br>
              <a:rPr lang="en-US" sz="3600" dirty="0">
                <a:solidFill>
                  <a:srgbClr val="7030A0"/>
                </a:solidFill>
              </a:rPr>
            </a:br>
            <a:r>
              <a:rPr lang="en-US" sz="3600" dirty="0" smtClean="0">
                <a:solidFill>
                  <a:srgbClr val="7030A0"/>
                </a:solidFill>
              </a:rPr>
              <a:t>How will the findings be used? </a:t>
            </a:r>
            <a:endParaRPr lang="en-US" sz="3600" dirty="0">
              <a:solidFill>
                <a:srgbClr val="7030A0"/>
              </a:solidFill>
            </a:endParaRPr>
          </a:p>
        </p:txBody>
      </p:sp>
      <p:sp>
        <p:nvSpPr>
          <p:cNvPr id="3" name="Content Placeholder 2"/>
          <p:cNvSpPr>
            <a:spLocks noGrp="1"/>
          </p:cNvSpPr>
          <p:nvPr>
            <p:ph idx="1"/>
          </p:nvPr>
        </p:nvSpPr>
        <p:spPr>
          <a:xfrm>
            <a:off x="1043492" y="2514600"/>
            <a:ext cx="6777317" cy="3318029"/>
          </a:xfrm>
        </p:spPr>
        <p:txBody>
          <a:bodyPr>
            <a:normAutofit fontScale="92500" lnSpcReduction="20000"/>
          </a:bodyPr>
          <a:lstStyle/>
          <a:p>
            <a:r>
              <a:rPr lang="en-US" dirty="0" smtClean="0"/>
              <a:t>Provide insight on the factors and influences that impact feeding practices—useful for planning nutrition education</a:t>
            </a:r>
          </a:p>
          <a:p>
            <a:r>
              <a:rPr lang="en-US" dirty="0" smtClean="0"/>
              <a:t>Describe food and nutrient intake from infancy through age 5 years—useful for assessing WIC food packages  </a:t>
            </a:r>
          </a:p>
          <a:p>
            <a:r>
              <a:rPr lang="en-US" dirty="0" smtClean="0"/>
              <a:t>Identify factors associated with movement in and out of WIC—useful for addressing program retention and outreach </a:t>
            </a:r>
          </a:p>
          <a:p>
            <a:r>
              <a:rPr lang="en-US" dirty="0" smtClean="0"/>
              <a:t>Inform the nation about the important role WIC plays in early childhood nutrition</a:t>
            </a:r>
          </a:p>
          <a:p>
            <a:pPr marL="68580" indent="0">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030A0"/>
                </a:solidFill>
              </a:rPr>
              <a:t>Study Timeline </a:t>
            </a:r>
            <a:endParaRPr lang="en-US" sz="3600" dirty="0">
              <a:solidFill>
                <a:srgbClr val="7030A0"/>
              </a:solidFill>
            </a:endParaRPr>
          </a:p>
        </p:txBody>
      </p:sp>
      <p:sp>
        <p:nvSpPr>
          <p:cNvPr id="3" name="Content Placeholder 2"/>
          <p:cNvSpPr>
            <a:spLocks noGrp="1"/>
          </p:cNvSpPr>
          <p:nvPr>
            <p:ph idx="1"/>
          </p:nvPr>
        </p:nvSpPr>
        <p:spPr/>
        <p:txBody>
          <a:bodyPr/>
          <a:lstStyle/>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p:txBody>
      </p:sp>
      <p:graphicFrame>
        <p:nvGraphicFramePr>
          <p:cNvPr id="4" name="Diagram 3"/>
          <p:cNvGraphicFramePr/>
          <p:nvPr>
            <p:extLst>
              <p:ext uri="{D42A27DB-BD31-4B8C-83A1-F6EECF244321}">
                <p14:modId xmlns:p14="http://schemas.microsoft.com/office/powerpoint/2010/main" val="3675232805"/>
              </p:ext>
            </p:extLst>
          </p:nvPr>
        </p:nvGraphicFramePr>
        <p:xfrm>
          <a:off x="609600" y="2286000"/>
          <a:ext cx="7924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962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024744" cy="1143000"/>
          </a:xfrm>
        </p:spPr>
        <p:txBody>
          <a:bodyPr>
            <a:normAutofit/>
          </a:bodyPr>
          <a:lstStyle/>
          <a:p>
            <a:r>
              <a:rPr lang="en-US" sz="3600" dirty="0" smtClean="0">
                <a:solidFill>
                  <a:srgbClr val="7030A0"/>
                </a:solidFill>
              </a:rPr>
              <a:t>Study States and Sites </a:t>
            </a:r>
            <a:endParaRPr lang="en-US" sz="3600" dirty="0">
              <a:solidFill>
                <a:srgbClr val="7030A0"/>
              </a:solidFill>
            </a:endParaRPr>
          </a:p>
        </p:txBody>
      </p:sp>
      <p:pic>
        <p:nvPicPr>
          <p:cNvPr id="4" name="Content Placeholder 4" descr="J:\Geospatial Stuff\MiscMaps\USDA.ITFPS FNS WIC Feeding Study Sites\graphics\ITFPS_US_withPR.emf"/>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86000"/>
            <a:ext cx="7086599" cy="3848100"/>
          </a:xfrm>
          <a:prstGeom prst="rect">
            <a:avLst/>
          </a:prstGeom>
          <a:noFill/>
          <a:extLst/>
        </p:spPr>
      </p:pic>
    </p:spTree>
    <p:extLst>
      <p:ext uri="{BB962C8B-B14F-4D97-AF65-F5344CB8AC3E}">
        <p14:creationId xmlns:p14="http://schemas.microsoft.com/office/powerpoint/2010/main" val="2658474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7030A0"/>
                </a:solidFill>
              </a:rPr>
              <a:t>Study Activities </a:t>
            </a:r>
            <a:endParaRPr lang="en-US" sz="3600" dirty="0">
              <a:solidFill>
                <a:srgbClr val="7030A0"/>
              </a:solidFill>
            </a:endParaRPr>
          </a:p>
        </p:txBody>
      </p:sp>
      <p:sp>
        <p:nvSpPr>
          <p:cNvPr id="3" name="Content Placeholder 2"/>
          <p:cNvSpPr>
            <a:spLocks noGrp="1"/>
          </p:cNvSpPr>
          <p:nvPr>
            <p:ph idx="1"/>
          </p:nvPr>
        </p:nvSpPr>
        <p:spPr>
          <a:xfrm>
            <a:off x="1043492" y="2323652"/>
            <a:ext cx="7109908" cy="3508977"/>
          </a:xfrm>
        </p:spPr>
        <p:txBody>
          <a:bodyPr>
            <a:normAutofit fontScale="92500" lnSpcReduction="10000"/>
          </a:bodyPr>
          <a:lstStyle/>
          <a:p>
            <a:r>
              <a:rPr lang="en-US" b="1" dirty="0" smtClean="0"/>
              <a:t>2013</a:t>
            </a:r>
            <a:r>
              <a:rPr lang="en-US" dirty="0" smtClean="0"/>
              <a:t>: Recruitment of prenatal women and infants into study; WIC staff interviews and survey </a:t>
            </a:r>
          </a:p>
          <a:p>
            <a:r>
              <a:rPr lang="en-US" b="1" dirty="0" smtClean="0"/>
              <a:t>2013-2015</a:t>
            </a:r>
            <a:r>
              <a:rPr lang="en-US" dirty="0" smtClean="0"/>
              <a:t>: Interviews of prenatal women and infants from birth through 24 months; infant measurements at 6, 12 and 24 months   </a:t>
            </a:r>
          </a:p>
          <a:p>
            <a:r>
              <a:rPr lang="en-US" b="1" dirty="0" smtClean="0"/>
              <a:t>2015-2016</a:t>
            </a:r>
            <a:r>
              <a:rPr lang="en-US" dirty="0" smtClean="0"/>
              <a:t>: Interviews for children at 30 and 36 months; measurements at 36 months </a:t>
            </a:r>
          </a:p>
          <a:p>
            <a:r>
              <a:rPr lang="en-US" b="1" dirty="0" smtClean="0"/>
              <a:t>2016-2019</a:t>
            </a:r>
            <a:r>
              <a:rPr lang="en-US" dirty="0" smtClean="0"/>
              <a:t>: Interviews for children at 42 through 60 months; measurements at 48 and 60 months </a:t>
            </a:r>
          </a:p>
          <a:p>
            <a:r>
              <a:rPr lang="en-US" b="1" dirty="0" smtClean="0"/>
              <a:t>2020</a:t>
            </a:r>
            <a:r>
              <a:rPr lang="en-US" dirty="0" smtClean="0"/>
              <a:t>: Final report </a:t>
            </a:r>
            <a:endParaRPr lang="en-US" dirty="0"/>
          </a:p>
        </p:txBody>
      </p:sp>
    </p:spTree>
    <p:extLst>
      <p:ext uri="{BB962C8B-B14F-4D97-AF65-F5344CB8AC3E}">
        <p14:creationId xmlns:p14="http://schemas.microsoft.com/office/powerpoint/2010/main" val="823068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0200"/>
            <a:ext cx="8077200" cy="914400"/>
          </a:xfrm>
        </p:spPr>
        <p:txBody>
          <a:bodyPr>
            <a:noAutofit/>
          </a:bodyPr>
          <a:lstStyle/>
          <a:p>
            <a:r>
              <a:rPr lang="en-US" sz="3600" dirty="0" smtClean="0">
                <a:solidFill>
                  <a:srgbClr val="7030A0"/>
                </a:solidFill>
              </a:rPr>
              <a:t>Recruitment of Study Participants  </a:t>
            </a:r>
            <a:endParaRPr lang="en-US" sz="3600" dirty="0">
              <a:solidFill>
                <a:srgbClr val="7030A0"/>
              </a:solidFill>
            </a:endParaRPr>
          </a:p>
        </p:txBody>
      </p:sp>
      <p:sp>
        <p:nvSpPr>
          <p:cNvPr id="3" name="Content Placeholder 2"/>
          <p:cNvSpPr>
            <a:spLocks noGrp="1"/>
          </p:cNvSpPr>
          <p:nvPr>
            <p:ph idx="1"/>
          </p:nvPr>
        </p:nvSpPr>
        <p:spPr>
          <a:xfrm>
            <a:off x="1043492" y="2667000"/>
            <a:ext cx="7033708" cy="3165629"/>
          </a:xfrm>
        </p:spPr>
        <p:txBody>
          <a:bodyPr/>
          <a:lstStyle/>
          <a:p>
            <a:r>
              <a:rPr lang="en-US" sz="3600" dirty="0">
                <a:latin typeface="Century Gothic" panose="020B0502020202020204" pitchFamily="34" charset="0"/>
              </a:rPr>
              <a:t>Recruited 4,367 participants</a:t>
            </a:r>
          </a:p>
          <a:p>
            <a:pPr lvl="1"/>
            <a:r>
              <a:rPr lang="en-US" sz="3200" dirty="0">
                <a:latin typeface="Century Gothic" panose="020B0502020202020204" pitchFamily="34" charset="0"/>
              </a:rPr>
              <a:t>Prenatal women </a:t>
            </a:r>
          </a:p>
          <a:p>
            <a:pPr lvl="1"/>
            <a:r>
              <a:rPr lang="en-US" sz="3200" dirty="0">
                <a:latin typeface="Century Gothic" panose="020B0502020202020204" pitchFamily="34" charset="0"/>
              </a:rPr>
              <a:t>Mothers of infants up to 2.5 months old</a:t>
            </a:r>
          </a:p>
          <a:p>
            <a:endParaRPr lang="en-US" dirty="0"/>
          </a:p>
        </p:txBody>
      </p:sp>
    </p:spTree>
    <p:extLst>
      <p:ext uri="{BB962C8B-B14F-4D97-AF65-F5344CB8AC3E}">
        <p14:creationId xmlns:p14="http://schemas.microsoft.com/office/powerpoint/2010/main" val="21742457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1431</TotalTime>
  <Words>3678</Words>
  <Application>Microsoft Office PowerPoint</Application>
  <PresentationFormat>On-screen Show (4:3)</PresentationFormat>
  <Paragraphs>408</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Austin</vt:lpstr>
      <vt:lpstr>Custom Design</vt:lpstr>
      <vt:lpstr>Study Extension Webinar </vt:lpstr>
      <vt:lpstr>Greetings from the         Feeding My Baby Study Team!</vt:lpstr>
      <vt:lpstr>Webinar Agenda</vt:lpstr>
      <vt:lpstr>  Study Objectives </vt:lpstr>
      <vt:lpstr>  How will the findings be used? </vt:lpstr>
      <vt:lpstr>Study Timeline </vt:lpstr>
      <vt:lpstr>Study States and Sites </vt:lpstr>
      <vt:lpstr>Study Activities </vt:lpstr>
      <vt:lpstr>Recruitment of Study Participants  </vt:lpstr>
      <vt:lpstr>Interviews with Parents/Caregivers</vt:lpstr>
      <vt:lpstr>Measurements of Infants/Children</vt:lpstr>
      <vt:lpstr>Study Highlights: Prenatal </vt:lpstr>
      <vt:lpstr>Participant Socio-demographics</vt:lpstr>
      <vt:lpstr>Breastfeeding Beliefs--  More Positive </vt:lpstr>
      <vt:lpstr>Breastfeeding Beliefs--  Less Negative</vt:lpstr>
      <vt:lpstr>Breastfeeding Beliefs  by Socio-demographics </vt:lpstr>
      <vt:lpstr>Infant Feeding Advice </vt:lpstr>
      <vt:lpstr>Advice Important to Decision</vt:lpstr>
      <vt:lpstr>Infant Feeding Intention(IFI) Scale*</vt:lpstr>
      <vt:lpstr>Mean IFI Score </vt:lpstr>
      <vt:lpstr>Higher Intention to Breastfeed</vt:lpstr>
      <vt:lpstr>Lower Intention to Breastfeed</vt:lpstr>
      <vt:lpstr>No Impact on Intention to Breastfeed</vt:lpstr>
      <vt:lpstr>Intention to Breastfeed:  Regression Model</vt:lpstr>
      <vt:lpstr>Socio-demographics (SD)+                  Beliefs + Advice = Intention</vt:lpstr>
      <vt:lpstr>Summary</vt:lpstr>
      <vt:lpstr>Study Highlights: Infant </vt:lpstr>
      <vt:lpstr>Study Activities during Extension </vt:lpstr>
      <vt:lpstr>Study Participation during Extension</vt:lpstr>
      <vt:lpstr>Keeping Parents/Caregivers Engaged  </vt:lpstr>
      <vt:lpstr>Assistance from States and Sites</vt:lpstr>
      <vt:lpstr>Measurement Card</vt:lpstr>
      <vt:lpstr>Measurements at WIC Sites</vt:lpstr>
      <vt:lpstr>Measurement Data Alternatives </vt:lpstr>
      <vt:lpstr>Other Assistance from WIC</vt:lpstr>
      <vt:lpstr>What are your questions? </vt:lpstr>
      <vt:lpstr>Thank you for your support!</vt:lpstr>
    </vt:vector>
  </TitlesOfParts>
  <Company>Westat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 McNutt</dc:creator>
  <cp:lastModifiedBy>Nancy Weinfield</cp:lastModifiedBy>
  <cp:revision>117</cp:revision>
  <dcterms:created xsi:type="dcterms:W3CDTF">2012-07-20T14:32:04Z</dcterms:created>
  <dcterms:modified xsi:type="dcterms:W3CDTF">2016-01-15T18:50:19Z</dcterms:modified>
</cp:coreProperties>
</file>