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2"/>
  </p:notesMasterIdLst>
  <p:sldIdLst>
    <p:sldId id="272" r:id="rId6"/>
    <p:sldId id="271" r:id="rId7"/>
    <p:sldId id="276" r:id="rId8"/>
    <p:sldId id="273" r:id="rId9"/>
    <p:sldId id="259" r:id="rId10"/>
    <p:sldId id="27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0" d="100"/>
          <a:sy n="90" d="100"/>
        </p:scale>
        <p:origin x="-1301" y="101"/>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01E0B3-3FEE-4173-A798-9F0BB66FC9F4}" type="datetimeFigureOut">
              <a:rPr lang="en-US" smtClean="0"/>
              <a:t>10/6/2016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0DD1D2-FACF-4487-80E4-6E74F456A7DA}" type="slidenum">
              <a:rPr lang="en-US" smtClean="0"/>
              <a:t>‹#›</a:t>
            </a:fld>
            <a:endParaRPr lang="en-US"/>
          </a:p>
        </p:txBody>
      </p:sp>
    </p:spTree>
    <p:extLst>
      <p:ext uri="{BB962C8B-B14F-4D97-AF65-F5344CB8AC3E}">
        <p14:creationId xmlns:p14="http://schemas.microsoft.com/office/powerpoint/2010/main" val="1859243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9A427E-ECA8-4BDC-B9AA-18A5C481134D}" type="datetimeFigureOut">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2938509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9A427E-ECA8-4BDC-B9AA-18A5C481134D}" type="datetimeFigureOut">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3356503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9A427E-ECA8-4BDC-B9AA-18A5C481134D}" type="datetimeFigureOut">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1969204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9A427E-ECA8-4BDC-B9AA-18A5C481134D}" type="datetimeFigureOut">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86273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9A427E-ECA8-4BDC-B9AA-18A5C481134D}" type="datetimeFigureOut">
              <a:rPr lang="en-US" smtClean="0"/>
              <a:t>10/6/2016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2750025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9A427E-ECA8-4BDC-B9AA-18A5C481134D}" type="datetimeFigureOut">
              <a:rPr lang="en-US" smtClean="0"/>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2871262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9A427E-ECA8-4BDC-B9AA-18A5C481134D}" type="datetimeFigureOut">
              <a:rPr lang="en-US" smtClean="0"/>
              <a:t>10/6/2016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322758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9A427E-ECA8-4BDC-B9AA-18A5C481134D}" type="datetimeFigureOut">
              <a:rPr lang="en-US" smtClean="0"/>
              <a:t>10/6/2016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176954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9A427E-ECA8-4BDC-B9AA-18A5C481134D}" type="datetimeFigureOut">
              <a:rPr lang="en-US" smtClean="0"/>
              <a:t>10/6/2016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1686839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9A427E-ECA8-4BDC-B9AA-18A5C481134D}" type="datetimeFigureOut">
              <a:rPr lang="en-US" smtClean="0"/>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947814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9A427E-ECA8-4BDC-B9AA-18A5C481134D}" type="datetimeFigureOut">
              <a:rPr lang="en-US" smtClean="0"/>
              <a:t>10/6/2016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F7B472-3830-4769-827A-7EB253B06C27}" type="slidenum">
              <a:rPr lang="en-US" smtClean="0"/>
              <a:t>‹#›</a:t>
            </a:fld>
            <a:endParaRPr lang="en-US"/>
          </a:p>
        </p:txBody>
      </p:sp>
    </p:spTree>
    <p:extLst>
      <p:ext uri="{BB962C8B-B14F-4D97-AF65-F5344CB8AC3E}">
        <p14:creationId xmlns:p14="http://schemas.microsoft.com/office/powerpoint/2010/main" val="265948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9A427E-ECA8-4BDC-B9AA-18A5C481134D}" type="datetimeFigureOut">
              <a:rPr lang="en-US" smtClean="0"/>
              <a:t>10/6/2016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F7B472-3830-4769-827A-7EB253B06C27}" type="slidenum">
              <a:rPr lang="en-US" smtClean="0"/>
              <a:t>‹#›</a:t>
            </a:fld>
            <a:endParaRPr lang="en-US"/>
          </a:p>
        </p:txBody>
      </p:sp>
    </p:spTree>
    <p:extLst>
      <p:ext uri="{BB962C8B-B14F-4D97-AF65-F5344CB8AC3E}">
        <p14:creationId xmlns:p14="http://schemas.microsoft.com/office/powerpoint/2010/main" val="2937745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CMD.Special.Enumeration.Branch.List@census.gov" TargetMode="External"/><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hyperlink" Target="https://census.gov/privac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2.census.gov/geo/pdfs/gssi/Address_Data_Submission_Guidelines_v1.1.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pPr algn="l"/>
            <a:r>
              <a:rPr lang="en-US" sz="2800" b="1" dirty="0" smtClean="0">
                <a:solidFill>
                  <a:srgbClr val="C00000"/>
                </a:solidFill>
              </a:rPr>
              <a:t>DRAFT Welcome Screen (Available on test day), page 1</a:t>
            </a:r>
            <a:endParaRPr lang="en-US" sz="2800" b="1" dirty="0">
              <a:solidFill>
                <a:srgbClr val="C00000"/>
              </a:solidFill>
            </a:endParaRPr>
          </a:p>
        </p:txBody>
      </p:sp>
      <p:pic>
        <p:nvPicPr>
          <p:cNvPr id="3" name="Picture 2"/>
          <p:cNvPicPr/>
          <p:nvPr/>
        </p:nvPicPr>
        <p:blipFill>
          <a:blip r:embed="rId2"/>
          <a:stretch>
            <a:fillRect/>
          </a:stretch>
        </p:blipFill>
        <p:spPr>
          <a:xfrm>
            <a:off x="286109" y="1015544"/>
            <a:ext cx="7162800" cy="5562599"/>
          </a:xfrm>
          <a:prstGeom prst="rect">
            <a:avLst/>
          </a:prstGeom>
        </p:spPr>
      </p:pic>
      <p:sp>
        <p:nvSpPr>
          <p:cNvPr id="4" name="TextBox 3"/>
          <p:cNvSpPr txBox="1"/>
          <p:nvPr/>
        </p:nvSpPr>
        <p:spPr>
          <a:xfrm>
            <a:off x="1258016" y="5347156"/>
            <a:ext cx="2045074" cy="215444"/>
          </a:xfrm>
          <a:prstGeom prst="rect">
            <a:avLst/>
          </a:prstGeom>
          <a:noFill/>
          <a:ln>
            <a:solidFill>
              <a:schemeClr val="accent1">
                <a:lumMod val="40000"/>
                <a:lumOff val="60000"/>
              </a:schemeClr>
            </a:solidFill>
          </a:ln>
        </p:spPr>
        <p:txBody>
          <a:bodyPr wrap="square" rtlCol="0">
            <a:spAutoFit/>
          </a:bodyPr>
          <a:lstStyle/>
          <a:p>
            <a:endParaRPr lang="en-US" sz="800" dirty="0"/>
          </a:p>
        </p:txBody>
      </p:sp>
      <p:sp>
        <p:nvSpPr>
          <p:cNvPr id="7" name="TextBox 6"/>
          <p:cNvSpPr txBox="1"/>
          <p:nvPr/>
        </p:nvSpPr>
        <p:spPr>
          <a:xfrm>
            <a:off x="4324709" y="5663743"/>
            <a:ext cx="2743200" cy="215444"/>
          </a:xfrm>
          <a:prstGeom prst="rect">
            <a:avLst/>
          </a:prstGeom>
          <a:noFill/>
        </p:spPr>
        <p:txBody>
          <a:bodyPr wrap="square" rtlCol="0">
            <a:spAutoFit/>
          </a:bodyPr>
          <a:lstStyle/>
          <a:p>
            <a:r>
              <a:rPr lang="en-US" sz="800" dirty="0" smtClean="0">
                <a:solidFill>
                  <a:schemeClr val="accent1"/>
                </a:solidFill>
              </a:rPr>
              <a:t>Burden Statement | About | Accessibility | Privacy | Security</a:t>
            </a:r>
            <a:endParaRPr lang="en-US" sz="800" dirty="0">
              <a:solidFill>
                <a:schemeClr val="accent1"/>
              </a:solidFill>
            </a:endParaRPr>
          </a:p>
        </p:txBody>
      </p:sp>
      <p:sp>
        <p:nvSpPr>
          <p:cNvPr id="12" name="TextBox 11"/>
          <p:cNvSpPr txBox="1"/>
          <p:nvPr/>
        </p:nvSpPr>
        <p:spPr>
          <a:xfrm>
            <a:off x="667107" y="4085272"/>
            <a:ext cx="5638800" cy="1477328"/>
          </a:xfrm>
          <a:prstGeom prst="rect">
            <a:avLst/>
          </a:prstGeom>
          <a:solidFill>
            <a:schemeClr val="bg1"/>
          </a:solidFill>
          <a:ln>
            <a:solidFill>
              <a:schemeClr val="accent1">
                <a:lumMod val="60000"/>
                <a:lumOff val="40000"/>
              </a:schemeClr>
            </a:solidFill>
          </a:ln>
        </p:spPr>
        <p:txBody>
          <a:bodyPr wrap="square" rtlCol="0">
            <a:spAutoFit/>
          </a:bodyPr>
          <a:lstStyle/>
          <a:p>
            <a:r>
              <a:rPr lang="en-US" sz="1000" b="1" dirty="0" smtClean="0"/>
              <a:t>Login</a:t>
            </a:r>
          </a:p>
          <a:p>
            <a:endParaRPr lang="en-US" sz="1000" dirty="0" smtClean="0"/>
          </a:p>
          <a:p>
            <a:pPr marL="171450" indent="-171450">
              <a:buFont typeface="Arial" panose="020B0604020202020204" pitchFamily="34" charset="0"/>
              <a:buChar char="•"/>
            </a:pPr>
            <a:r>
              <a:rPr lang="en-US" sz="800" dirty="0" smtClean="0"/>
              <a:t>Login by entering the appropriate information and press the ‘Login’ button</a:t>
            </a:r>
          </a:p>
          <a:p>
            <a:pPr marL="171450" indent="-171450">
              <a:buFont typeface="Arial" panose="020B0604020202020204" pitchFamily="34" charset="0"/>
              <a:buChar char="•"/>
            </a:pPr>
            <a:r>
              <a:rPr lang="en-US" sz="800" dirty="0" smtClean="0"/>
              <a:t>User ID and Password are case sensitive</a:t>
            </a:r>
          </a:p>
          <a:p>
            <a:pPr marL="171450" indent="-171450">
              <a:buFont typeface="Arial" panose="020B0604020202020204" pitchFamily="34" charset="0"/>
              <a:buChar char="•"/>
            </a:pPr>
            <a:endParaRPr lang="en-US" sz="1000" dirty="0"/>
          </a:p>
          <a:p>
            <a:r>
              <a:rPr lang="en-US" sz="800" dirty="0" smtClean="0"/>
              <a:t>User ID:  </a:t>
            </a:r>
          </a:p>
          <a:p>
            <a:endParaRPr lang="en-US" sz="1000" dirty="0" smtClean="0"/>
          </a:p>
          <a:p>
            <a:r>
              <a:rPr lang="en-US" sz="800" dirty="0" smtClean="0"/>
              <a:t>Password:  </a:t>
            </a:r>
          </a:p>
          <a:p>
            <a:endParaRPr lang="en-US" sz="1000" dirty="0"/>
          </a:p>
          <a:p>
            <a:r>
              <a:rPr lang="en-US" sz="800" b="1" dirty="0" smtClean="0"/>
              <a:t>Note:  You session will expire if you remain on one screen for 45 minutes . </a:t>
            </a:r>
            <a:endParaRPr lang="en-US" sz="800" b="1" dirty="0"/>
          </a:p>
        </p:txBody>
      </p:sp>
      <p:sp>
        <p:nvSpPr>
          <p:cNvPr id="13" name="TextBox 12"/>
          <p:cNvSpPr txBox="1"/>
          <p:nvPr/>
        </p:nvSpPr>
        <p:spPr>
          <a:xfrm>
            <a:off x="1276707" y="4788813"/>
            <a:ext cx="2045074" cy="215444"/>
          </a:xfrm>
          <a:prstGeom prst="rect">
            <a:avLst/>
          </a:prstGeom>
          <a:noFill/>
          <a:ln>
            <a:solidFill>
              <a:schemeClr val="accent1">
                <a:lumMod val="40000"/>
                <a:lumOff val="60000"/>
              </a:schemeClr>
            </a:solidFill>
          </a:ln>
        </p:spPr>
        <p:txBody>
          <a:bodyPr wrap="square" rtlCol="0">
            <a:spAutoFit/>
          </a:bodyPr>
          <a:lstStyle/>
          <a:p>
            <a:endParaRPr lang="en-US" sz="800" dirty="0"/>
          </a:p>
        </p:txBody>
      </p:sp>
      <p:sp>
        <p:nvSpPr>
          <p:cNvPr id="14" name="TextBox 13"/>
          <p:cNvSpPr txBox="1"/>
          <p:nvPr/>
        </p:nvSpPr>
        <p:spPr>
          <a:xfrm>
            <a:off x="1276707" y="5093613"/>
            <a:ext cx="2045074" cy="215444"/>
          </a:xfrm>
          <a:prstGeom prst="rect">
            <a:avLst/>
          </a:prstGeom>
          <a:noFill/>
          <a:ln>
            <a:solidFill>
              <a:schemeClr val="accent1">
                <a:lumMod val="40000"/>
                <a:lumOff val="60000"/>
              </a:schemeClr>
            </a:solidFill>
          </a:ln>
        </p:spPr>
        <p:txBody>
          <a:bodyPr wrap="square" rtlCol="0">
            <a:spAutoFit/>
          </a:bodyPr>
          <a:lstStyle/>
          <a:p>
            <a:endParaRPr lang="en-US" sz="800" dirty="0"/>
          </a:p>
        </p:txBody>
      </p:sp>
      <p:sp>
        <p:nvSpPr>
          <p:cNvPr id="9" name="Rectangle 8"/>
          <p:cNvSpPr/>
          <p:nvPr/>
        </p:nvSpPr>
        <p:spPr>
          <a:xfrm>
            <a:off x="667107" y="1803857"/>
            <a:ext cx="6495693" cy="223474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b="1" dirty="0">
                <a:solidFill>
                  <a:schemeClr val="tx1"/>
                </a:solidFill>
              </a:rPr>
              <a:t>WELCOME</a:t>
            </a:r>
            <a:endParaRPr lang="en-US" sz="1100" dirty="0">
              <a:solidFill>
                <a:schemeClr val="tx1"/>
              </a:solidFill>
            </a:endParaRPr>
          </a:p>
          <a:p>
            <a:r>
              <a:rPr lang="en-US" sz="1100" dirty="0">
                <a:solidFill>
                  <a:schemeClr val="tx1"/>
                </a:solidFill>
              </a:rPr>
              <a:t> </a:t>
            </a:r>
          </a:p>
          <a:p>
            <a:r>
              <a:rPr lang="en-US" sz="1100" dirty="0">
                <a:solidFill>
                  <a:schemeClr val="tx1"/>
                </a:solidFill>
              </a:rPr>
              <a:t>The U.S. Census Bureau welcomes you to </a:t>
            </a:r>
            <a:r>
              <a:rPr lang="en-US" sz="1100" dirty="0" smtClean="0">
                <a:solidFill>
                  <a:schemeClr val="tx1"/>
                </a:solidFill>
              </a:rPr>
              <a:t>the </a:t>
            </a:r>
            <a:r>
              <a:rPr lang="en-US" sz="1100" i="1" dirty="0" smtClean="0">
                <a:solidFill>
                  <a:schemeClr val="tx1"/>
                </a:solidFill>
              </a:rPr>
              <a:t>Group Quarters Electronic Response </a:t>
            </a:r>
            <a:r>
              <a:rPr lang="en-US" sz="1100" i="1" dirty="0">
                <a:solidFill>
                  <a:schemeClr val="tx1"/>
                </a:solidFill>
              </a:rPr>
              <a:t>(eResponse) Data </a:t>
            </a:r>
            <a:r>
              <a:rPr lang="en-US" sz="1100" i="1" dirty="0" smtClean="0">
                <a:solidFill>
                  <a:schemeClr val="tx1"/>
                </a:solidFill>
              </a:rPr>
              <a:t>Test </a:t>
            </a:r>
            <a:r>
              <a:rPr lang="en-US" sz="1100" dirty="0" smtClean="0">
                <a:solidFill>
                  <a:schemeClr val="tx1"/>
                </a:solidFill>
              </a:rPr>
              <a:t>website</a:t>
            </a:r>
            <a:r>
              <a:rPr lang="en-US" sz="1100" dirty="0">
                <a:solidFill>
                  <a:schemeClr val="tx1"/>
                </a:solidFill>
              </a:rPr>
              <a:t>.</a:t>
            </a:r>
          </a:p>
          <a:p>
            <a:r>
              <a:rPr lang="en-US" sz="1100" dirty="0">
                <a:solidFill>
                  <a:schemeClr val="tx1"/>
                </a:solidFill>
              </a:rPr>
              <a:t> </a:t>
            </a:r>
          </a:p>
          <a:p>
            <a:r>
              <a:rPr lang="en-US" sz="1100" dirty="0">
                <a:solidFill>
                  <a:schemeClr val="tx1"/>
                </a:solidFill>
              </a:rPr>
              <a:t>Your responses to the </a:t>
            </a:r>
            <a:r>
              <a:rPr lang="en-US" sz="1100" dirty="0" err="1" smtClean="0">
                <a:solidFill>
                  <a:schemeClr val="tx1"/>
                </a:solidFill>
              </a:rPr>
              <a:t>eResponse</a:t>
            </a:r>
            <a:r>
              <a:rPr lang="en-US" sz="1100" i="1" dirty="0" smtClean="0">
                <a:solidFill>
                  <a:schemeClr val="tx1"/>
                </a:solidFill>
              </a:rPr>
              <a:t> </a:t>
            </a:r>
            <a:r>
              <a:rPr lang="en-US" sz="1100" dirty="0" smtClean="0">
                <a:solidFill>
                  <a:schemeClr val="tx1"/>
                </a:solidFill>
              </a:rPr>
              <a:t>Test </a:t>
            </a:r>
            <a:r>
              <a:rPr lang="en-US" sz="1100" dirty="0">
                <a:solidFill>
                  <a:schemeClr val="tx1"/>
                </a:solidFill>
              </a:rPr>
              <a:t>will assist us in our planning efforts to enumerate Group Quarter (GQ) facilities for the 2020 Census.</a:t>
            </a:r>
          </a:p>
          <a:p>
            <a:r>
              <a:rPr lang="en-US" sz="1100" dirty="0">
                <a:solidFill>
                  <a:schemeClr val="tx1"/>
                </a:solidFill>
              </a:rPr>
              <a:t> </a:t>
            </a:r>
          </a:p>
          <a:p>
            <a:r>
              <a:rPr lang="en-US" sz="1100" dirty="0">
                <a:solidFill>
                  <a:schemeClr val="tx1"/>
                </a:solidFill>
              </a:rPr>
              <a:t>If you have questions regarding </a:t>
            </a:r>
            <a:r>
              <a:rPr lang="en-US" sz="1100" dirty="0" smtClean="0">
                <a:solidFill>
                  <a:schemeClr val="tx1"/>
                </a:solidFill>
              </a:rPr>
              <a:t>this test, please email </a:t>
            </a:r>
            <a:r>
              <a:rPr lang="en-US" sz="1100" dirty="0" smtClean="0">
                <a:solidFill>
                  <a:schemeClr val="tx1"/>
                </a:solidFill>
                <a:hlinkClick r:id="rId3"/>
              </a:rPr>
              <a:t>DCMD.Special.Enumeration.Branch.List@census.gov</a:t>
            </a:r>
            <a:r>
              <a:rPr lang="en-US" sz="1100" dirty="0" smtClean="0">
                <a:solidFill>
                  <a:schemeClr val="tx1"/>
                </a:solidFill>
              </a:rPr>
              <a:t> or </a:t>
            </a:r>
            <a:r>
              <a:rPr lang="en-US" sz="1100" dirty="0">
                <a:solidFill>
                  <a:schemeClr val="tx1"/>
                </a:solidFill>
              </a:rPr>
              <a:t>call 301-763-9333.</a:t>
            </a:r>
          </a:p>
          <a:p>
            <a:r>
              <a:rPr lang="en-US" sz="1100" dirty="0">
                <a:solidFill>
                  <a:schemeClr val="tx1"/>
                </a:solidFill>
              </a:rPr>
              <a:t> </a:t>
            </a:r>
          </a:p>
          <a:p>
            <a:r>
              <a:rPr lang="en-US" sz="1100" dirty="0">
                <a:solidFill>
                  <a:schemeClr val="tx1"/>
                </a:solidFill>
              </a:rPr>
              <a:t>Thank you for your participation</a:t>
            </a:r>
            <a:r>
              <a:rPr lang="en-US" sz="1100" dirty="0" smtClean="0">
                <a:solidFill>
                  <a:schemeClr val="tx1"/>
                </a:solidFill>
              </a:rPr>
              <a:t>.</a:t>
            </a:r>
            <a:endParaRPr lang="en-US" sz="100" dirty="0">
              <a:solidFill>
                <a:schemeClr val="tx1"/>
              </a:solidFill>
            </a:endParaRPr>
          </a:p>
        </p:txBody>
      </p:sp>
      <p:sp>
        <p:nvSpPr>
          <p:cNvPr id="6" name="TextBox 5"/>
          <p:cNvSpPr txBox="1"/>
          <p:nvPr/>
        </p:nvSpPr>
        <p:spPr>
          <a:xfrm>
            <a:off x="654169" y="5638800"/>
            <a:ext cx="6432431" cy="954107"/>
          </a:xfrm>
          <a:prstGeom prst="rect">
            <a:avLst/>
          </a:prstGeom>
          <a:solidFill>
            <a:schemeClr val="bg1"/>
          </a:solidFill>
          <a:ln>
            <a:solidFill>
              <a:schemeClr val="accent1">
                <a:lumMod val="60000"/>
                <a:lumOff val="40000"/>
              </a:schemeClr>
            </a:solidFill>
          </a:ln>
        </p:spPr>
        <p:txBody>
          <a:bodyPr wrap="square" rtlCol="0">
            <a:spAutoFit/>
          </a:bodyPr>
          <a:lstStyle/>
          <a:p>
            <a:r>
              <a:rPr lang="en-US" sz="800" b="1" dirty="0" smtClean="0"/>
              <a:t>** WARNING **</a:t>
            </a:r>
          </a:p>
          <a:p>
            <a:r>
              <a:rPr lang="en-US" sz="800" b="1" dirty="0" smtClean="0"/>
              <a:t>You have accessed a UNITED STATES GOVERNMENT computer. User of this computer without authorization or for purposes for which authorization has been extended is a violation of Federal law and can be punishable with fines or imprisonment (PUBLIC LAW 99-474).  System usage may be monitored, recorded, and subject to audit.  Any information that you enter into this system may be used by Census Bureau for statistical purposes, including but not limited to improving the efficiency of our data collection programs.  For information regarding the use of this system and how your privacy is protected, visit our online privacy webpage at </a:t>
            </a:r>
            <a:r>
              <a:rPr lang="en-US" sz="800" b="1" dirty="0" smtClean="0">
                <a:hlinkClick r:id="rId4"/>
              </a:rPr>
              <a:t>https://census.gov/privacy</a:t>
            </a:r>
            <a:r>
              <a:rPr lang="en-US" sz="800" b="1" dirty="0" smtClean="0"/>
              <a:t>. Use of this system indicates consent to the collection, monitoring, recording and use of information provided in this system.</a:t>
            </a:r>
            <a:endParaRPr lang="en-US" sz="800" dirty="0"/>
          </a:p>
        </p:txBody>
      </p:sp>
      <p:sp>
        <p:nvSpPr>
          <p:cNvPr id="16" name="Rounded Rectangle 15"/>
          <p:cNvSpPr/>
          <p:nvPr/>
        </p:nvSpPr>
        <p:spPr>
          <a:xfrm rot="1674010">
            <a:off x="7898867" y="283092"/>
            <a:ext cx="1265963" cy="225440"/>
          </a:xfrm>
          <a:prstGeom prst="roundRect">
            <a:avLst/>
          </a:prstGeom>
          <a:solidFill>
            <a:srgbClr val="FFFF00"/>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smtClean="0">
                <a:solidFill>
                  <a:srgbClr val="C00000"/>
                </a:solidFill>
              </a:rPr>
              <a:t>PROPOSED</a:t>
            </a:r>
            <a:endParaRPr lang="en-US" sz="1200" b="1" i="1" dirty="0">
              <a:solidFill>
                <a:srgbClr val="C00000"/>
              </a:solidFill>
            </a:endParaRPr>
          </a:p>
        </p:txBody>
      </p:sp>
    </p:spTree>
    <p:extLst>
      <p:ext uri="{BB962C8B-B14F-4D97-AF65-F5344CB8AC3E}">
        <p14:creationId xmlns:p14="http://schemas.microsoft.com/office/powerpoint/2010/main" val="3974474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2590800" cy="3428999"/>
          </a:xfrm>
          <a:solidFill>
            <a:schemeClr val="bg1">
              <a:lumMod val="95000"/>
            </a:schemeClr>
          </a:solidFill>
          <a:ln w="9525">
            <a:solidFill>
              <a:schemeClr val="tx1"/>
            </a:solidFill>
          </a:ln>
        </p:spPr>
        <p:txBody>
          <a:bodyPr>
            <a:normAutofit/>
          </a:bodyPr>
          <a:lstStyle/>
          <a:p>
            <a:r>
              <a:rPr lang="en-US" sz="1600" dirty="0" smtClean="0"/>
              <a:t>Display the GQ administrator’s profile </a:t>
            </a:r>
          </a:p>
          <a:p>
            <a:r>
              <a:rPr lang="en-US" sz="1600" dirty="0" smtClean="0"/>
              <a:t>Prompt GQ administrator to confirm the displayed profile</a:t>
            </a:r>
          </a:p>
          <a:p>
            <a:r>
              <a:rPr lang="en-US" sz="1600" dirty="0" smtClean="0"/>
              <a:t>Allow </a:t>
            </a:r>
            <a:r>
              <a:rPr lang="en-US" sz="1600" dirty="0"/>
              <a:t>GQ </a:t>
            </a:r>
            <a:r>
              <a:rPr lang="en-US" sz="1600" dirty="0" smtClean="0"/>
              <a:t>administrator  to update address data</a:t>
            </a:r>
          </a:p>
          <a:p>
            <a:endParaRPr lang="en-US" sz="1600" dirty="0"/>
          </a:p>
        </p:txBody>
      </p:sp>
      <p:graphicFrame>
        <p:nvGraphicFramePr>
          <p:cNvPr id="4" name="Table 3"/>
          <p:cNvGraphicFramePr>
            <a:graphicFrameLocks noGrp="1"/>
          </p:cNvGraphicFramePr>
          <p:nvPr>
            <p:extLst>
              <p:ext uri="{D42A27DB-BD31-4B8C-83A1-F6EECF244321}">
                <p14:modId xmlns:p14="http://schemas.microsoft.com/office/powerpoint/2010/main" val="4179843534"/>
              </p:ext>
            </p:extLst>
          </p:nvPr>
        </p:nvGraphicFramePr>
        <p:xfrm>
          <a:off x="4813300" y="1828798"/>
          <a:ext cx="2044700" cy="2209802"/>
        </p:xfrm>
        <a:graphic>
          <a:graphicData uri="http://schemas.openxmlformats.org/drawingml/2006/table">
            <a:tbl>
              <a:tblPr>
                <a:tableStyleId>{793D81CF-94F2-401A-BA57-92F5A7B2D0C5}</a:tableStyleId>
              </a:tblPr>
              <a:tblGrid>
                <a:gridCol w="2044700"/>
              </a:tblGrid>
              <a:tr h="418505">
                <a:tc>
                  <a:txBody>
                    <a:bodyPr/>
                    <a:lstStyle/>
                    <a:p>
                      <a:pPr algn="l" fontAlgn="t"/>
                      <a:r>
                        <a:rPr lang="en-US" sz="1200" u="none" strike="noStrike" dirty="0">
                          <a:effectLst/>
                        </a:rPr>
                        <a:t>GQ Facility </a:t>
                      </a:r>
                      <a:r>
                        <a:rPr lang="en-US" sz="1200" u="none" strike="noStrike" dirty="0" smtClean="0">
                          <a:effectLst/>
                        </a:rPr>
                        <a:t>Primary</a:t>
                      </a:r>
                      <a:r>
                        <a:rPr lang="en-US" sz="1200" u="none" strike="noStrike" baseline="0" dirty="0" smtClean="0">
                          <a:effectLst/>
                        </a:rPr>
                        <a:t> </a:t>
                      </a:r>
                      <a:r>
                        <a:rPr lang="en-US" sz="1200" u="none" strike="noStrike" dirty="0" smtClean="0">
                          <a:effectLst/>
                        </a:rPr>
                        <a:t>Contact </a:t>
                      </a:r>
                      <a:r>
                        <a:rPr lang="en-US" sz="1200" u="none" strike="noStrike" dirty="0">
                          <a:effectLst/>
                        </a:rPr>
                        <a:t>Person Name</a:t>
                      </a:r>
                      <a:endParaRPr lang="en-US" sz="1200" b="1" i="0" u="none" strike="noStrike" dirty="0">
                        <a:solidFill>
                          <a:srgbClr val="000000"/>
                        </a:solidFill>
                        <a:effectLst/>
                        <a:latin typeface="Arial"/>
                      </a:endParaRPr>
                    </a:p>
                  </a:txBody>
                  <a:tcPr marL="9525" marR="9525" marT="9525" marB="0" anchor="ctr"/>
                </a:tc>
              </a:tr>
              <a:tr h="418505">
                <a:tc>
                  <a:txBody>
                    <a:bodyPr/>
                    <a:lstStyle/>
                    <a:p>
                      <a:pPr algn="l" fontAlgn="t"/>
                      <a:r>
                        <a:rPr lang="en-US" sz="1200" u="none" strike="noStrike">
                          <a:effectLst/>
                        </a:rPr>
                        <a:t>GQ Facility Primary Contact Title</a:t>
                      </a:r>
                      <a:endParaRPr lang="en-US" sz="1200" b="1" i="0" u="none" strike="noStrike">
                        <a:solidFill>
                          <a:srgbClr val="000000"/>
                        </a:solidFill>
                        <a:effectLst/>
                        <a:latin typeface="Arial"/>
                      </a:endParaRPr>
                    </a:p>
                  </a:txBody>
                  <a:tcPr marL="9525" marR="9525" marT="9525" marB="0" anchor="ctr"/>
                </a:tc>
              </a:tr>
              <a:tr h="418505">
                <a:tc>
                  <a:txBody>
                    <a:bodyPr/>
                    <a:lstStyle/>
                    <a:p>
                      <a:pPr algn="l" fontAlgn="t"/>
                      <a:r>
                        <a:rPr lang="en-US" sz="1200" u="none" strike="noStrike">
                          <a:effectLst/>
                        </a:rPr>
                        <a:t>GQ Facility Primary Contact Phone</a:t>
                      </a:r>
                      <a:endParaRPr lang="en-US" sz="1200" b="1" i="0" u="none" strike="noStrike">
                        <a:solidFill>
                          <a:srgbClr val="000000"/>
                        </a:solidFill>
                        <a:effectLst/>
                        <a:latin typeface="Arial"/>
                      </a:endParaRPr>
                    </a:p>
                  </a:txBody>
                  <a:tcPr marL="9525" marR="9525" marT="9525" marB="0" anchor="ctr"/>
                </a:tc>
              </a:tr>
              <a:tr h="954287">
                <a:tc>
                  <a:txBody>
                    <a:bodyPr/>
                    <a:lstStyle/>
                    <a:p>
                      <a:pPr algn="l" fontAlgn="t"/>
                      <a:r>
                        <a:rPr lang="en-US" sz="1200" u="none" strike="noStrike" dirty="0">
                          <a:effectLst/>
                        </a:rPr>
                        <a:t>GQ Facility Primary Contact </a:t>
                      </a:r>
                      <a:r>
                        <a:rPr lang="en-US" sz="1200" u="none" strike="noStrike" dirty="0" smtClean="0">
                          <a:effectLst/>
                        </a:rPr>
                        <a:t>Business E-mail </a:t>
                      </a:r>
                      <a:r>
                        <a:rPr lang="en-US" sz="1200" u="none" strike="noStrike" dirty="0">
                          <a:effectLst/>
                        </a:rPr>
                        <a:t>Address</a:t>
                      </a:r>
                      <a:endParaRPr lang="en-US" sz="1200" b="1" i="0" u="none" strike="noStrike" dirty="0">
                        <a:solidFill>
                          <a:srgbClr val="000000"/>
                        </a:solidFill>
                        <a:effectLst/>
                        <a:latin typeface="Arial"/>
                      </a:endParaRPr>
                    </a:p>
                  </a:txBody>
                  <a:tcPr marL="9525" marR="9525" marT="9525" marB="0" anchor="ctr"/>
                </a:tc>
              </a:tr>
            </a:tbl>
          </a:graphicData>
        </a:graphic>
      </p:graphicFrame>
      <p:sp>
        <p:nvSpPr>
          <p:cNvPr id="7" name="Title 1"/>
          <p:cNvSpPr txBox="1">
            <a:spLocks/>
          </p:cNvSpPr>
          <p:nvPr/>
        </p:nvSpPr>
        <p:spPr>
          <a:xfrm>
            <a:off x="457200" y="274638"/>
            <a:ext cx="8229600"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C00000"/>
                </a:solidFill>
              </a:rPr>
              <a:t>DRAFT Profile Validation, page 2</a:t>
            </a:r>
            <a:endParaRPr lang="en-US" sz="2800" b="1" dirty="0">
              <a:solidFill>
                <a:srgbClr val="C00000"/>
              </a:solidFill>
            </a:endParaRPr>
          </a:p>
        </p:txBody>
      </p:sp>
      <p:sp>
        <p:nvSpPr>
          <p:cNvPr id="9" name="Striped Right Arrow 8"/>
          <p:cNvSpPr/>
          <p:nvPr/>
        </p:nvSpPr>
        <p:spPr>
          <a:xfrm>
            <a:off x="3200400" y="2133600"/>
            <a:ext cx="1447800" cy="1143000"/>
          </a:xfrm>
          <a:prstGeom prst="stripedRightArrow">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sz="1100" b="1" dirty="0" smtClean="0">
                <a:solidFill>
                  <a:schemeClr val="tx1"/>
                </a:solidFill>
                <a:latin typeface="Arial" panose="020B0604020202020204" pitchFamily="34" charset="0"/>
                <a:cs typeface="Arial" panose="020B0604020202020204" pitchFamily="34" charset="0"/>
              </a:rPr>
              <a:t>Against </a:t>
            </a:r>
            <a:r>
              <a:rPr lang="en-US" sz="1100" b="1" dirty="0">
                <a:solidFill>
                  <a:schemeClr val="tx1"/>
                </a:solidFill>
                <a:latin typeface="Arial" panose="020B0604020202020204" pitchFamily="34" charset="0"/>
                <a:cs typeface="Arial" panose="020B0604020202020204" pitchFamily="34" charset="0"/>
              </a:rPr>
              <a:t>the user’s </a:t>
            </a:r>
            <a:r>
              <a:rPr lang="en-US" sz="1100" b="1" dirty="0" smtClean="0">
                <a:solidFill>
                  <a:schemeClr val="tx1"/>
                </a:solidFill>
                <a:latin typeface="Arial" panose="020B0604020202020204" pitchFamily="34" charset="0"/>
                <a:cs typeface="Arial" panose="020B0604020202020204" pitchFamily="34" charset="0"/>
              </a:rPr>
              <a:t> own profile</a:t>
            </a:r>
            <a:endParaRPr lang="en-US" sz="1100" b="1" dirty="0">
              <a:solidFill>
                <a:schemeClr val="tx1"/>
              </a:solidFill>
              <a:latin typeface="Arial" panose="020B0604020202020204" pitchFamily="34" charset="0"/>
              <a:cs typeface="Arial" panose="020B0604020202020204" pitchFamily="34" charset="0"/>
            </a:endParaRPr>
          </a:p>
        </p:txBody>
      </p:sp>
      <p:sp>
        <p:nvSpPr>
          <p:cNvPr id="12" name="Rounded Rectangle 11"/>
          <p:cNvSpPr/>
          <p:nvPr/>
        </p:nvSpPr>
        <p:spPr>
          <a:xfrm rot="1674010">
            <a:off x="7898867" y="283092"/>
            <a:ext cx="1265963" cy="225440"/>
          </a:xfrm>
          <a:prstGeom prst="roundRect">
            <a:avLst/>
          </a:prstGeom>
          <a:solidFill>
            <a:srgbClr val="FFFF00"/>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smtClean="0">
                <a:solidFill>
                  <a:srgbClr val="C00000"/>
                </a:solidFill>
              </a:rPr>
              <a:t>PROPOSED</a:t>
            </a:r>
            <a:endParaRPr lang="en-US" sz="1200" b="1" i="1" dirty="0">
              <a:solidFill>
                <a:srgbClr val="C00000"/>
              </a:solidFill>
            </a:endParaRPr>
          </a:p>
        </p:txBody>
      </p:sp>
    </p:spTree>
    <p:extLst>
      <p:ext uri="{BB962C8B-B14F-4D97-AF65-F5344CB8AC3E}">
        <p14:creationId xmlns:p14="http://schemas.microsoft.com/office/powerpoint/2010/main" val="3902707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274638"/>
            <a:ext cx="8229600"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C00000"/>
                </a:solidFill>
              </a:rPr>
              <a:t>Requested Data, page 3A</a:t>
            </a:r>
            <a:endParaRPr lang="en-US" sz="2800" b="1" dirty="0">
              <a:solidFill>
                <a:srgbClr val="C00000"/>
              </a:solidFill>
            </a:endParaRPr>
          </a:p>
        </p:txBody>
      </p:sp>
      <p:sp>
        <p:nvSpPr>
          <p:cNvPr id="16" name="Rounded Rectangle 15"/>
          <p:cNvSpPr/>
          <p:nvPr/>
        </p:nvSpPr>
        <p:spPr>
          <a:xfrm rot="1674010">
            <a:off x="7898867" y="283092"/>
            <a:ext cx="1265963" cy="225440"/>
          </a:xfrm>
          <a:prstGeom prst="roundRect">
            <a:avLst/>
          </a:prstGeom>
          <a:solidFill>
            <a:srgbClr val="FFFF00"/>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smtClean="0">
                <a:solidFill>
                  <a:srgbClr val="C00000"/>
                </a:solidFill>
              </a:rPr>
              <a:t>PROPOSED</a:t>
            </a:r>
            <a:endParaRPr lang="en-US" sz="1200" b="1" i="1" dirty="0">
              <a:solidFill>
                <a:srgbClr val="C00000"/>
              </a:solidFill>
            </a:endParaRPr>
          </a:p>
        </p:txBody>
      </p:sp>
      <p:sp>
        <p:nvSpPr>
          <p:cNvPr id="22" name="Rectangle 21"/>
          <p:cNvSpPr/>
          <p:nvPr/>
        </p:nvSpPr>
        <p:spPr>
          <a:xfrm>
            <a:off x="228600" y="5867400"/>
            <a:ext cx="4495800" cy="84538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050" b="1" dirty="0" smtClean="0">
                <a:solidFill>
                  <a:schemeClr val="tx1"/>
                </a:solidFill>
              </a:rPr>
              <a:t>DO NOT SUBMIT THE FOLLOWING INFORMATION:</a:t>
            </a:r>
            <a:endParaRPr lang="en-US" sz="1050" b="1" i="1" u="sng" dirty="0" smtClean="0">
              <a:solidFill>
                <a:schemeClr val="tx1"/>
              </a:solidFill>
            </a:endParaRPr>
          </a:p>
          <a:p>
            <a:pPr marL="171450" indent="-171450">
              <a:buFont typeface="Arial" panose="020B0604020202020204" pitchFamily="34" charset="0"/>
              <a:buChar char="•"/>
            </a:pPr>
            <a:r>
              <a:rPr lang="en-US" sz="1050" dirty="0" smtClean="0">
                <a:solidFill>
                  <a:schemeClr val="tx1"/>
                </a:solidFill>
              </a:rPr>
              <a:t>Personal Social Security Number or Federal Tax ID</a:t>
            </a:r>
          </a:p>
          <a:p>
            <a:pPr marL="171450" indent="-171450">
              <a:buFont typeface="Arial" panose="020B0604020202020204" pitchFamily="34" charset="0"/>
              <a:buChar char="•"/>
            </a:pPr>
            <a:r>
              <a:rPr lang="en-US" sz="1050" dirty="0" smtClean="0">
                <a:solidFill>
                  <a:schemeClr val="tx1"/>
                </a:solidFill>
              </a:rPr>
              <a:t>Domestic violence shelter data</a:t>
            </a:r>
          </a:p>
          <a:p>
            <a:pPr marL="171450" indent="-171450">
              <a:buFont typeface="Arial" panose="020B0604020202020204" pitchFamily="34" charset="0"/>
              <a:buChar char="•"/>
            </a:pPr>
            <a:r>
              <a:rPr lang="en-US" sz="1050" dirty="0" smtClean="0">
                <a:solidFill>
                  <a:schemeClr val="tx1"/>
                </a:solidFill>
              </a:rPr>
              <a:t>Information that the Census Bureau did not ask for</a:t>
            </a:r>
          </a:p>
          <a:p>
            <a:pPr marL="171450" indent="-171450">
              <a:buFont typeface="Arial" panose="020B0604020202020204" pitchFamily="34" charset="0"/>
              <a:buChar char="•"/>
            </a:pPr>
            <a:endParaRPr lang="en-US" sz="1050" dirty="0" smtClean="0">
              <a:solidFill>
                <a:schemeClr val="tx1"/>
              </a:solidFill>
            </a:endParaRPr>
          </a:p>
          <a:p>
            <a:pPr marL="171450" indent="-171450" algn="ctr">
              <a:buFont typeface="Arial" panose="020B0604020202020204" pitchFamily="34" charset="0"/>
              <a:buChar char="•"/>
            </a:pPr>
            <a:endParaRPr lang="en-US" sz="1050" dirty="0" smtClean="0">
              <a:solidFill>
                <a:schemeClr val="tx1"/>
              </a:solidFill>
            </a:endParaRPr>
          </a:p>
          <a:p>
            <a:pPr marL="171450" indent="-171450" algn="ctr">
              <a:buFont typeface="Arial" panose="020B0604020202020204" pitchFamily="34" charset="0"/>
              <a:buChar char="•"/>
            </a:pPr>
            <a:endParaRPr lang="en-US" sz="1050" dirty="0" smtClean="0">
              <a:solidFill>
                <a:schemeClr val="tx1"/>
              </a:solidFill>
            </a:endParaRPr>
          </a:p>
          <a:p>
            <a:pPr marL="171450" indent="-171450" algn="ctr">
              <a:buFont typeface="Arial" panose="020B0604020202020204" pitchFamily="34" charset="0"/>
              <a:buChar char="•"/>
            </a:pPr>
            <a:endParaRPr lang="en-US" sz="1050" dirty="0" smtClean="0">
              <a:solidFill>
                <a:schemeClr val="tx1"/>
              </a:solidFill>
            </a:endParaRPr>
          </a:p>
          <a:p>
            <a:pPr algn="ctr"/>
            <a:endParaRPr lang="en-US" sz="1050" b="1" i="1" u="sng" dirty="0" smtClean="0">
              <a:solidFill>
                <a:schemeClr val="tx1"/>
              </a:solidFill>
            </a:endParaRPr>
          </a:p>
        </p:txBody>
      </p:sp>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036" y="990600"/>
            <a:ext cx="8962712" cy="4510839"/>
          </a:xfrm>
          <a:prstGeom prst="rect">
            <a:avLst/>
          </a:prstGeom>
        </p:spPr>
      </p:pic>
    </p:spTree>
    <p:extLst>
      <p:ext uri="{BB962C8B-B14F-4D97-AF65-F5344CB8AC3E}">
        <p14:creationId xmlns:p14="http://schemas.microsoft.com/office/powerpoint/2010/main" val="1425663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274638"/>
            <a:ext cx="8229600"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C00000"/>
                </a:solidFill>
              </a:rPr>
              <a:t>Instructions, page 3B</a:t>
            </a:r>
            <a:endParaRPr lang="en-US" sz="2800" b="1" dirty="0">
              <a:solidFill>
                <a:srgbClr val="C00000"/>
              </a:solidFill>
            </a:endParaRPr>
          </a:p>
        </p:txBody>
      </p:sp>
      <p:sp>
        <p:nvSpPr>
          <p:cNvPr id="16" name="Rounded Rectangle 15"/>
          <p:cNvSpPr/>
          <p:nvPr/>
        </p:nvSpPr>
        <p:spPr>
          <a:xfrm rot="1674010">
            <a:off x="7898867" y="283092"/>
            <a:ext cx="1265963" cy="225440"/>
          </a:xfrm>
          <a:prstGeom prst="roundRect">
            <a:avLst/>
          </a:prstGeom>
          <a:solidFill>
            <a:srgbClr val="FFFF00"/>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smtClean="0">
                <a:solidFill>
                  <a:srgbClr val="C00000"/>
                </a:solidFill>
              </a:rPr>
              <a:t>PROPOSED</a:t>
            </a:r>
            <a:endParaRPr lang="en-US" sz="1200" b="1" i="1" dirty="0">
              <a:solidFill>
                <a:srgbClr val="C00000"/>
              </a:solidFill>
            </a:endParaRPr>
          </a:p>
        </p:txBody>
      </p:sp>
      <p:sp>
        <p:nvSpPr>
          <p:cNvPr id="19" name="Rectangle 18"/>
          <p:cNvSpPr/>
          <p:nvPr/>
        </p:nvSpPr>
        <p:spPr>
          <a:xfrm>
            <a:off x="228600" y="1143000"/>
            <a:ext cx="3428999" cy="254556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dirty="0" smtClean="0">
                <a:solidFill>
                  <a:schemeClr val="tx1"/>
                </a:solidFill>
              </a:rPr>
              <a:t>There are two ways to provide your e</a:t>
            </a:r>
            <a:r>
              <a:rPr lang="en-US" sz="1400" i="1" dirty="0">
                <a:solidFill>
                  <a:schemeClr val="tx1"/>
                </a:solidFill>
              </a:rPr>
              <a:t> </a:t>
            </a:r>
            <a:r>
              <a:rPr lang="en-US" sz="1400" dirty="0" err="1">
                <a:solidFill>
                  <a:schemeClr val="tx1"/>
                </a:solidFill>
              </a:rPr>
              <a:t>eResponse</a:t>
            </a:r>
            <a:r>
              <a:rPr lang="en-US" sz="1400" dirty="0" smtClean="0">
                <a:solidFill>
                  <a:schemeClr val="tx1"/>
                </a:solidFill>
              </a:rPr>
              <a:t> data:</a:t>
            </a:r>
          </a:p>
          <a:p>
            <a:r>
              <a:rPr lang="en-US" sz="1400" dirty="0" smtClean="0">
                <a:solidFill>
                  <a:schemeClr val="tx1"/>
                </a:solidFill>
              </a:rPr>
              <a:t> </a:t>
            </a:r>
          </a:p>
          <a:p>
            <a:pPr marL="228600" indent="-228600">
              <a:buFontTx/>
              <a:buAutoNum type="arabicParenR"/>
            </a:pPr>
            <a:r>
              <a:rPr lang="en-US" sz="1400" b="1" dirty="0">
                <a:solidFill>
                  <a:schemeClr val="tx1"/>
                </a:solidFill>
              </a:rPr>
              <a:t>(PREFERED METHOD</a:t>
            </a:r>
            <a:r>
              <a:rPr lang="en-US" sz="1400" b="1" dirty="0" smtClean="0">
                <a:solidFill>
                  <a:schemeClr val="tx1"/>
                </a:solidFill>
              </a:rPr>
              <a:t>) </a:t>
            </a:r>
            <a:r>
              <a:rPr lang="en-US" sz="1400" dirty="0" smtClean="0">
                <a:solidFill>
                  <a:schemeClr val="tx1"/>
                </a:solidFill>
              </a:rPr>
              <a:t>Use the </a:t>
            </a:r>
            <a:r>
              <a:rPr lang="en-US" sz="1400" b="1" dirty="0" smtClean="0">
                <a:solidFill>
                  <a:schemeClr val="tx1"/>
                </a:solidFill>
              </a:rPr>
              <a:t>Excel Template. </a:t>
            </a:r>
            <a:r>
              <a:rPr lang="en-US" sz="1400" dirty="0" smtClean="0">
                <a:solidFill>
                  <a:schemeClr val="tx1"/>
                </a:solidFill>
              </a:rPr>
              <a:t>Download it and copy and paste the requested data directly to the spreadsheet</a:t>
            </a:r>
          </a:p>
          <a:p>
            <a:pPr marL="228600" indent="-228600">
              <a:buAutoNum type="arabicParenR"/>
            </a:pPr>
            <a:endParaRPr lang="en-US" sz="1400" dirty="0" smtClean="0">
              <a:solidFill>
                <a:schemeClr val="tx1"/>
              </a:solidFill>
            </a:endParaRPr>
          </a:p>
          <a:p>
            <a:pPr marL="228600" indent="-228600">
              <a:buAutoNum type="arabicParenR"/>
            </a:pPr>
            <a:r>
              <a:rPr lang="en-US" sz="1400" dirty="0" smtClean="0">
                <a:solidFill>
                  <a:schemeClr val="tx1"/>
                </a:solidFill>
              </a:rPr>
              <a:t>Provide the requested  data in the original or as-is format (e.g., Excel, text, Access, SPSS, SAS, or Oracle)</a:t>
            </a:r>
            <a:endParaRPr lang="en-US" sz="1400" dirty="0">
              <a:solidFill>
                <a:schemeClr val="tx1"/>
              </a:solidFill>
            </a:endParaRPr>
          </a:p>
        </p:txBody>
      </p:sp>
      <p:sp>
        <p:nvSpPr>
          <p:cNvPr id="20" name="Rectangle 19"/>
          <p:cNvSpPr/>
          <p:nvPr/>
        </p:nvSpPr>
        <p:spPr>
          <a:xfrm>
            <a:off x="4190998" y="2354659"/>
            <a:ext cx="2895599" cy="57944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u="sng" dirty="0" smtClean="0">
                <a:solidFill>
                  <a:schemeClr val="tx1"/>
                </a:solidFill>
              </a:rPr>
              <a:t>Sample data in Standard Record Excel Template</a:t>
            </a:r>
            <a:endParaRPr lang="en-US" sz="1200" dirty="0" smtClean="0">
              <a:solidFill>
                <a:schemeClr val="tx1"/>
              </a:solidFill>
            </a:endParaRPr>
          </a:p>
        </p:txBody>
      </p:sp>
      <p:sp>
        <p:nvSpPr>
          <p:cNvPr id="21" name="Rectangle 20"/>
          <p:cNvSpPr/>
          <p:nvPr/>
        </p:nvSpPr>
        <p:spPr>
          <a:xfrm>
            <a:off x="4206815" y="3337721"/>
            <a:ext cx="2895599" cy="57944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smtClean="0">
                <a:solidFill>
                  <a:schemeClr val="tx1"/>
                </a:solidFill>
              </a:rPr>
              <a:t>Example </a:t>
            </a:r>
            <a:r>
              <a:rPr lang="en-US" sz="1200" u="sng" dirty="0" smtClean="0">
                <a:solidFill>
                  <a:schemeClr val="tx1"/>
                </a:solidFill>
                <a:hlinkClick r:id="rId2"/>
              </a:rPr>
              <a:t>standard address format guidelines</a:t>
            </a:r>
            <a:endParaRPr lang="en-US" sz="1200" u="sng" dirty="0" smtClean="0">
              <a:solidFill>
                <a:schemeClr val="tx1"/>
              </a:solidFill>
            </a:endParaRPr>
          </a:p>
        </p:txBody>
      </p:sp>
      <p:sp>
        <p:nvSpPr>
          <p:cNvPr id="22" name="Rectangle 21"/>
          <p:cNvSpPr/>
          <p:nvPr/>
        </p:nvSpPr>
        <p:spPr>
          <a:xfrm>
            <a:off x="228601" y="3962401"/>
            <a:ext cx="3428998" cy="1447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b="1" dirty="0" smtClean="0">
                <a:solidFill>
                  <a:schemeClr val="tx1"/>
                </a:solidFill>
              </a:rPr>
              <a:t>DO NOT SUBMIT THE FOLLOWING INFORMATION: </a:t>
            </a:r>
          </a:p>
          <a:p>
            <a:pPr algn="ctr"/>
            <a:endParaRPr lang="en-US" sz="1200" b="1" i="1" u="sng" dirty="0">
              <a:solidFill>
                <a:schemeClr val="tx1"/>
              </a:solidFill>
            </a:endParaRPr>
          </a:p>
          <a:p>
            <a:pPr marL="171450" indent="-171450">
              <a:buFont typeface="Arial" panose="020B0604020202020204" pitchFamily="34" charset="0"/>
              <a:buChar char="•"/>
            </a:pPr>
            <a:r>
              <a:rPr lang="en-US" sz="1200" dirty="0" smtClean="0">
                <a:solidFill>
                  <a:schemeClr val="tx1"/>
                </a:solidFill>
              </a:rPr>
              <a:t>Personal Social Security Number or Federal Tax ID</a:t>
            </a:r>
          </a:p>
          <a:p>
            <a:pPr marL="171450" indent="-171450">
              <a:buFont typeface="Arial" panose="020B0604020202020204" pitchFamily="34" charset="0"/>
              <a:buChar char="•"/>
            </a:pPr>
            <a:r>
              <a:rPr lang="en-US" sz="1200" dirty="0" smtClean="0">
                <a:solidFill>
                  <a:schemeClr val="tx1"/>
                </a:solidFill>
              </a:rPr>
              <a:t>Domestic violence shelter data</a:t>
            </a:r>
          </a:p>
          <a:p>
            <a:pPr marL="171450" indent="-171450">
              <a:buFont typeface="Arial" panose="020B0604020202020204" pitchFamily="34" charset="0"/>
              <a:buChar char="•"/>
            </a:pPr>
            <a:r>
              <a:rPr lang="en-US" sz="1200" dirty="0" smtClean="0">
                <a:solidFill>
                  <a:schemeClr val="tx1"/>
                </a:solidFill>
              </a:rPr>
              <a:t>Information that the Census Bureau did not request</a:t>
            </a:r>
          </a:p>
          <a:p>
            <a:pPr marL="171450" indent="-171450" algn="ctr">
              <a:buFont typeface="Arial" panose="020B0604020202020204" pitchFamily="34" charset="0"/>
              <a:buChar char="•"/>
            </a:pPr>
            <a:endParaRPr lang="en-US" sz="1200" dirty="0" smtClean="0">
              <a:solidFill>
                <a:schemeClr val="tx1"/>
              </a:solidFill>
            </a:endParaRPr>
          </a:p>
          <a:p>
            <a:pPr marL="171450" indent="-171450" algn="ctr">
              <a:buFont typeface="Arial" panose="020B0604020202020204" pitchFamily="34" charset="0"/>
              <a:buChar char="•"/>
            </a:pPr>
            <a:endParaRPr lang="en-US" sz="1200" dirty="0" smtClean="0">
              <a:solidFill>
                <a:schemeClr val="tx1"/>
              </a:solidFill>
            </a:endParaRPr>
          </a:p>
          <a:p>
            <a:pPr marL="171450" indent="-171450" algn="ctr">
              <a:buFont typeface="Arial" panose="020B0604020202020204" pitchFamily="34" charset="0"/>
              <a:buChar char="•"/>
            </a:pPr>
            <a:endParaRPr lang="en-US" sz="1200" dirty="0" smtClean="0">
              <a:solidFill>
                <a:schemeClr val="tx1"/>
              </a:solidFill>
            </a:endParaRPr>
          </a:p>
          <a:p>
            <a:pPr algn="ctr"/>
            <a:endParaRPr lang="en-US" sz="1200" b="1" i="1" u="sng" dirty="0" smtClean="0">
              <a:solidFill>
                <a:schemeClr val="tx1"/>
              </a:solidFill>
            </a:endParaRPr>
          </a:p>
        </p:txBody>
      </p:sp>
      <p:sp>
        <p:nvSpPr>
          <p:cNvPr id="23" name="Rectangle 22"/>
          <p:cNvSpPr/>
          <p:nvPr/>
        </p:nvSpPr>
        <p:spPr>
          <a:xfrm>
            <a:off x="4191000" y="1524000"/>
            <a:ext cx="2895599" cy="57944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u="sng" dirty="0" smtClean="0">
                <a:solidFill>
                  <a:schemeClr val="tx1"/>
                </a:solidFill>
              </a:rPr>
              <a:t>Downloadable </a:t>
            </a:r>
            <a:r>
              <a:rPr lang="en-US" sz="1200" b="1" u="sng" dirty="0" smtClean="0">
                <a:solidFill>
                  <a:schemeClr val="tx1"/>
                </a:solidFill>
              </a:rPr>
              <a:t>Standard Record Excel Template </a:t>
            </a:r>
          </a:p>
          <a:p>
            <a:r>
              <a:rPr lang="en-US" sz="1200" dirty="0" smtClean="0">
                <a:solidFill>
                  <a:schemeClr val="tx1"/>
                </a:solidFill>
              </a:rPr>
              <a:t> </a:t>
            </a:r>
          </a:p>
        </p:txBody>
      </p:sp>
    </p:spTree>
    <p:extLst>
      <p:ext uri="{BB962C8B-B14F-4D97-AF65-F5344CB8AC3E}">
        <p14:creationId xmlns:p14="http://schemas.microsoft.com/office/powerpoint/2010/main" val="40068236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318135" y="1392555"/>
            <a:ext cx="6907530" cy="5160645"/>
          </a:xfrm>
          <a:prstGeom prst="rect">
            <a:avLst/>
          </a:prstGeom>
        </p:spPr>
      </p:pic>
      <p:sp>
        <p:nvSpPr>
          <p:cNvPr id="5" name="TextBox 4"/>
          <p:cNvSpPr txBox="1"/>
          <p:nvPr/>
        </p:nvSpPr>
        <p:spPr>
          <a:xfrm>
            <a:off x="2819400" y="1791875"/>
            <a:ext cx="2209800" cy="309266"/>
          </a:xfrm>
          <a:prstGeom prst="rect">
            <a:avLst/>
          </a:prstGeom>
          <a:solidFill>
            <a:schemeClr val="tx2">
              <a:lumMod val="75000"/>
            </a:schemeClr>
          </a:solidFill>
        </p:spPr>
        <p:txBody>
          <a:bodyPr wrap="square" rtlCol="0">
            <a:spAutoFit/>
          </a:bodyPr>
          <a:lstStyle/>
          <a:p>
            <a:pPr algn="ctr"/>
            <a:r>
              <a:rPr lang="en-US" sz="1400" dirty="0" smtClean="0">
                <a:solidFill>
                  <a:schemeClr val="bg1"/>
                </a:solidFill>
              </a:rPr>
              <a:t>Upload Wizard</a:t>
            </a:r>
            <a:endParaRPr lang="en-US" sz="1400" dirty="0">
              <a:solidFill>
                <a:schemeClr val="bg1"/>
              </a:solidFill>
            </a:endParaRPr>
          </a:p>
        </p:txBody>
      </p:sp>
      <p:sp>
        <p:nvSpPr>
          <p:cNvPr id="6" name="TextBox 5"/>
          <p:cNvSpPr txBox="1"/>
          <p:nvPr/>
        </p:nvSpPr>
        <p:spPr>
          <a:xfrm>
            <a:off x="685800" y="2341662"/>
            <a:ext cx="6172200" cy="1631216"/>
          </a:xfrm>
          <a:prstGeom prst="rect">
            <a:avLst/>
          </a:prstGeom>
          <a:solidFill>
            <a:srgbClr val="FFFF00"/>
          </a:solidFill>
          <a:ln>
            <a:solidFill>
              <a:schemeClr val="accent1">
                <a:lumMod val="60000"/>
                <a:lumOff val="40000"/>
              </a:schemeClr>
            </a:solidFill>
          </a:ln>
        </p:spPr>
        <p:txBody>
          <a:bodyPr wrap="square" rtlCol="0">
            <a:spAutoFit/>
          </a:bodyPr>
          <a:lstStyle/>
          <a:p>
            <a:pPr algn="ctr"/>
            <a:r>
              <a:rPr lang="en-US" sz="1600" b="1" dirty="0" smtClean="0"/>
              <a:t>Upload wizard</a:t>
            </a:r>
          </a:p>
          <a:p>
            <a:pPr marL="236538">
              <a:tabLst>
                <a:tab pos="693738" algn="l"/>
              </a:tabLst>
            </a:pPr>
            <a:endParaRPr lang="en-US" sz="1200" b="1" dirty="0"/>
          </a:p>
          <a:p>
            <a:pPr marL="236538">
              <a:tabLst>
                <a:tab pos="693738" algn="l"/>
              </a:tabLst>
            </a:pPr>
            <a:endParaRPr lang="en-US" sz="1200" b="1" dirty="0" smtClean="0"/>
          </a:p>
          <a:p>
            <a:pPr marL="236538">
              <a:tabLst>
                <a:tab pos="693738" algn="l"/>
              </a:tabLst>
            </a:pPr>
            <a:endParaRPr lang="en-US" sz="1200" b="1" dirty="0"/>
          </a:p>
          <a:p>
            <a:pPr marL="236538">
              <a:tabLst>
                <a:tab pos="693738" algn="l"/>
              </a:tabLst>
            </a:pPr>
            <a:endParaRPr lang="en-US" sz="1200" b="1" dirty="0" smtClean="0"/>
          </a:p>
          <a:p>
            <a:pPr marL="236538">
              <a:tabLst>
                <a:tab pos="693738" algn="l"/>
              </a:tabLst>
            </a:pPr>
            <a:endParaRPr lang="en-US" sz="1200" b="1" dirty="0"/>
          </a:p>
          <a:p>
            <a:pPr marL="236538">
              <a:tabLst>
                <a:tab pos="693738" algn="l"/>
              </a:tabLst>
            </a:pPr>
            <a:endParaRPr lang="en-US" sz="1200" b="1" dirty="0" smtClean="0"/>
          </a:p>
          <a:p>
            <a:pPr marL="236538">
              <a:tabLst>
                <a:tab pos="693738" algn="l"/>
              </a:tabLst>
            </a:pPr>
            <a:endParaRPr lang="en-US" sz="1200" b="1" dirty="0" smtClean="0"/>
          </a:p>
        </p:txBody>
      </p:sp>
      <p:sp>
        <p:nvSpPr>
          <p:cNvPr id="9" name="TextBox 8"/>
          <p:cNvSpPr txBox="1"/>
          <p:nvPr/>
        </p:nvSpPr>
        <p:spPr>
          <a:xfrm>
            <a:off x="4600755" y="3524500"/>
            <a:ext cx="990600" cy="276999"/>
          </a:xfrm>
          <a:prstGeom prst="rect">
            <a:avLst/>
          </a:prstGeom>
          <a:solidFill>
            <a:srgbClr val="00B050"/>
          </a:solidFill>
          <a:ln>
            <a:solidFill>
              <a:schemeClr val="tx1"/>
            </a:solidFill>
          </a:ln>
        </p:spPr>
        <p:txBody>
          <a:bodyPr wrap="square" rtlCol="0">
            <a:spAutoFit/>
          </a:bodyPr>
          <a:lstStyle/>
          <a:p>
            <a:pPr algn="ctr"/>
            <a:r>
              <a:rPr lang="en-US" sz="1200" b="1" dirty="0" smtClean="0">
                <a:solidFill>
                  <a:schemeClr val="bg1"/>
                </a:solidFill>
              </a:rPr>
              <a:t>Submit </a:t>
            </a:r>
            <a:endParaRPr lang="en-US" sz="1200" b="1" dirty="0">
              <a:solidFill>
                <a:schemeClr val="bg1"/>
              </a:solidFill>
            </a:endParaRPr>
          </a:p>
        </p:txBody>
      </p:sp>
      <p:sp>
        <p:nvSpPr>
          <p:cNvPr id="11" name="Title 1"/>
          <p:cNvSpPr txBox="1">
            <a:spLocks/>
          </p:cNvSpPr>
          <p:nvPr/>
        </p:nvSpPr>
        <p:spPr>
          <a:xfrm>
            <a:off x="457200" y="274638"/>
            <a:ext cx="8229600" cy="4873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C00000"/>
                </a:solidFill>
              </a:rPr>
              <a:t>DRAFT Upload wizard, page 4</a:t>
            </a:r>
            <a:endParaRPr lang="en-US" sz="2800" b="1" dirty="0">
              <a:solidFill>
                <a:srgbClr val="C00000"/>
              </a:solidFill>
            </a:endParaRPr>
          </a:p>
        </p:txBody>
      </p:sp>
      <p:sp>
        <p:nvSpPr>
          <p:cNvPr id="13" name="TextBox 12"/>
          <p:cNvSpPr txBox="1"/>
          <p:nvPr/>
        </p:nvSpPr>
        <p:spPr>
          <a:xfrm>
            <a:off x="1605116" y="2921720"/>
            <a:ext cx="2814484" cy="246221"/>
          </a:xfrm>
          <a:prstGeom prst="rect">
            <a:avLst/>
          </a:prstGeom>
          <a:noFill/>
          <a:ln>
            <a:solidFill>
              <a:schemeClr val="tx1"/>
            </a:solidFill>
          </a:ln>
        </p:spPr>
        <p:txBody>
          <a:bodyPr wrap="square" rtlCol="0">
            <a:spAutoFit/>
          </a:bodyPr>
          <a:lstStyle/>
          <a:p>
            <a:r>
              <a:rPr lang="en-US" sz="1000" dirty="0" smtClean="0"/>
              <a:t>“Please </a:t>
            </a:r>
            <a:r>
              <a:rPr lang="en-US" sz="1000" dirty="0"/>
              <a:t>select </a:t>
            </a:r>
            <a:r>
              <a:rPr lang="en-US" sz="1000" dirty="0" smtClean="0"/>
              <a:t>your </a:t>
            </a:r>
            <a:r>
              <a:rPr lang="en-US" sz="1000" i="1" dirty="0" err="1"/>
              <a:t>eResponse</a:t>
            </a:r>
            <a:r>
              <a:rPr lang="en-US" sz="1000" dirty="0" smtClean="0"/>
              <a:t> data file…”</a:t>
            </a:r>
            <a:endParaRPr lang="en-US" sz="1000" dirty="0"/>
          </a:p>
        </p:txBody>
      </p:sp>
      <p:sp>
        <p:nvSpPr>
          <p:cNvPr id="14" name="TextBox 13"/>
          <p:cNvSpPr txBox="1"/>
          <p:nvPr/>
        </p:nvSpPr>
        <p:spPr>
          <a:xfrm>
            <a:off x="4600755" y="2921721"/>
            <a:ext cx="990600" cy="276999"/>
          </a:xfrm>
          <a:prstGeom prst="rect">
            <a:avLst/>
          </a:prstGeom>
          <a:solidFill>
            <a:srgbClr val="00B050"/>
          </a:solidFill>
          <a:ln>
            <a:solidFill>
              <a:schemeClr val="tx1"/>
            </a:solidFill>
          </a:ln>
        </p:spPr>
        <p:txBody>
          <a:bodyPr wrap="square" rtlCol="0">
            <a:spAutoFit/>
          </a:bodyPr>
          <a:lstStyle/>
          <a:p>
            <a:pPr algn="ctr"/>
            <a:r>
              <a:rPr lang="en-US" sz="1200" b="1" dirty="0" smtClean="0">
                <a:solidFill>
                  <a:schemeClr val="bg1"/>
                </a:solidFill>
              </a:rPr>
              <a:t>Upload </a:t>
            </a:r>
            <a:endParaRPr lang="en-US" sz="1200" b="1" dirty="0">
              <a:solidFill>
                <a:schemeClr val="bg1"/>
              </a:solidFill>
            </a:endParaRPr>
          </a:p>
        </p:txBody>
      </p:sp>
      <p:sp>
        <p:nvSpPr>
          <p:cNvPr id="2" name="Rectangle 1"/>
          <p:cNvSpPr/>
          <p:nvPr/>
        </p:nvSpPr>
        <p:spPr>
          <a:xfrm>
            <a:off x="1605116" y="3531321"/>
            <a:ext cx="2814484" cy="246221"/>
          </a:xfrm>
          <a:prstGeom prst="rect">
            <a:avLst/>
          </a:prstGeom>
          <a:noFill/>
          <a:ln>
            <a:solidFill>
              <a:schemeClr val="tx1"/>
            </a:solidFill>
          </a:ln>
        </p:spPr>
        <p:txBody>
          <a:bodyPr wrap="square" rtlCol="0">
            <a:spAutoFit/>
          </a:bodyPr>
          <a:lstStyle/>
          <a:p>
            <a:r>
              <a:rPr lang="en-US" sz="1000" dirty="0">
                <a:solidFill>
                  <a:schemeClr val="tx1"/>
                </a:solidFill>
              </a:rPr>
              <a:t>Maybe display the file name </a:t>
            </a:r>
            <a:r>
              <a:rPr lang="en-US" sz="1000" dirty="0" smtClean="0">
                <a:solidFill>
                  <a:schemeClr val="tx1"/>
                </a:solidFill>
              </a:rPr>
              <a:t>here ? </a:t>
            </a:r>
            <a:endParaRPr lang="en-US" sz="1000" dirty="0">
              <a:solidFill>
                <a:schemeClr val="tx1"/>
              </a:solidFill>
            </a:endParaRPr>
          </a:p>
        </p:txBody>
      </p:sp>
      <p:sp>
        <p:nvSpPr>
          <p:cNvPr id="7" name="TextBox 6"/>
          <p:cNvSpPr txBox="1"/>
          <p:nvPr/>
        </p:nvSpPr>
        <p:spPr>
          <a:xfrm>
            <a:off x="1752600" y="4114800"/>
            <a:ext cx="1752600" cy="369332"/>
          </a:xfrm>
          <a:prstGeom prst="rect">
            <a:avLst/>
          </a:prstGeom>
          <a:noFill/>
        </p:spPr>
        <p:txBody>
          <a:bodyPr wrap="square" rtlCol="0">
            <a:spAutoFit/>
          </a:bodyPr>
          <a:lstStyle/>
          <a:p>
            <a:endParaRPr lang="en-US" dirty="0"/>
          </a:p>
        </p:txBody>
      </p:sp>
      <p:sp>
        <p:nvSpPr>
          <p:cNvPr id="15" name="Rounded Rectangle 14"/>
          <p:cNvSpPr/>
          <p:nvPr/>
        </p:nvSpPr>
        <p:spPr>
          <a:xfrm rot="1674010">
            <a:off x="7898867" y="283092"/>
            <a:ext cx="1265963" cy="225440"/>
          </a:xfrm>
          <a:prstGeom prst="roundRect">
            <a:avLst/>
          </a:prstGeom>
          <a:solidFill>
            <a:srgbClr val="FFFF00"/>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smtClean="0">
                <a:solidFill>
                  <a:srgbClr val="C00000"/>
                </a:solidFill>
              </a:rPr>
              <a:t>PROPOSED</a:t>
            </a:r>
            <a:endParaRPr lang="en-US" sz="1200" b="1" i="1" dirty="0">
              <a:solidFill>
                <a:srgbClr val="C00000"/>
              </a:solidFill>
            </a:endParaRPr>
          </a:p>
        </p:txBody>
      </p:sp>
    </p:spTree>
    <p:extLst>
      <p:ext uri="{BB962C8B-B14F-4D97-AF65-F5344CB8AC3E}">
        <p14:creationId xmlns:p14="http://schemas.microsoft.com/office/powerpoint/2010/main" val="2057317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p:nvPr/>
        </p:nvPicPr>
        <p:blipFill>
          <a:blip r:embed="rId2"/>
          <a:stretch>
            <a:fillRect/>
          </a:stretch>
        </p:blipFill>
        <p:spPr>
          <a:xfrm>
            <a:off x="304800" y="1468755"/>
            <a:ext cx="6907530" cy="5160645"/>
          </a:xfrm>
          <a:prstGeom prst="rect">
            <a:avLst/>
          </a:prstGeom>
        </p:spPr>
      </p:pic>
      <p:sp>
        <p:nvSpPr>
          <p:cNvPr id="11" name="TextBox 10"/>
          <p:cNvSpPr txBox="1"/>
          <p:nvPr/>
        </p:nvSpPr>
        <p:spPr>
          <a:xfrm>
            <a:off x="1219200" y="3449954"/>
            <a:ext cx="990600" cy="246221"/>
          </a:xfrm>
          <a:prstGeom prst="rect">
            <a:avLst/>
          </a:prstGeom>
          <a:solidFill>
            <a:srgbClr val="00B050"/>
          </a:solidFill>
          <a:ln>
            <a:solidFill>
              <a:schemeClr val="tx1"/>
            </a:solidFill>
          </a:ln>
        </p:spPr>
        <p:txBody>
          <a:bodyPr wrap="square" rtlCol="0">
            <a:spAutoFit/>
          </a:bodyPr>
          <a:lstStyle/>
          <a:p>
            <a:pPr algn="ctr"/>
            <a:r>
              <a:rPr lang="en-US" sz="1000" dirty="0" smtClean="0">
                <a:solidFill>
                  <a:schemeClr val="bg1"/>
                </a:solidFill>
              </a:rPr>
              <a:t>Previous</a:t>
            </a:r>
            <a:endParaRPr lang="en-US" sz="1000" dirty="0">
              <a:solidFill>
                <a:schemeClr val="bg1"/>
              </a:solidFill>
            </a:endParaRPr>
          </a:p>
        </p:txBody>
      </p:sp>
      <p:sp>
        <p:nvSpPr>
          <p:cNvPr id="12" name="TextBox 11" descr="!"/>
          <p:cNvSpPr txBox="1"/>
          <p:nvPr/>
        </p:nvSpPr>
        <p:spPr>
          <a:xfrm>
            <a:off x="685800" y="2318874"/>
            <a:ext cx="6172200" cy="3417080"/>
          </a:xfrm>
          <a:prstGeom prst="rect">
            <a:avLst/>
          </a:prstGeom>
          <a:solidFill>
            <a:schemeClr val="accent1">
              <a:lumMod val="20000"/>
              <a:lumOff val="80000"/>
            </a:schemeClr>
          </a:solidFill>
          <a:ln>
            <a:solidFill>
              <a:schemeClr val="accent1">
                <a:lumMod val="60000"/>
                <a:lumOff val="40000"/>
              </a:schemeClr>
            </a:solidFill>
          </a:ln>
        </p:spPr>
        <p:txBody>
          <a:bodyPr wrap="square" rtlCol="0">
            <a:normAutofit/>
          </a:bodyPr>
          <a:lstStyle/>
          <a:p>
            <a:pPr marL="236538">
              <a:tabLst>
                <a:tab pos="693738" algn="l"/>
              </a:tabLst>
            </a:pPr>
            <a:endParaRPr lang="en-US" sz="1200" b="1" dirty="0" smtClean="0"/>
          </a:p>
        </p:txBody>
      </p:sp>
      <p:sp>
        <p:nvSpPr>
          <p:cNvPr id="13" name="TextBox 12"/>
          <p:cNvSpPr txBox="1"/>
          <p:nvPr/>
        </p:nvSpPr>
        <p:spPr>
          <a:xfrm>
            <a:off x="3104545" y="4654286"/>
            <a:ext cx="1447800" cy="246221"/>
          </a:xfrm>
          <a:prstGeom prst="rect">
            <a:avLst/>
          </a:prstGeom>
          <a:solidFill>
            <a:srgbClr val="FFFF00"/>
          </a:solidFill>
          <a:ln>
            <a:solidFill>
              <a:schemeClr val="tx1"/>
            </a:solidFill>
          </a:ln>
        </p:spPr>
        <p:txBody>
          <a:bodyPr wrap="square" rtlCol="0">
            <a:spAutoFit/>
          </a:bodyPr>
          <a:lstStyle/>
          <a:p>
            <a:pPr algn="ctr"/>
            <a:r>
              <a:rPr lang="en-US" sz="1000" dirty="0" smtClean="0"/>
              <a:t>Log Out </a:t>
            </a:r>
            <a:endParaRPr lang="en-US" sz="1000" dirty="0"/>
          </a:p>
        </p:txBody>
      </p:sp>
      <p:sp>
        <p:nvSpPr>
          <p:cNvPr id="9" name="TextBox 8"/>
          <p:cNvSpPr txBox="1"/>
          <p:nvPr/>
        </p:nvSpPr>
        <p:spPr>
          <a:xfrm>
            <a:off x="1027491" y="2383154"/>
            <a:ext cx="5601909" cy="1077218"/>
          </a:xfrm>
          <a:prstGeom prst="rect">
            <a:avLst/>
          </a:prstGeom>
          <a:solidFill>
            <a:srgbClr val="FFFF00"/>
          </a:solidFill>
        </p:spPr>
        <p:txBody>
          <a:bodyPr wrap="square" rtlCol="0">
            <a:spAutoFit/>
          </a:bodyPr>
          <a:lstStyle/>
          <a:p>
            <a:endParaRPr lang="en-US" sz="1400" b="1" dirty="0" smtClean="0"/>
          </a:p>
          <a:p>
            <a:r>
              <a:rPr lang="en-US" sz="1000" dirty="0" smtClean="0"/>
              <a:t>Thank you for participating in the Group Quarters Electronic Response Data Test.</a:t>
            </a:r>
          </a:p>
          <a:p>
            <a:endParaRPr lang="en-US" sz="1000" dirty="0"/>
          </a:p>
          <a:p>
            <a:endParaRPr lang="en-US" sz="1000" dirty="0" smtClean="0"/>
          </a:p>
          <a:p>
            <a:endParaRPr lang="en-US" sz="1000" dirty="0"/>
          </a:p>
          <a:p>
            <a:endParaRPr lang="en-US" sz="1000" dirty="0" smtClean="0"/>
          </a:p>
        </p:txBody>
      </p:sp>
      <p:sp>
        <p:nvSpPr>
          <p:cNvPr id="15" name="Title 1"/>
          <p:cNvSpPr txBox="1">
            <a:spLocks/>
          </p:cNvSpPr>
          <p:nvPr/>
        </p:nvSpPr>
        <p:spPr>
          <a:xfrm>
            <a:off x="457200" y="274638"/>
            <a:ext cx="8229600" cy="48736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C00000"/>
                </a:solidFill>
              </a:rPr>
              <a:t>DRAFT Thank you page, page 5</a:t>
            </a:r>
            <a:endParaRPr lang="en-US" sz="2800" b="1" dirty="0">
              <a:solidFill>
                <a:srgbClr val="C00000"/>
              </a:solidFill>
            </a:endParaRPr>
          </a:p>
        </p:txBody>
      </p:sp>
      <p:sp>
        <p:nvSpPr>
          <p:cNvPr id="17" name="Rounded Rectangle 16"/>
          <p:cNvSpPr/>
          <p:nvPr/>
        </p:nvSpPr>
        <p:spPr>
          <a:xfrm rot="1674010">
            <a:off x="6426433" y="294556"/>
            <a:ext cx="993767" cy="369561"/>
          </a:xfrm>
          <a:prstGeom prst="roundRect">
            <a:avLst/>
          </a:prstGeom>
          <a:solidFill>
            <a:srgbClr val="FFFF00"/>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smtClean="0">
                <a:solidFill>
                  <a:srgbClr val="C00000"/>
                </a:solidFill>
              </a:rPr>
              <a:t>PROPOSED</a:t>
            </a:r>
            <a:endParaRPr lang="en-US" sz="1200" b="1" i="1" dirty="0">
              <a:solidFill>
                <a:srgbClr val="C00000"/>
              </a:solidFill>
            </a:endParaRPr>
          </a:p>
        </p:txBody>
      </p:sp>
    </p:spTree>
    <p:extLst>
      <p:ext uri="{BB962C8B-B14F-4D97-AF65-F5344CB8AC3E}">
        <p14:creationId xmlns:p14="http://schemas.microsoft.com/office/powerpoint/2010/main" val="24651419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Nintex conditional workflow start</Name>
    <Synchronization>Synchronous</Synchronization>
    <Type>10001</Type>
    <SequenceNumber>50000</SequenceNumber>
    <Assembly>Nintex.Workflow, Version=1.0.0.0, Culture=neutral, PublicKeyToken=913f6bae0ca5ae12</Assembly>
    <Class>Nintex.Workflow.ConditionalWorkflowStartReceiver</Class>
    <Data>8/19/2014 9:07:24 PM</Data>
    <Filter/>
  </Receiver>
  <Receiver>
    <Name>Nintex conditional workflow start</Name>
    <Synchronization>Synchronous</Synchronization>
    <Type>10002</Type>
    <SequenceNumber>50000</SequenceNumber>
    <Assembly>Nintex.Workflow, Version=1.0.0.0, Culture=neutral, PublicKeyToken=913f6bae0ca5ae12</Assembly>
    <Class>Nintex.Workflow.ConditionalWorkflowStartReceiver</Class>
    <Data>8/19/2014 9:07:24 PM</Data>
    <Filter/>
  </Receiver>
  <Receiver>
    <Name>Nintex conditional workflow start</Name>
    <Synchronization>Synchronous</Synchronization>
    <Type>2</Type>
    <SequenceNumber>50000</SequenceNumber>
    <Assembly>Nintex.Workflow, Version=1.0.0.0, Culture=neutral, PublicKeyToken=913f6bae0ca5ae12</Assembly>
    <Class>Nintex.Workflow.ConditionalWorkflowStartReceiver</Class>
    <Data>8/19/2014 9:07:24 PM</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39D2E5DD74492E4CADF8826089D175D4" ma:contentTypeVersion="0" ma:contentTypeDescription="Create a new document." ma:contentTypeScope="" ma:versionID="5eef17626ddd20e2130c59e4a542b0c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0F82CB8-46AF-480E-8D37-04A8F1262C0F}">
  <ds:schemaRefs>
    <ds:schemaRef ds:uri="http://schemas.microsoft.com/sharepoint/v3/contenttype/forms"/>
  </ds:schemaRefs>
</ds:datastoreItem>
</file>

<file path=customXml/itemProps2.xml><?xml version="1.0" encoding="utf-8"?>
<ds:datastoreItem xmlns:ds="http://schemas.openxmlformats.org/officeDocument/2006/customXml" ds:itemID="{CADABC97-5896-437B-A126-93C5E7994EEC}">
  <ds:schemaRefs>
    <ds:schemaRef ds:uri="http://schemas.microsoft.com/sharepoint/events"/>
  </ds:schemaRefs>
</ds:datastoreItem>
</file>

<file path=customXml/itemProps3.xml><?xml version="1.0" encoding="utf-8"?>
<ds:datastoreItem xmlns:ds="http://schemas.openxmlformats.org/officeDocument/2006/customXml" ds:itemID="{5BBBB73D-2423-4C83-8F1B-DBB9107042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FBD66308-82B2-42D3-AD92-2058DF0AA859}">
  <ds:schemaRefs>
    <ds:schemaRef ds:uri="http://purl.org/dc/terms/"/>
    <ds:schemaRef ds:uri="http://schemas.microsoft.com/office/2006/documentManagement/type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1727</TotalTime>
  <Words>454</Words>
  <Application>Microsoft Office PowerPoint</Application>
  <PresentationFormat>On-screen Show (4:3)</PresentationFormat>
  <Paragraphs>82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DRAFT Welcome Screen (Available on test day), page 1</vt:lpstr>
      <vt:lpstr>PowerPoint Presentation</vt:lpstr>
      <vt:lpstr>PowerPoint Presentation</vt:lpstr>
      <vt:lpstr>PowerPoint Presentation</vt:lpstr>
      <vt:lpstr>PowerPoint Presentation</vt:lpstr>
      <vt:lpstr>PowerPoint Presentation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Sonya P Curcio (CENSUS/EWD FED)</dc:creator>
  <cp:lastModifiedBy>Latrice M Brogsdale Davis</cp:lastModifiedBy>
  <cp:revision>49</cp:revision>
  <dcterms:created xsi:type="dcterms:W3CDTF">2016-03-14T13:31:42Z</dcterms:created>
  <dcterms:modified xsi:type="dcterms:W3CDTF">2016-10-06T20:55:23Z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0x01010039D2E5DD74492E4CADF8826089D175D4</vt:lpwstr>
  </property>
</Properties>
</file>