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7" r:id="rId9"/>
    <p:sldId id="261" r:id="rId10"/>
    <p:sldId id="262" r:id="rId11"/>
    <p:sldId id="263" r:id="rId12"/>
    <p:sldId id="26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66" autoAdjust="0"/>
  </p:normalViewPr>
  <p:slideViewPr>
    <p:cSldViewPr>
      <p:cViewPr>
        <p:scale>
          <a:sx n="90" d="100"/>
          <a:sy n="90" d="100"/>
        </p:scale>
        <p:origin x="-34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EFC49-895D-4BF1-80EE-2606AD4592A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111017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EFC49-895D-4BF1-80EE-2606AD4592A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410928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EFC49-895D-4BF1-80EE-2606AD4592A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378463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EFC49-895D-4BF1-80EE-2606AD4592A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238085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EFC49-895D-4BF1-80EE-2606AD4592A1}"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53594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EFC49-895D-4BF1-80EE-2606AD4592A1}"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283015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EFC49-895D-4BF1-80EE-2606AD4592A1}"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1403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7EFC49-895D-4BF1-80EE-2606AD4592A1}"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389229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EFC49-895D-4BF1-80EE-2606AD4592A1}"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221777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EFC49-895D-4BF1-80EE-2606AD4592A1}"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393049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EFC49-895D-4BF1-80EE-2606AD4592A1}"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5007C-0496-43D1-9D6E-810372DC5A11}" type="slidenum">
              <a:rPr lang="en-US" smtClean="0"/>
              <a:t>‹#›</a:t>
            </a:fld>
            <a:endParaRPr lang="en-US"/>
          </a:p>
        </p:txBody>
      </p:sp>
    </p:spTree>
    <p:extLst>
      <p:ext uri="{BB962C8B-B14F-4D97-AF65-F5344CB8AC3E}">
        <p14:creationId xmlns:p14="http://schemas.microsoft.com/office/powerpoint/2010/main" val="247177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EFC49-895D-4BF1-80EE-2606AD4592A1}" type="datetimeFigureOut">
              <a:rPr lang="en-US" smtClean="0"/>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5007C-0496-43D1-9D6E-810372DC5A11}" type="slidenum">
              <a:rPr lang="en-US" smtClean="0"/>
              <a:t>‹#›</a:t>
            </a:fld>
            <a:endParaRPr lang="en-US"/>
          </a:p>
        </p:txBody>
      </p:sp>
    </p:spTree>
    <p:extLst>
      <p:ext uri="{BB962C8B-B14F-4D97-AF65-F5344CB8AC3E}">
        <p14:creationId xmlns:p14="http://schemas.microsoft.com/office/powerpoint/2010/main" val="288200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A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 y="296908"/>
            <a:ext cx="9060966" cy="6264183"/>
          </a:xfrm>
          <a:prstGeom prst="rect">
            <a:avLst/>
          </a:prstGeom>
        </p:spPr>
      </p:pic>
    </p:spTree>
    <p:extLst>
      <p:ext uri="{BB962C8B-B14F-4D97-AF65-F5344CB8AC3E}">
        <p14:creationId xmlns:p14="http://schemas.microsoft.com/office/powerpoint/2010/main" val="13509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3F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1" y="239754"/>
            <a:ext cx="8961897" cy="6378493"/>
          </a:xfrm>
          <a:prstGeom prst="rect">
            <a:avLst/>
          </a:prstGeom>
        </p:spPr>
      </p:pic>
    </p:spTree>
    <p:extLst>
      <p:ext uri="{BB962C8B-B14F-4D97-AF65-F5344CB8AC3E}">
        <p14:creationId xmlns:p14="http://schemas.microsoft.com/office/powerpoint/2010/main" val="292616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8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2" y="216891"/>
            <a:ext cx="8946656" cy="6424217"/>
          </a:xfrm>
          <a:prstGeom prst="rect">
            <a:avLst/>
          </a:prstGeom>
        </p:spPr>
      </p:pic>
    </p:spTree>
    <p:extLst>
      <p:ext uri="{BB962C8B-B14F-4D97-AF65-F5344CB8AC3E}">
        <p14:creationId xmlns:p14="http://schemas.microsoft.com/office/powerpoint/2010/main" val="23554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D7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1" y="1199956"/>
            <a:ext cx="8969518" cy="4458087"/>
          </a:xfrm>
          <a:prstGeom prst="rect">
            <a:avLst/>
          </a:prstGeom>
        </p:spPr>
      </p:pic>
    </p:spTree>
    <p:extLst>
      <p:ext uri="{BB962C8B-B14F-4D97-AF65-F5344CB8AC3E}">
        <p14:creationId xmlns:p14="http://schemas.microsoft.com/office/powerpoint/2010/main" val="405776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ED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2011372"/>
            <a:ext cx="7285352" cy="3551228"/>
          </a:xfrm>
          <a:prstGeom prst="rect">
            <a:avLst/>
          </a:prstGeom>
        </p:spPr>
      </p:pic>
      <p:sp>
        <p:nvSpPr>
          <p:cNvPr id="3" name="Rectangle 2"/>
          <p:cNvSpPr/>
          <p:nvPr/>
        </p:nvSpPr>
        <p:spPr>
          <a:xfrm>
            <a:off x="1066800" y="381000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6400" y="914400"/>
            <a:ext cx="5638800" cy="954107"/>
          </a:xfrm>
          <a:prstGeom prst="rect">
            <a:avLst/>
          </a:prstGeom>
          <a:noFill/>
          <a:ln>
            <a:solidFill>
              <a:srgbClr val="FF0000"/>
            </a:solidFill>
          </a:ln>
        </p:spPr>
        <p:txBody>
          <a:bodyPr wrap="square" rtlCol="0">
            <a:spAutoFit/>
          </a:bodyPr>
          <a:lstStyle/>
          <a:p>
            <a:r>
              <a:rPr lang="en-US" sz="1400" dirty="0" smtClean="0"/>
              <a:t>If the applicant selects Yes in response to “Has your name legally changed…,” the instructions to “Provide your name…” and the corresponding data entry fields are displayed. These remain hidden if either No or N/A are selected. </a:t>
            </a:r>
            <a:endParaRPr lang="en-US" sz="1400" dirty="0"/>
          </a:p>
        </p:txBody>
      </p:sp>
      <p:cxnSp>
        <p:nvCxnSpPr>
          <p:cNvPr id="6" name="Straight Arrow Connector 5"/>
          <p:cNvCxnSpPr>
            <a:stCxn id="4" idx="2"/>
          </p:cNvCxnSpPr>
          <p:nvPr/>
        </p:nvCxnSpPr>
        <p:spPr>
          <a:xfrm flipH="1">
            <a:off x="1524000" y="1868507"/>
            <a:ext cx="2971800" cy="20557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flipH="1">
            <a:off x="2971800" y="1868507"/>
            <a:ext cx="1524000" cy="23224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42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59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703" y="274046"/>
            <a:ext cx="7300593" cy="6309907"/>
          </a:xfrm>
          <a:prstGeom prst="rect">
            <a:avLst/>
          </a:prstGeom>
        </p:spPr>
      </p:pic>
      <p:sp>
        <p:nvSpPr>
          <p:cNvPr id="3" name="TextBox 2"/>
          <p:cNvSpPr txBox="1"/>
          <p:nvPr/>
        </p:nvSpPr>
        <p:spPr>
          <a:xfrm>
            <a:off x="2057400" y="51657"/>
            <a:ext cx="5638800" cy="430887"/>
          </a:xfrm>
          <a:prstGeom prst="rect">
            <a:avLst/>
          </a:prstGeom>
          <a:noFill/>
          <a:ln>
            <a:solidFill>
              <a:srgbClr val="FF0000"/>
            </a:solidFill>
          </a:ln>
        </p:spPr>
        <p:txBody>
          <a:bodyPr wrap="square" rtlCol="0">
            <a:spAutoFit/>
          </a:bodyPr>
          <a:lstStyle/>
          <a:p>
            <a:r>
              <a:rPr lang="en-US" sz="1100" dirty="0" smtClean="0"/>
              <a:t>If the checkbox for “Yes, somebody else prepared this form for me.” is selected, the Preparer data entry fields are displayed. These remain hidden if the checkbox is not selected.</a:t>
            </a:r>
            <a:endParaRPr lang="en-US" sz="1100" dirty="0"/>
          </a:p>
        </p:txBody>
      </p:sp>
      <p:cxnSp>
        <p:nvCxnSpPr>
          <p:cNvPr id="5" name="Straight Arrow Connector 4"/>
          <p:cNvCxnSpPr>
            <a:stCxn id="3" idx="2"/>
          </p:cNvCxnSpPr>
          <p:nvPr/>
        </p:nvCxnSpPr>
        <p:spPr>
          <a:xfrm flipH="1">
            <a:off x="3733800" y="482544"/>
            <a:ext cx="1143000" cy="203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648200" y="482544"/>
            <a:ext cx="228600" cy="508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57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3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31" y="411219"/>
            <a:ext cx="7353938" cy="6035563"/>
          </a:xfrm>
          <a:prstGeom prst="rect">
            <a:avLst/>
          </a:prstGeom>
        </p:spPr>
      </p:pic>
      <p:sp>
        <p:nvSpPr>
          <p:cNvPr id="3" name="TextBox 2"/>
          <p:cNvSpPr txBox="1"/>
          <p:nvPr/>
        </p:nvSpPr>
        <p:spPr>
          <a:xfrm>
            <a:off x="2057400" y="51657"/>
            <a:ext cx="5638800" cy="430887"/>
          </a:xfrm>
          <a:prstGeom prst="rect">
            <a:avLst/>
          </a:prstGeom>
          <a:noFill/>
          <a:ln>
            <a:solidFill>
              <a:srgbClr val="FF0000"/>
            </a:solidFill>
          </a:ln>
        </p:spPr>
        <p:txBody>
          <a:bodyPr wrap="square" rtlCol="0">
            <a:spAutoFit/>
          </a:bodyPr>
          <a:lstStyle/>
          <a:p>
            <a:r>
              <a:rPr lang="en-US" sz="1100" dirty="0" smtClean="0"/>
              <a:t>If the checkbox for “Yes, somebody else interpreted…for me.” is selected, the Interpreter data entry fields are displayed. These remain hidden if the checkbox is not selected.</a:t>
            </a:r>
            <a:endParaRPr lang="en-US" sz="1100" dirty="0"/>
          </a:p>
        </p:txBody>
      </p:sp>
      <p:cxnSp>
        <p:nvCxnSpPr>
          <p:cNvPr id="5" name="Straight Arrow Connector 4"/>
          <p:cNvCxnSpPr/>
          <p:nvPr/>
        </p:nvCxnSpPr>
        <p:spPr>
          <a:xfrm flipH="1">
            <a:off x="3276600" y="482544"/>
            <a:ext cx="1600200" cy="3556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800600" y="482544"/>
            <a:ext cx="76200" cy="584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88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9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3" y="216891"/>
            <a:ext cx="8923794" cy="6424217"/>
          </a:xfrm>
          <a:prstGeom prst="rect">
            <a:avLst/>
          </a:prstGeom>
        </p:spPr>
      </p:pic>
    </p:spTree>
    <p:extLst>
      <p:ext uri="{BB962C8B-B14F-4D97-AF65-F5344CB8AC3E}">
        <p14:creationId xmlns:p14="http://schemas.microsoft.com/office/powerpoint/2010/main" val="239617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C7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3" y="190219"/>
            <a:ext cx="8923794" cy="6477562"/>
          </a:xfrm>
          <a:prstGeom prst="rect">
            <a:avLst/>
          </a:prstGeom>
        </p:spPr>
      </p:pic>
    </p:spTree>
    <p:extLst>
      <p:ext uri="{BB962C8B-B14F-4D97-AF65-F5344CB8AC3E}">
        <p14:creationId xmlns:p14="http://schemas.microsoft.com/office/powerpoint/2010/main" val="205811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F2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14" y="178788"/>
            <a:ext cx="8916173" cy="6500424"/>
          </a:xfrm>
          <a:prstGeom prst="rect">
            <a:avLst/>
          </a:prstGeom>
        </p:spPr>
      </p:pic>
    </p:spTree>
    <p:extLst>
      <p:ext uri="{BB962C8B-B14F-4D97-AF65-F5344CB8AC3E}">
        <p14:creationId xmlns:p14="http://schemas.microsoft.com/office/powerpoint/2010/main" val="174569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1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4" y="213081"/>
            <a:ext cx="8900932" cy="6431838"/>
          </a:xfrm>
          <a:prstGeom prst="rect">
            <a:avLst/>
          </a:prstGeom>
        </p:spPr>
      </p:pic>
    </p:spTree>
    <p:extLst>
      <p:ext uri="{BB962C8B-B14F-4D97-AF65-F5344CB8AC3E}">
        <p14:creationId xmlns:p14="http://schemas.microsoft.com/office/powerpoint/2010/main" val="106086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F7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7" y="1493352"/>
            <a:ext cx="9068586" cy="3871296"/>
          </a:xfrm>
          <a:prstGeom prst="rect">
            <a:avLst/>
          </a:prstGeom>
        </p:spPr>
      </p:pic>
      <p:grpSp>
        <p:nvGrpSpPr>
          <p:cNvPr id="5" name="Group 4"/>
          <p:cNvGrpSpPr/>
          <p:nvPr/>
        </p:nvGrpSpPr>
        <p:grpSpPr>
          <a:xfrm>
            <a:off x="304800" y="3505200"/>
            <a:ext cx="8610600" cy="990600"/>
            <a:chOff x="304800" y="3505200"/>
            <a:chExt cx="8610600" cy="990600"/>
          </a:xfrm>
        </p:grpSpPr>
        <p:sp>
          <p:nvSpPr>
            <p:cNvPr id="3" name="Rectangle 2"/>
            <p:cNvSpPr/>
            <p:nvPr/>
          </p:nvSpPr>
          <p:spPr>
            <a:xfrm>
              <a:off x="304800" y="3505200"/>
              <a:ext cx="861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4191000"/>
              <a:ext cx="861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33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06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3" y="228600"/>
            <a:ext cx="8923794" cy="2187130"/>
          </a:xfrm>
          <a:prstGeom prst="rect">
            <a:avLst/>
          </a:prstGeom>
        </p:spPr>
      </p:pic>
    </p:spTree>
    <p:extLst>
      <p:ext uri="{BB962C8B-B14F-4D97-AF65-F5344CB8AC3E}">
        <p14:creationId xmlns:p14="http://schemas.microsoft.com/office/powerpoint/2010/main" val="23892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AB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2" y="312150"/>
            <a:ext cx="8946656" cy="6233701"/>
          </a:xfrm>
          <a:prstGeom prst="rect">
            <a:avLst/>
          </a:prstGeom>
        </p:spPr>
      </p:pic>
    </p:spTree>
    <p:extLst>
      <p:ext uri="{BB962C8B-B14F-4D97-AF65-F5344CB8AC3E}">
        <p14:creationId xmlns:p14="http://schemas.microsoft.com/office/powerpoint/2010/main" val="161638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AC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3" y="293098"/>
            <a:ext cx="8939035" cy="6271804"/>
          </a:xfrm>
          <a:prstGeom prst="rect">
            <a:avLst/>
          </a:prstGeom>
        </p:spPr>
      </p:pic>
    </p:spTree>
    <p:extLst>
      <p:ext uri="{BB962C8B-B14F-4D97-AF65-F5344CB8AC3E}">
        <p14:creationId xmlns:p14="http://schemas.microsoft.com/office/powerpoint/2010/main" val="113299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F0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4" y="331201"/>
            <a:ext cx="8900932" cy="6195597"/>
          </a:xfrm>
          <a:prstGeom prst="rect">
            <a:avLst/>
          </a:prstGeom>
        </p:spPr>
      </p:pic>
    </p:spTree>
    <p:extLst>
      <p:ext uri="{BB962C8B-B14F-4D97-AF65-F5344CB8AC3E}">
        <p14:creationId xmlns:p14="http://schemas.microsoft.com/office/powerpoint/2010/main" val="3714007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C7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23" y="37938"/>
            <a:ext cx="8908553" cy="1867062"/>
          </a:xfrm>
          <a:prstGeom prst="rect">
            <a:avLst/>
          </a:prstGeom>
        </p:spPr>
      </p:pic>
    </p:spTree>
    <p:extLst>
      <p:ext uri="{BB962C8B-B14F-4D97-AF65-F5344CB8AC3E}">
        <p14:creationId xmlns:p14="http://schemas.microsoft.com/office/powerpoint/2010/main" val="37016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13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4" y="365495"/>
            <a:ext cx="8900932" cy="6127011"/>
          </a:xfrm>
          <a:prstGeom prst="rect">
            <a:avLst/>
          </a:prstGeom>
        </p:spPr>
      </p:pic>
    </p:spTree>
    <p:extLst>
      <p:ext uri="{BB962C8B-B14F-4D97-AF65-F5344CB8AC3E}">
        <p14:creationId xmlns:p14="http://schemas.microsoft.com/office/powerpoint/2010/main" val="313638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F05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47" y="152400"/>
            <a:ext cx="8817105" cy="4084674"/>
          </a:xfrm>
          <a:prstGeom prst="rect">
            <a:avLst/>
          </a:prstGeom>
        </p:spPr>
      </p:pic>
    </p:spTree>
    <p:extLst>
      <p:ext uri="{BB962C8B-B14F-4D97-AF65-F5344CB8AC3E}">
        <p14:creationId xmlns:p14="http://schemas.microsoft.com/office/powerpoint/2010/main" val="1643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95400" y="1600200"/>
            <a:ext cx="6705599" cy="3124200"/>
          </a:xfrm>
          <a:prstGeom prst="rect">
            <a:avLst/>
          </a:prstGeom>
        </p:spPr>
      </p:pic>
      <p:sp>
        <p:nvSpPr>
          <p:cNvPr id="3" name="TextBox 2"/>
          <p:cNvSpPr txBox="1"/>
          <p:nvPr/>
        </p:nvSpPr>
        <p:spPr>
          <a:xfrm>
            <a:off x="1600200" y="482544"/>
            <a:ext cx="5638800" cy="938719"/>
          </a:xfrm>
          <a:prstGeom prst="rect">
            <a:avLst/>
          </a:prstGeom>
          <a:noFill/>
          <a:ln>
            <a:solidFill>
              <a:srgbClr val="FF0000"/>
            </a:solidFill>
          </a:ln>
        </p:spPr>
        <p:txBody>
          <a:bodyPr wrap="square" rtlCol="0">
            <a:spAutoFit/>
          </a:bodyPr>
          <a:lstStyle/>
          <a:p>
            <a:r>
              <a:rPr lang="en-US" sz="1100" dirty="0" smtClean="0"/>
              <a:t>Payment transactions are processed via the Pay.gov website. This process is not represented in these screen shots. Please see the USCIS Electronic Fee Payment IC for the Pay.gov screens. </a:t>
            </a:r>
          </a:p>
          <a:p>
            <a:endParaRPr lang="en-US" sz="1100" dirty="0"/>
          </a:p>
          <a:p>
            <a:r>
              <a:rPr lang="en-US" sz="1100" dirty="0" smtClean="0"/>
              <a:t>Once the transaction is complete, the applicant receives a confirmation screen, and can return to the homepage.</a:t>
            </a:r>
            <a:endParaRPr lang="en-US" sz="1100" dirty="0"/>
          </a:p>
        </p:txBody>
      </p:sp>
    </p:spTree>
    <p:extLst>
      <p:ext uri="{BB962C8B-B14F-4D97-AF65-F5344CB8AC3E}">
        <p14:creationId xmlns:p14="http://schemas.microsoft.com/office/powerpoint/2010/main" val="288881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92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1" y="346442"/>
            <a:ext cx="8977139" cy="6165115"/>
          </a:xfrm>
          <a:prstGeom prst="rect">
            <a:avLst/>
          </a:prstGeom>
        </p:spPr>
      </p:pic>
    </p:spTree>
    <p:extLst>
      <p:ext uri="{BB962C8B-B14F-4D97-AF65-F5344CB8AC3E}">
        <p14:creationId xmlns:p14="http://schemas.microsoft.com/office/powerpoint/2010/main" val="208721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3D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893"/>
            <a:ext cx="9144000" cy="6146214"/>
          </a:xfrm>
          <a:prstGeom prst="rect">
            <a:avLst/>
          </a:prstGeom>
        </p:spPr>
      </p:pic>
    </p:spTree>
    <p:extLst>
      <p:ext uri="{BB962C8B-B14F-4D97-AF65-F5344CB8AC3E}">
        <p14:creationId xmlns:p14="http://schemas.microsoft.com/office/powerpoint/2010/main" val="306327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FCA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92" y="304529"/>
            <a:ext cx="8931415" cy="6248942"/>
          </a:xfrm>
          <a:prstGeom prst="rect">
            <a:avLst/>
          </a:prstGeom>
        </p:spPr>
      </p:pic>
      <p:sp>
        <p:nvSpPr>
          <p:cNvPr id="4" name="TextBox 3"/>
          <p:cNvSpPr txBox="1"/>
          <p:nvPr/>
        </p:nvSpPr>
        <p:spPr>
          <a:xfrm>
            <a:off x="1752600" y="992088"/>
            <a:ext cx="5410200" cy="307777"/>
          </a:xfrm>
          <a:prstGeom prst="rect">
            <a:avLst/>
          </a:prstGeom>
          <a:noFill/>
          <a:ln>
            <a:solidFill>
              <a:schemeClr val="tx1"/>
            </a:solidFill>
          </a:ln>
        </p:spPr>
        <p:txBody>
          <a:bodyPr wrap="square" rtlCol="0">
            <a:spAutoFit/>
          </a:bodyPr>
          <a:lstStyle/>
          <a:p>
            <a:r>
              <a:rPr lang="en-US" sz="1400" dirty="0" smtClean="0">
                <a:solidFill>
                  <a:srgbClr val="FF0000"/>
                </a:solidFill>
              </a:rPr>
              <a:t>View on entry; no option selected under “My Status is”</a:t>
            </a:r>
            <a:endParaRPr lang="en-US" sz="1400" dirty="0">
              <a:solidFill>
                <a:srgbClr val="FF0000"/>
              </a:solidFill>
            </a:endParaRPr>
          </a:p>
        </p:txBody>
      </p:sp>
      <p:cxnSp>
        <p:nvCxnSpPr>
          <p:cNvPr id="6" name="Straight Arrow Connector 5"/>
          <p:cNvCxnSpPr>
            <a:stCxn id="4" idx="2"/>
          </p:cNvCxnSpPr>
          <p:nvPr/>
        </p:nvCxnSpPr>
        <p:spPr>
          <a:xfrm flipH="1">
            <a:off x="3352800" y="1299865"/>
            <a:ext cx="1104900" cy="5289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80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4B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1" y="540770"/>
            <a:ext cx="8977139" cy="5776461"/>
          </a:xfrm>
          <a:prstGeom prst="rect">
            <a:avLst/>
          </a:prstGeom>
        </p:spPr>
      </p:pic>
      <p:sp>
        <p:nvSpPr>
          <p:cNvPr id="3" name="Rectangle 2"/>
          <p:cNvSpPr/>
          <p:nvPr/>
        </p:nvSpPr>
        <p:spPr>
          <a:xfrm>
            <a:off x="1676400" y="16764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6400" y="304800"/>
            <a:ext cx="5638800" cy="738664"/>
          </a:xfrm>
          <a:prstGeom prst="rect">
            <a:avLst/>
          </a:prstGeom>
          <a:noFill/>
          <a:ln>
            <a:solidFill>
              <a:srgbClr val="FF0000"/>
            </a:solidFill>
          </a:ln>
        </p:spPr>
        <p:txBody>
          <a:bodyPr wrap="square" rtlCol="0">
            <a:spAutoFit/>
          </a:bodyPr>
          <a:lstStyle/>
          <a:p>
            <a:r>
              <a:rPr lang="en-US" sz="1400" dirty="0" smtClean="0"/>
              <a:t>When “Permanent Resident” is selected, the corresponding “Reason for Application” options are displayed. If “taking up commuter status” is selected, the drop down for POE is displayed.</a:t>
            </a:r>
            <a:endParaRPr lang="en-US" sz="1400" dirty="0"/>
          </a:p>
        </p:txBody>
      </p:sp>
      <p:cxnSp>
        <p:nvCxnSpPr>
          <p:cNvPr id="6" name="Straight Arrow Connector 5"/>
          <p:cNvCxnSpPr>
            <a:stCxn id="4" idx="2"/>
          </p:cNvCxnSpPr>
          <p:nvPr/>
        </p:nvCxnSpPr>
        <p:spPr>
          <a:xfrm flipH="1">
            <a:off x="3429000" y="1043464"/>
            <a:ext cx="1066800" cy="1318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14800" y="1043464"/>
            <a:ext cx="381000" cy="3757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81200" y="1043464"/>
            <a:ext cx="2514600" cy="6329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78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4F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75" y="552201"/>
            <a:ext cx="8870449" cy="5753599"/>
          </a:xfrm>
          <a:prstGeom prst="rect">
            <a:avLst/>
          </a:prstGeom>
        </p:spPr>
      </p:pic>
      <p:sp>
        <p:nvSpPr>
          <p:cNvPr id="3" name="TextBox 2"/>
          <p:cNvSpPr txBox="1"/>
          <p:nvPr/>
        </p:nvSpPr>
        <p:spPr>
          <a:xfrm>
            <a:off x="1676400" y="304800"/>
            <a:ext cx="5638800" cy="738664"/>
          </a:xfrm>
          <a:prstGeom prst="rect">
            <a:avLst/>
          </a:prstGeom>
          <a:noFill/>
          <a:ln>
            <a:solidFill>
              <a:srgbClr val="FF0000"/>
            </a:solidFill>
          </a:ln>
        </p:spPr>
        <p:txBody>
          <a:bodyPr wrap="square" rtlCol="0">
            <a:spAutoFit/>
          </a:bodyPr>
          <a:lstStyle/>
          <a:p>
            <a:r>
              <a:rPr lang="en-US" sz="1400" dirty="0" smtClean="0"/>
              <a:t>When “Permanent Resident in Commuter Status” is selected, the corresponding “Reason for Application” options are displayed. If “taking up commuter status” is selected, the drop down for POE is displayed.</a:t>
            </a:r>
            <a:endParaRPr lang="en-US" sz="1400" dirty="0"/>
          </a:p>
        </p:txBody>
      </p:sp>
      <p:sp>
        <p:nvSpPr>
          <p:cNvPr id="4" name="Rectangle 3"/>
          <p:cNvSpPr/>
          <p:nvPr/>
        </p:nvSpPr>
        <p:spPr>
          <a:xfrm>
            <a:off x="1676400" y="1828800"/>
            <a:ext cx="304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2"/>
          </p:cNvCxnSpPr>
          <p:nvPr/>
        </p:nvCxnSpPr>
        <p:spPr>
          <a:xfrm flipH="1">
            <a:off x="2133600" y="1043464"/>
            <a:ext cx="2362200" cy="7853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352800" y="1043464"/>
            <a:ext cx="1143000" cy="1318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14800" y="1043464"/>
            <a:ext cx="381000" cy="3604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64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F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14" y="494993"/>
            <a:ext cx="8916173" cy="3543607"/>
          </a:xfrm>
          <a:prstGeom prst="rect">
            <a:avLst/>
          </a:prstGeom>
        </p:spPr>
      </p:pic>
      <p:sp>
        <p:nvSpPr>
          <p:cNvPr id="3" name="TextBox 2"/>
          <p:cNvSpPr txBox="1"/>
          <p:nvPr/>
        </p:nvSpPr>
        <p:spPr>
          <a:xfrm>
            <a:off x="1676400" y="304800"/>
            <a:ext cx="5638800" cy="523220"/>
          </a:xfrm>
          <a:prstGeom prst="rect">
            <a:avLst/>
          </a:prstGeom>
          <a:noFill/>
          <a:ln>
            <a:solidFill>
              <a:srgbClr val="FF0000"/>
            </a:solidFill>
          </a:ln>
        </p:spPr>
        <p:txBody>
          <a:bodyPr wrap="square" rtlCol="0">
            <a:spAutoFit/>
          </a:bodyPr>
          <a:lstStyle/>
          <a:p>
            <a:r>
              <a:rPr lang="en-US" sz="1400" dirty="0" smtClean="0"/>
              <a:t>When “Conditional Permanent Resident” is selected, the corresponding “Reason for Application” options are displayed. </a:t>
            </a:r>
            <a:endParaRPr lang="en-US" sz="1400" dirty="0"/>
          </a:p>
        </p:txBody>
      </p:sp>
      <p:sp>
        <p:nvSpPr>
          <p:cNvPr id="4" name="Rectangle 3"/>
          <p:cNvSpPr/>
          <p:nvPr/>
        </p:nvSpPr>
        <p:spPr>
          <a:xfrm>
            <a:off x="1752600" y="1981200"/>
            <a:ext cx="152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057400" y="828020"/>
            <a:ext cx="2438400" cy="11531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52800" y="828020"/>
            <a:ext cx="1143000" cy="14387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74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80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2" y="205461"/>
            <a:ext cx="8954277" cy="6447079"/>
          </a:xfrm>
          <a:prstGeom prst="rect">
            <a:avLst/>
          </a:prstGeom>
        </p:spPr>
      </p:pic>
    </p:spTree>
    <p:extLst>
      <p:ext uri="{BB962C8B-B14F-4D97-AF65-F5344CB8AC3E}">
        <p14:creationId xmlns:p14="http://schemas.microsoft.com/office/powerpoint/2010/main" val="1381602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274</Words>
  <Application>Microsoft Office PowerPoint</Application>
  <PresentationFormat>On-screen Show (4:3)</PresentationFormat>
  <Paragraphs>10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Citizenship and Immigration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Jager, Kerstin A</dc:creator>
  <cp:lastModifiedBy>Jager, Kerstin A</cp:lastModifiedBy>
  <cp:revision>6</cp:revision>
  <dcterms:created xsi:type="dcterms:W3CDTF">2016-05-04T17:53:00Z</dcterms:created>
  <dcterms:modified xsi:type="dcterms:W3CDTF">2016-05-04T21:15:57Z</dcterms:modified>
</cp:coreProperties>
</file>