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2" r:id="rId12"/>
    <p:sldId id="267" r:id="rId13"/>
    <p:sldId id="268" r:id="rId14"/>
    <p:sldId id="269" r:id="rId15"/>
    <p:sldId id="271" r:id="rId16"/>
    <p:sldId id="270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320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91" autoAdjust="0"/>
    <p:restoredTop sz="94660"/>
  </p:normalViewPr>
  <p:slideViewPr>
    <p:cSldViewPr>
      <p:cViewPr>
        <p:scale>
          <a:sx n="76" d="100"/>
          <a:sy n="76" d="100"/>
        </p:scale>
        <p:origin x="-324" y="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8B781-13E4-4E89-A20C-2745C1A833DE}" type="datetimeFigureOut">
              <a:rPr lang="en-US" smtClean="0"/>
              <a:t>1/29/2013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47CE5-85C4-44DA-962C-C57A3FBB2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284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8B781-13E4-4E89-A20C-2745C1A833DE}" type="datetimeFigureOut">
              <a:rPr lang="en-US" smtClean="0"/>
              <a:t>1/29/2013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47CE5-85C4-44DA-962C-C57A3FBB2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795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8B781-13E4-4E89-A20C-2745C1A833DE}" type="datetimeFigureOut">
              <a:rPr lang="en-US" smtClean="0"/>
              <a:t>1/29/2013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47CE5-85C4-44DA-962C-C57A3FBB2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381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8B781-13E4-4E89-A20C-2745C1A833DE}" type="datetimeFigureOut">
              <a:rPr lang="en-US" smtClean="0"/>
              <a:t>1/29/2013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47CE5-85C4-44DA-962C-C57A3FBB2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199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8B781-13E4-4E89-A20C-2745C1A833DE}" type="datetimeFigureOut">
              <a:rPr lang="en-US" smtClean="0"/>
              <a:t>1/29/2013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47CE5-85C4-44DA-962C-C57A3FBB2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955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8B781-13E4-4E89-A20C-2745C1A833DE}" type="datetimeFigureOut">
              <a:rPr lang="en-US" smtClean="0"/>
              <a:t>1/29/2013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47CE5-85C4-44DA-962C-C57A3FBB2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23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8B781-13E4-4E89-A20C-2745C1A833DE}" type="datetimeFigureOut">
              <a:rPr lang="en-US" smtClean="0"/>
              <a:t>1/29/2013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47CE5-85C4-44DA-962C-C57A3FBB2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165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8B781-13E4-4E89-A20C-2745C1A833DE}" type="datetimeFigureOut">
              <a:rPr lang="en-US" smtClean="0"/>
              <a:t>1/29/2013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47CE5-85C4-44DA-962C-C57A3FBB2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190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8B781-13E4-4E89-A20C-2745C1A833DE}" type="datetimeFigureOut">
              <a:rPr lang="en-US" smtClean="0"/>
              <a:t>1/29/2013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47CE5-85C4-44DA-962C-C57A3FBB2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398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8B781-13E4-4E89-A20C-2745C1A833DE}" type="datetimeFigureOut">
              <a:rPr lang="en-US" smtClean="0"/>
              <a:t>1/29/2013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47CE5-85C4-44DA-962C-C57A3FBB2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328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8B781-13E4-4E89-A20C-2745C1A833DE}" type="datetimeFigureOut">
              <a:rPr lang="en-US" smtClean="0"/>
              <a:t>1/29/2013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47CE5-85C4-44DA-962C-C57A3FBB2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097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8B781-13E4-4E89-A20C-2745C1A833DE}" type="datetimeFigureOut">
              <a:rPr lang="en-US" smtClean="0"/>
              <a:t>1/29/2013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247CE5-85C4-44DA-962C-C57A3FBB2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703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3000" y="2590800"/>
            <a:ext cx="647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Screen Shots of Online Forms for</a:t>
            </a:r>
          </a:p>
          <a:p>
            <a:pPr algn="ctr"/>
            <a:r>
              <a:rPr lang="en-US" sz="2400" b="1"/>
              <a:t>Data Access Request, Renewal, and </a:t>
            </a:r>
            <a:r>
              <a:rPr lang="en-US" sz="2400" b="1" smtClean="0"/>
              <a:t>Close-out</a:t>
            </a: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7416875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" t="48046" r="1848" b="10502"/>
          <a:stretch/>
        </p:blipFill>
        <p:spPr bwMode="auto">
          <a:xfrm>
            <a:off x="152400" y="358366"/>
            <a:ext cx="8814816" cy="4023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9532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" t="13033" r="2578" b="22716"/>
          <a:stretch/>
        </p:blipFill>
        <p:spPr bwMode="auto">
          <a:xfrm>
            <a:off x="197667" y="180315"/>
            <a:ext cx="8723376" cy="623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0" y="1143000"/>
            <a:ext cx="87630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2400" y="973485"/>
            <a:ext cx="8860536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Public reporting burden for this collection of information is estimated to vary from </a:t>
            </a:r>
            <a:r>
              <a:rPr lang="en-US" sz="1300" dirty="0" smtClean="0"/>
              <a:t>15 to 45 minutes </a:t>
            </a:r>
            <a:r>
              <a:rPr lang="en-US" sz="1300" dirty="0"/>
              <a:t>per response, including the time for reviewing instructions, searching existing data sources, gathering and maintaining the data needed, and completing and reviewing the collection of information.  </a:t>
            </a:r>
            <a:r>
              <a:rPr lang="en-US" sz="1300" b="1" dirty="0"/>
              <a:t>An agency may not conduct or sponsor, and a person is not required to respond to, a collection of information unless it displays a currently valid OMB control number.</a:t>
            </a:r>
            <a:r>
              <a:rPr lang="en-US" sz="1300" dirty="0"/>
              <a:t>  Send comments regarding this burden estimate or any other aspect of this collection of information, including suggestions for reducing this burden, to: NIH, Project Clearance Branch, 6705 Rockledge Drive, MSC 7974, Bethesda, MD 20892-7974, ATTN: PRA (0925-xxxx).  Do not return the completed form to this address</a:t>
            </a:r>
            <a:r>
              <a:rPr lang="en-US" sz="1300" dirty="0" smtClean="0"/>
              <a:t>.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2187977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" t="12905" r="2254" b="31040"/>
          <a:stretch/>
        </p:blipFill>
        <p:spPr bwMode="auto">
          <a:xfrm>
            <a:off x="139725" y="533400"/>
            <a:ext cx="8778240" cy="544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82355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1" t="22897" r="2762" b="14360"/>
          <a:stretch/>
        </p:blipFill>
        <p:spPr bwMode="auto">
          <a:xfrm>
            <a:off x="122222" y="381000"/>
            <a:ext cx="8814816" cy="6089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7266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" t="21671" r="1848" b="11251"/>
          <a:stretch/>
        </p:blipFill>
        <p:spPr bwMode="auto">
          <a:xfrm>
            <a:off x="152400" y="76200"/>
            <a:ext cx="8814816" cy="6510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0" y="990600"/>
            <a:ext cx="87630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2400" y="838200"/>
            <a:ext cx="8860536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Public reporting burden for this collection of information is estimated to vary from </a:t>
            </a:r>
            <a:r>
              <a:rPr lang="en-US" sz="1300" dirty="0" smtClean="0"/>
              <a:t>15 to 45 minutes </a:t>
            </a:r>
            <a:r>
              <a:rPr lang="en-US" sz="1300" dirty="0"/>
              <a:t>per response, including the time for reviewing instructions, searching existing data sources, gathering and maintaining the data needed, and completing and reviewing the collection of information.  </a:t>
            </a:r>
            <a:r>
              <a:rPr lang="en-US" sz="1300" b="1" dirty="0"/>
              <a:t>An agency may not conduct or sponsor, and a person is not required to respond to, a collection of information unless it displays a currently valid OMB control number.</a:t>
            </a:r>
            <a:r>
              <a:rPr lang="en-US" sz="1300" dirty="0"/>
              <a:t>  Send comments regarding this burden estimate or any other aspect of this collection of information, including suggestions for reducing this burden, to: NIH, Project Clearance Branch, 6705 Rockledge Drive, MSC 7974, Bethesda, MD 20892-7974, ATTN: PRA (0925-xxxx).  Do not return the completed form to this address</a:t>
            </a:r>
            <a:r>
              <a:rPr lang="en-US" sz="1300" dirty="0" smtClean="0"/>
              <a:t>.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21594613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1" t="22455" r="2762" b="6198"/>
          <a:stretch/>
        </p:blipFill>
        <p:spPr bwMode="auto">
          <a:xfrm>
            <a:off x="381000" y="152400"/>
            <a:ext cx="8346541" cy="6557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01458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" t="13190" r="1848" b="4085"/>
          <a:stretch/>
        </p:blipFill>
        <p:spPr bwMode="auto">
          <a:xfrm>
            <a:off x="914400" y="138821"/>
            <a:ext cx="7239000" cy="6593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914400" y="838200"/>
            <a:ext cx="72390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14400" y="856327"/>
            <a:ext cx="72390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Public reporting burden for this collection of information is estimated to vary from </a:t>
            </a:r>
            <a:r>
              <a:rPr lang="en-US" sz="1100" dirty="0" smtClean="0"/>
              <a:t>15 to 45 minutes </a:t>
            </a:r>
            <a:r>
              <a:rPr lang="en-US" sz="1100" dirty="0"/>
              <a:t>per response, including the time for reviewing instructions, searching existing data sources, gathering and maintaining the data needed, and completing and reviewing the collection of information.  </a:t>
            </a:r>
            <a:r>
              <a:rPr lang="en-US" sz="1100" b="1" dirty="0"/>
              <a:t>An agency may not conduct or sponsor, and a person is not required to respond to, a collection of information unless it displays a currently valid OMB control number.</a:t>
            </a:r>
            <a:r>
              <a:rPr lang="en-US" sz="1100" dirty="0"/>
              <a:t>  Send comments regarding this burden estimate or any other aspect of this collection of information, including suggestions for reducing this burden, to: NIH, Project Clearance Branch, 6705 Rockledge Drive, MSC 7974, Bethesda, MD 20892-7974, ATTN: PRA (0925-xxxx).  Do not return the completed form to this address</a:t>
            </a:r>
            <a:r>
              <a:rPr lang="en-US" sz="1100" dirty="0" smtClean="0"/>
              <a:t>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8486893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1" t="13190" r="2762" b="7203"/>
          <a:stretch/>
        </p:blipFill>
        <p:spPr bwMode="auto">
          <a:xfrm>
            <a:off x="655622" y="37723"/>
            <a:ext cx="7696200" cy="67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755290" y="855315"/>
            <a:ext cx="7596532" cy="1219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62000" y="856327"/>
            <a:ext cx="7681085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Public reporting burden for this collection of information is estimated to vary from </a:t>
            </a:r>
            <a:r>
              <a:rPr lang="en-US" sz="1100" dirty="0" smtClean="0"/>
              <a:t>15 to 45 minutes </a:t>
            </a:r>
            <a:r>
              <a:rPr lang="en-US" sz="1100" dirty="0"/>
              <a:t>per response, including the time for reviewing instructions, searching existing data sources, gathering and maintaining the data needed, and completing and reviewing the collection of information.  </a:t>
            </a:r>
            <a:r>
              <a:rPr lang="en-US" sz="1100" b="1" dirty="0"/>
              <a:t>An agency may not conduct or sponsor, and a person is not required to respond to, a collection of information unless it displays a currently valid OMB control number.</a:t>
            </a:r>
            <a:r>
              <a:rPr lang="en-US" sz="1100" dirty="0"/>
              <a:t>  Send comments regarding this burden estimate or any other aspect of this collection of information, including suggestions for reducing this burden, to: NIH, Project Clearance Branch, 6705 Rockledge Drive, MSC 7974, Bethesda, MD 20892-7974, ATTN: PRA (0925-xxxx).  Do not return the completed form to this address</a:t>
            </a:r>
            <a:r>
              <a:rPr lang="en-US" sz="1100" dirty="0" smtClean="0"/>
              <a:t>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3322134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" t="13032" r="1848" b="4817"/>
          <a:stretch/>
        </p:blipFill>
        <p:spPr bwMode="auto">
          <a:xfrm>
            <a:off x="800477" y="152400"/>
            <a:ext cx="7239000" cy="6548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793343" y="533400"/>
            <a:ext cx="7159314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00477" y="533400"/>
            <a:ext cx="72390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Public reporting burden for this collection of information is estimated to vary from </a:t>
            </a:r>
            <a:r>
              <a:rPr lang="en-US" sz="1100" dirty="0" smtClean="0"/>
              <a:t>15 to 45 minutes </a:t>
            </a:r>
            <a:r>
              <a:rPr lang="en-US" sz="1100" dirty="0"/>
              <a:t>per response, including the time for reviewing instructions, searching existing data sources, gathering and maintaining the data needed, and completing and reviewing the collection of information.  </a:t>
            </a:r>
            <a:r>
              <a:rPr lang="en-US" sz="1100" b="1" dirty="0"/>
              <a:t>An agency may not conduct or sponsor, and a person is not required to respond to, a collection of information unless it displays a currently valid OMB control number.</a:t>
            </a:r>
            <a:r>
              <a:rPr lang="en-US" sz="1100" dirty="0"/>
              <a:t>  Send comments regarding this burden estimate or any other aspect of this collection of information, including suggestions for reducing this burden, to: NIH, Project Clearance Branch, 6705 Rockledge Drive, MSC 7974, Bethesda, MD 20892-7974, ATTN: PRA (0925-xxxx).  Do not return the completed form to this address</a:t>
            </a:r>
            <a:r>
              <a:rPr lang="en-US" sz="1100" dirty="0" smtClean="0"/>
              <a:t>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640806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" t="13189" r="1848" b="23691"/>
          <a:stretch/>
        </p:blipFill>
        <p:spPr bwMode="auto">
          <a:xfrm>
            <a:off x="115583" y="228600"/>
            <a:ext cx="8814816" cy="6126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" y="762000"/>
            <a:ext cx="87630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" y="609600"/>
            <a:ext cx="8860536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Public reporting burden for this collection of information is estimated to vary from </a:t>
            </a:r>
            <a:r>
              <a:rPr lang="en-US" sz="1300" dirty="0" smtClean="0"/>
              <a:t>15 to 45 minutes </a:t>
            </a:r>
            <a:r>
              <a:rPr lang="en-US" sz="1300" dirty="0"/>
              <a:t>per response, including the time for reviewing instructions, searching existing data sources, gathering and maintaining the data needed, and completing and reviewing the collection of information.  </a:t>
            </a:r>
            <a:r>
              <a:rPr lang="en-US" sz="1300" b="1" dirty="0"/>
              <a:t>An agency may not conduct or sponsor, and a person is not required to respond to, a collection of information unless it displays a currently valid OMB control number.</a:t>
            </a:r>
            <a:r>
              <a:rPr lang="en-US" sz="1300" dirty="0"/>
              <a:t>  Send comments regarding this burden estimate or any other aspect of this collection of information, including suggestions for reducing this burden, to: NIH, Project Clearance Branch, 6705 Rockledge Drive, MSC 7974, Bethesda, MD 20892-7974, ATTN: PRA (0925-xxxx).  Do not return the completed form to this address</a:t>
            </a:r>
            <a:r>
              <a:rPr lang="en-US" sz="1300" dirty="0" smtClean="0"/>
              <a:t>.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1758118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" t="11228" r="2251" b="28973"/>
          <a:stretch/>
        </p:blipFill>
        <p:spPr bwMode="auto">
          <a:xfrm>
            <a:off x="152400" y="304800"/>
            <a:ext cx="8860536" cy="580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0" y="1371600"/>
            <a:ext cx="8860536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" y="1295400"/>
            <a:ext cx="8860536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Public reporting burden for this collection of information is estimated to vary from </a:t>
            </a:r>
            <a:r>
              <a:rPr lang="en-US" sz="1300" dirty="0" smtClean="0"/>
              <a:t>15 to 45 minutes </a:t>
            </a:r>
            <a:r>
              <a:rPr lang="en-US" sz="1300" dirty="0"/>
              <a:t>per response, including the time for reviewing instructions, searching existing data sources, gathering and maintaining the data needed, and completing and reviewing the collection of information.  </a:t>
            </a:r>
            <a:r>
              <a:rPr lang="en-US" sz="1300" b="1" dirty="0"/>
              <a:t>An agency may not conduct or sponsor, and a person is not required to respond to, a collection of information unless it displays a currently valid OMB control number.</a:t>
            </a:r>
            <a:r>
              <a:rPr lang="en-US" sz="1300" dirty="0"/>
              <a:t>  Send comments regarding this burden estimate or any other aspect of this collection of information, including suggestions for reducing this burden, to: NIH, Project Clearance Branch, 6705 Rockledge Drive, MSC 7974, Bethesda, MD 20892-7974, ATTN: PRA (0925-xxxx).  Do not return the completed form to this address.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3953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" t="13189" r="1848" b="54308"/>
          <a:stretch/>
        </p:blipFill>
        <p:spPr bwMode="auto">
          <a:xfrm>
            <a:off x="129917" y="152400"/>
            <a:ext cx="8814816" cy="3154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" t="61776" r="1848" b="13541"/>
          <a:stretch/>
        </p:blipFill>
        <p:spPr bwMode="auto">
          <a:xfrm>
            <a:off x="129917" y="3962400"/>
            <a:ext cx="8814816" cy="2395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49244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" t="13191" r="1848" b="3435"/>
          <a:stretch/>
        </p:blipFill>
        <p:spPr bwMode="auto">
          <a:xfrm>
            <a:off x="838200" y="76200"/>
            <a:ext cx="7315200" cy="6715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838200" y="374323"/>
            <a:ext cx="7315200" cy="13020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38200" y="450523"/>
            <a:ext cx="73152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Public reporting burden for this collection of information is estimated to vary from </a:t>
            </a:r>
            <a:r>
              <a:rPr lang="en-US" sz="1100" dirty="0" smtClean="0"/>
              <a:t>15 to 45 minutes </a:t>
            </a:r>
            <a:r>
              <a:rPr lang="en-US" sz="1100" dirty="0"/>
              <a:t>per response, including the time for reviewing instructions, searching existing data sources, gathering and maintaining the data needed, and completing and reviewing the collection of information.  </a:t>
            </a:r>
            <a:r>
              <a:rPr lang="en-US" sz="1100" b="1" dirty="0"/>
              <a:t>An agency may not conduct or sponsor, and a person is not required to respond to, a collection of information unless it displays a currently valid OMB control number.</a:t>
            </a:r>
            <a:r>
              <a:rPr lang="en-US" sz="1100" dirty="0"/>
              <a:t>  Send comments regarding this burden estimate or any other aspect of this collection of information, including suggestions for reducing this burden, to: NIH, Project Clearance Branch, 6705 Rockledge Drive, MSC 7974, Bethesda, MD 20892-7974, ATTN: PRA (0925-xxxx).  Do not return the completed form to this address</a:t>
            </a:r>
            <a:r>
              <a:rPr lang="en-US" sz="1100" dirty="0" smtClean="0"/>
              <a:t>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3592279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" t="25437" r="832" b="21617"/>
          <a:stretch/>
        </p:blipFill>
        <p:spPr bwMode="auto">
          <a:xfrm>
            <a:off x="138820" y="609600"/>
            <a:ext cx="8906256" cy="5138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0" y="990600"/>
            <a:ext cx="8892676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2400" y="1021884"/>
            <a:ext cx="8763000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Public reporting burden for this collection of information is estimated to vary from </a:t>
            </a:r>
            <a:r>
              <a:rPr lang="en-US" sz="1300" dirty="0" smtClean="0"/>
              <a:t>15 to 45 minutes </a:t>
            </a:r>
            <a:r>
              <a:rPr lang="en-US" sz="1300" dirty="0"/>
              <a:t>per response, including the time for reviewing instructions, searching existing data sources, gathering and maintaining the data needed, and completing and reviewing the collection of information.  </a:t>
            </a:r>
            <a:r>
              <a:rPr lang="en-US" sz="1300" b="1" dirty="0"/>
              <a:t>An agency may not conduct or sponsor, and a person is not required to respond to, a collection of information unless it displays a currently valid OMB control number.</a:t>
            </a:r>
            <a:r>
              <a:rPr lang="en-US" sz="1300" dirty="0"/>
              <a:t>  Send comments regarding this burden estimate or any other aspect of this collection of information, including suggestions for reducing this burden, to: NIH, Project Clearance Branch, 6705 Rockledge Drive, MSC 7974, Bethesda, MD 20892-7974, ATTN: PRA (0925-xxxx).  Do not return the completed form to this address</a:t>
            </a:r>
            <a:r>
              <a:rPr lang="en-US" sz="1300" dirty="0" smtClean="0"/>
              <a:t>.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20263307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" t="15074" r="1848" b="10061"/>
          <a:stretch/>
        </p:blipFill>
        <p:spPr bwMode="auto">
          <a:xfrm>
            <a:off x="533400" y="0"/>
            <a:ext cx="8263890" cy="6812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3400" y="457200"/>
            <a:ext cx="8168729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37641" y="304800"/>
            <a:ext cx="8259650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Public reporting burden for this collection of information is estimated to vary from </a:t>
            </a:r>
            <a:r>
              <a:rPr lang="en-US" sz="1300" dirty="0" smtClean="0"/>
              <a:t>15 to 45 minutes </a:t>
            </a:r>
            <a:r>
              <a:rPr lang="en-US" sz="1300" dirty="0"/>
              <a:t>per response, including the time for reviewing instructions, searching existing data sources, gathering and maintaining the data needed, and completing and reviewing the collection of information.  </a:t>
            </a:r>
            <a:r>
              <a:rPr lang="en-US" sz="1300" b="1" dirty="0"/>
              <a:t>An agency may not conduct or sponsor, and a person is not required to respond to, a collection of information unless it displays a currently valid OMB control number.</a:t>
            </a:r>
            <a:r>
              <a:rPr lang="en-US" sz="1300" dirty="0"/>
              <a:t>  Send comments regarding this burden estimate or any other aspect of this collection of information, including suggestions for reducing this burden, to: NIH, Project Clearance Branch, 6705 Rockledge Drive, MSC 7974, Bethesda, MD 20892-7974, ATTN: PRA (0925-xxxx).  Do not return the completed form to this address</a:t>
            </a:r>
            <a:r>
              <a:rPr lang="en-US" sz="1300" dirty="0" smtClean="0"/>
              <a:t>.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18480761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2590800"/>
            <a:ext cx="6477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                     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dbGaP Authorized Access</a:t>
            </a:r>
          </a:p>
          <a:p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     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Project Renewal Web Forms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6312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" t="12739" r="2153" b="11794"/>
          <a:stretch/>
        </p:blipFill>
        <p:spPr bwMode="auto">
          <a:xfrm>
            <a:off x="609600" y="152400"/>
            <a:ext cx="7620000" cy="6355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9600" y="990600"/>
            <a:ext cx="7620000" cy="167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14689" y="1161127"/>
            <a:ext cx="76149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Public reporting burden for this collection of information is estimated to vary from </a:t>
            </a:r>
            <a:r>
              <a:rPr lang="en-US" sz="1200" dirty="0" smtClean="0"/>
              <a:t>15 to 45 minutes </a:t>
            </a:r>
            <a:r>
              <a:rPr lang="en-US" sz="1200" dirty="0"/>
              <a:t>per response, including the time for reviewing instructions, searching existing data sources, gathering and maintaining the data needed, and completing and reviewing the collection of information.  </a:t>
            </a:r>
            <a:r>
              <a:rPr lang="en-US" sz="1200" b="1" dirty="0"/>
              <a:t>An agency may not conduct or sponsor, and a person is not required to respond to, a collection of information unless it displays a currently valid OMB control number.</a:t>
            </a:r>
            <a:r>
              <a:rPr lang="en-US" sz="1200" dirty="0"/>
              <a:t>  Send comments regarding this burden estimate or any other aspect of this collection of information, including suggestions for reducing this burden, to: NIH, Project Clearance Branch, 6705 Rockledge Drive, MSC 7974, Bethesda, MD 20892-7974, ATTN: PRA (0925-xxxx).  Do not return the completed form to this address</a:t>
            </a:r>
            <a:r>
              <a:rPr lang="en-US" sz="1200" dirty="0" smtClean="0"/>
              <a:t>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060502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" t="12656" r="1451" b="6225"/>
          <a:stretch/>
        </p:blipFill>
        <p:spPr bwMode="auto">
          <a:xfrm>
            <a:off x="792018" y="212436"/>
            <a:ext cx="7543800" cy="6527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20437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" t="13191" r="2051" b="25950"/>
          <a:stretch/>
        </p:blipFill>
        <p:spPr bwMode="auto">
          <a:xfrm>
            <a:off x="117846" y="224073"/>
            <a:ext cx="8796528" cy="5907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0" y="1143000"/>
            <a:ext cx="87630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2400" y="990600"/>
            <a:ext cx="8860536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Public reporting burden for this collection of information is estimated to vary from </a:t>
            </a:r>
            <a:r>
              <a:rPr lang="en-US" sz="1300" dirty="0" smtClean="0"/>
              <a:t>15 to 45 minutes </a:t>
            </a:r>
            <a:r>
              <a:rPr lang="en-US" sz="1300" dirty="0"/>
              <a:t>per response, including the time for reviewing instructions, searching existing data sources, gathering and maintaining the data needed, and completing and reviewing the collection of information.  </a:t>
            </a:r>
            <a:r>
              <a:rPr lang="en-US" sz="1300" b="1" dirty="0"/>
              <a:t>An agency may not conduct or sponsor, and a person is not required to respond to, a collection of information unless it displays a currently valid OMB control number.</a:t>
            </a:r>
            <a:r>
              <a:rPr lang="en-US" sz="1300" dirty="0"/>
              <a:t>  Send comments regarding this burden estimate or any other aspect of this collection of information, including suggestions for reducing this burden, to: NIH, Project Clearance Branch, 6705 Rockledge Drive, MSC 7974, Bethesda, MD 20892-7974, ATTN: PRA (0925-xxxx).  Do not return the completed form to this address</a:t>
            </a:r>
            <a:r>
              <a:rPr lang="en-US" sz="1300" dirty="0" smtClean="0"/>
              <a:t>.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4875737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" t="13662" r="2051" b="30472"/>
          <a:stretch/>
        </p:blipFill>
        <p:spPr bwMode="auto">
          <a:xfrm>
            <a:off x="152400" y="381000"/>
            <a:ext cx="8796528" cy="5422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14821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" t="19628" r="2051" b="17439"/>
          <a:stretch/>
        </p:blipFill>
        <p:spPr bwMode="auto">
          <a:xfrm>
            <a:off x="152400" y="304800"/>
            <a:ext cx="8796528" cy="610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7241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" t="30399" r="2151" b="10024"/>
          <a:stretch/>
        </p:blipFill>
        <p:spPr bwMode="auto">
          <a:xfrm>
            <a:off x="152400" y="457200"/>
            <a:ext cx="8869680" cy="578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35379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" t="13033" r="2051" b="16934"/>
          <a:stretch/>
        </p:blipFill>
        <p:spPr bwMode="auto">
          <a:xfrm>
            <a:off x="304800" y="152400"/>
            <a:ext cx="8382000" cy="6477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0" y="990600"/>
            <a:ext cx="87630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04800" y="838200"/>
            <a:ext cx="8382000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Public reporting burden for this collection of information is estimated to vary from </a:t>
            </a:r>
            <a:r>
              <a:rPr lang="en-US" sz="1300" dirty="0" smtClean="0"/>
              <a:t>15 to 45 minutes </a:t>
            </a:r>
            <a:r>
              <a:rPr lang="en-US" sz="1300" dirty="0"/>
              <a:t>per response, including the time for reviewing instructions, searching existing data sources, gathering and maintaining the data needed, and completing and reviewing the collection of information.  </a:t>
            </a:r>
            <a:r>
              <a:rPr lang="en-US" sz="1300" b="1" dirty="0"/>
              <a:t>An agency may not conduct or sponsor, and a person is not required to respond to, a collection of information unless it displays a currently valid OMB control number.</a:t>
            </a:r>
            <a:r>
              <a:rPr lang="en-US" sz="1300" dirty="0"/>
              <a:t>  Send comments regarding this burden estimate or any other aspect of this collection of information, including suggestions for reducing this burden, to: NIH, Project Clearance Branch, 6705 Rockledge Drive, MSC 7974, Bethesda, MD 20892-7974, ATTN: PRA (0925-xxxx).  Do not return the completed form to this address</a:t>
            </a:r>
            <a:r>
              <a:rPr lang="en-US" sz="1300" dirty="0" smtClean="0"/>
              <a:t>.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36697072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" t="21737" r="2051" b="6140"/>
          <a:stretch/>
        </p:blipFill>
        <p:spPr bwMode="auto">
          <a:xfrm>
            <a:off x="488133" y="228600"/>
            <a:ext cx="8077200" cy="6427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65511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" t="12719" r="2051" b="7203"/>
          <a:stretch/>
        </p:blipFill>
        <p:spPr bwMode="auto">
          <a:xfrm>
            <a:off x="792179" y="76200"/>
            <a:ext cx="7543800" cy="6665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785135" y="304800"/>
            <a:ext cx="7550843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92178" y="381000"/>
            <a:ext cx="7543801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Public reporting burden for this collection of information is estimated to vary from </a:t>
            </a:r>
            <a:r>
              <a:rPr lang="en-US" sz="1100" dirty="0" smtClean="0"/>
              <a:t>15 to 45 minutes </a:t>
            </a:r>
            <a:r>
              <a:rPr lang="en-US" sz="1100" dirty="0"/>
              <a:t>per response, including the time for reviewing instructions, searching existing data sources, gathering and maintaining the data needed, and completing and reviewing the collection of information.  </a:t>
            </a:r>
            <a:r>
              <a:rPr lang="en-US" sz="1100" b="1" dirty="0"/>
              <a:t>An agency may not conduct or sponsor, and a person is not required to respond to, a collection of information unless it displays a currently valid OMB control number.</a:t>
            </a:r>
            <a:r>
              <a:rPr lang="en-US" sz="1100" dirty="0"/>
              <a:t>  Send comments regarding this burden estimate or any other aspect of this collection of information, including suggestions for reducing this burden, to: NIH, Project Clearance Branch, 6705 Rockledge Drive, MSC 7974, Bethesda, MD 20892-7974, ATTN: PRA (0925-xxxx).  Do not return the completed form to this address</a:t>
            </a:r>
            <a:r>
              <a:rPr lang="en-US" sz="1100" dirty="0" smtClean="0"/>
              <a:t>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76848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" t="14131" r="2051" b="26610"/>
          <a:stretch/>
        </p:blipFill>
        <p:spPr bwMode="auto">
          <a:xfrm>
            <a:off x="228600" y="317626"/>
            <a:ext cx="8796528" cy="5751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0" y="762000"/>
            <a:ext cx="8872728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17932" y="717084"/>
            <a:ext cx="8631936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Public reporting burden for this collection of information is estimated to vary from </a:t>
            </a:r>
            <a:r>
              <a:rPr lang="en-US" sz="1300" dirty="0" smtClean="0"/>
              <a:t>15 to 45 minutes </a:t>
            </a:r>
            <a:r>
              <a:rPr lang="en-US" sz="1300" dirty="0"/>
              <a:t>per response, including the time for reviewing instructions, searching existing data sources, gathering and maintaining the data needed, and completing and reviewing the collection of information.  </a:t>
            </a:r>
            <a:r>
              <a:rPr lang="en-US" sz="1300" b="1" dirty="0"/>
              <a:t>An agency may not conduct or sponsor, and a person is not required to respond to, a collection of information unless it displays a currently valid OMB control number.</a:t>
            </a:r>
            <a:r>
              <a:rPr lang="en-US" sz="1300" dirty="0"/>
              <a:t>  Send comments regarding this burden estimate or any other aspect of this collection of information, including suggestions for reducing this burden, to: NIH, Project Clearance Branch, 6705 Rockledge Drive, MSC 7974, Bethesda, MD 20892-7974, ATTN: PRA (0925-xxxx).  Do not return the completed form to this address</a:t>
            </a:r>
            <a:r>
              <a:rPr lang="en-US" sz="1300" dirty="0" smtClean="0"/>
              <a:t>.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18113767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" t="26379" r="2051" b="17095"/>
          <a:stretch/>
        </p:blipFill>
        <p:spPr bwMode="auto">
          <a:xfrm>
            <a:off x="152400" y="500958"/>
            <a:ext cx="8796528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33814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" t="13191" r="2051" b="6260"/>
          <a:stretch/>
        </p:blipFill>
        <p:spPr bwMode="auto">
          <a:xfrm>
            <a:off x="762000" y="150254"/>
            <a:ext cx="7391400" cy="656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755290" y="381000"/>
            <a:ext cx="739811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62000" y="381000"/>
            <a:ext cx="73914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Public reporting burden for this collection of information is estimated to vary from </a:t>
            </a:r>
            <a:r>
              <a:rPr lang="en-US" sz="1100" dirty="0" smtClean="0"/>
              <a:t>15 to 45 minutes </a:t>
            </a:r>
            <a:r>
              <a:rPr lang="en-US" sz="1100" dirty="0"/>
              <a:t>per response, including the time for reviewing instructions, searching existing data sources, gathering and maintaining the data needed, and completing and reviewing the collection of information.  </a:t>
            </a:r>
            <a:r>
              <a:rPr lang="en-US" sz="1100" b="1" dirty="0"/>
              <a:t>An agency may not conduct or sponsor, and a person is not required to respond to, a collection of information unless it displays a currently valid OMB control number.</a:t>
            </a:r>
            <a:r>
              <a:rPr lang="en-US" sz="1100" dirty="0"/>
              <a:t>  Send comments regarding this burden estimate or any other aspect of this collection of information, including suggestions for reducing this burden, to: NIH, Project Clearance Branch, 6705 Rockledge Drive, MSC 7974, Bethesda, MD 20892-7974, ATTN: PRA (0925-xxxx).  Do not return the completed form to this address</a:t>
            </a:r>
            <a:r>
              <a:rPr lang="en-US" sz="1100" dirty="0" smtClean="0"/>
              <a:t>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5062303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" t="14132" r="2051" b="31885"/>
          <a:stretch/>
        </p:blipFill>
        <p:spPr bwMode="auto">
          <a:xfrm>
            <a:off x="228600" y="457200"/>
            <a:ext cx="8796528" cy="5239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0" y="990600"/>
            <a:ext cx="8860536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8600" y="838200"/>
            <a:ext cx="8784336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Public reporting burden for this collection of information is estimated to vary from </a:t>
            </a:r>
            <a:r>
              <a:rPr lang="en-US" sz="1300" dirty="0" smtClean="0"/>
              <a:t>15 to 45 minutes </a:t>
            </a:r>
            <a:r>
              <a:rPr lang="en-US" sz="1300" dirty="0"/>
              <a:t>per response, including the time for reviewing instructions, searching existing data sources, gathering and maintaining the data needed, and completing and reviewing the collection of information.  </a:t>
            </a:r>
            <a:r>
              <a:rPr lang="en-US" sz="1300" b="1" dirty="0"/>
              <a:t>An agency may not conduct or sponsor, and a person is not required to respond to, a collection of information unless it displays a currently valid OMB control number.</a:t>
            </a:r>
            <a:r>
              <a:rPr lang="en-US" sz="1300" dirty="0"/>
              <a:t>  Send comments regarding this burden estimate or any other aspect of this collection of information, including suggestions for reducing this burden, to: NIH, Project Clearance Branch, 6705 Rockledge Drive, MSC 7974, Bethesda, MD 20892-7974, ATTN: PRA (0925-xxxx).  Do not return the completed form to this address</a:t>
            </a:r>
            <a:r>
              <a:rPr lang="en-US" sz="1300" dirty="0" smtClean="0"/>
              <a:t>.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24428841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2" t="45224" r="2965" b="17376"/>
          <a:stretch/>
        </p:blipFill>
        <p:spPr bwMode="auto">
          <a:xfrm>
            <a:off x="152400" y="609600"/>
            <a:ext cx="8796528" cy="3630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43867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" t="13178" r="78" b="18775"/>
          <a:stretch/>
        </p:blipFill>
        <p:spPr bwMode="auto">
          <a:xfrm>
            <a:off x="122381" y="371764"/>
            <a:ext cx="8905041" cy="6062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76200" y="685800"/>
            <a:ext cx="87630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6200" y="609600"/>
            <a:ext cx="8860536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Public reporting burden for this collection of information is estimated to vary from </a:t>
            </a:r>
            <a:r>
              <a:rPr lang="en-US" sz="1300" dirty="0" smtClean="0"/>
              <a:t>15 to 45 minutes </a:t>
            </a:r>
            <a:r>
              <a:rPr lang="en-US" sz="1300" dirty="0"/>
              <a:t>per response, including the time for reviewing instructions, searching existing data sources, gathering and maintaining the data needed, and completing and reviewing the collection of information.  </a:t>
            </a:r>
            <a:r>
              <a:rPr lang="en-US" sz="1300" b="1" dirty="0"/>
              <a:t>An agency may not conduct or sponsor, and a person is not required to respond to, a collection of information unless it displays a currently valid OMB control number.</a:t>
            </a:r>
            <a:r>
              <a:rPr lang="en-US" sz="1300" dirty="0"/>
              <a:t>  Send comments regarding this burden estimate or any other aspect of this collection of information, including suggestions for reducing this burden, to: NIH, Project Clearance Branch, 6705 Rockledge Drive, MSC 7974, Bethesda, MD 20892-7974, ATTN: PRA (0925-xxxx).  Do not return the completed form to this address</a:t>
            </a:r>
            <a:r>
              <a:rPr lang="en-US" sz="1300" dirty="0" smtClean="0"/>
              <a:t>.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9925539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2" t="21668" r="2965" b="6450"/>
          <a:stretch/>
        </p:blipFill>
        <p:spPr bwMode="auto">
          <a:xfrm>
            <a:off x="534909" y="359121"/>
            <a:ext cx="8001000" cy="6345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0151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" t="13983" r="29878" b="51670"/>
          <a:stretch/>
        </p:blipFill>
        <p:spPr bwMode="auto">
          <a:xfrm>
            <a:off x="1295400" y="1371600"/>
            <a:ext cx="6318504" cy="334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46936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" t="12719" r="2051" b="33298"/>
          <a:stretch/>
        </p:blipFill>
        <p:spPr bwMode="auto">
          <a:xfrm>
            <a:off x="157205" y="350982"/>
            <a:ext cx="8955162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0" y="838200"/>
            <a:ext cx="8959966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2399" y="717084"/>
            <a:ext cx="8959967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Public reporting burden for this collection of information is estimated to vary from </a:t>
            </a:r>
            <a:r>
              <a:rPr lang="en-US" sz="1300" dirty="0" smtClean="0"/>
              <a:t>15 to 45 minutes </a:t>
            </a:r>
            <a:r>
              <a:rPr lang="en-US" sz="1300" dirty="0"/>
              <a:t>per response, including the time for reviewing instructions, searching existing data sources, gathering and maintaining the data needed, and completing and reviewing the collection of information.  </a:t>
            </a:r>
            <a:r>
              <a:rPr lang="en-US" sz="1300" b="1" dirty="0"/>
              <a:t>An agency may not conduct or sponsor, and a person is not required to respond to, a collection of information unless it displays a currently valid OMB control number.</a:t>
            </a:r>
            <a:r>
              <a:rPr lang="en-US" sz="1300" dirty="0"/>
              <a:t>  Send comments regarding this burden estimate or any other aspect of this collection of information, including suggestions for reducing this burden, to: NIH, Project Clearance Branch, 6705 Rockledge Drive, MSC 7974, Bethesda, MD 20892-7974, ATTN: PRA (0925-xxxx).  Do not return the completed form to this address</a:t>
            </a:r>
            <a:r>
              <a:rPr lang="en-US" sz="1300" dirty="0" smtClean="0"/>
              <a:t>.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29926684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" t="61739" r="2051" b="15462"/>
          <a:stretch/>
        </p:blipFill>
        <p:spPr bwMode="auto">
          <a:xfrm>
            <a:off x="184842" y="609600"/>
            <a:ext cx="856364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09155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" t="14132" r="2051" b="22182"/>
          <a:stretch/>
        </p:blipFill>
        <p:spPr bwMode="auto">
          <a:xfrm>
            <a:off x="152400" y="228600"/>
            <a:ext cx="8796528" cy="6181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0" y="609600"/>
            <a:ext cx="87630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2400" y="457200"/>
            <a:ext cx="8860536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Public reporting burden for this collection of information is estimated to vary from </a:t>
            </a:r>
            <a:r>
              <a:rPr lang="en-US" sz="1300" dirty="0" smtClean="0"/>
              <a:t>15 to 45 minutes </a:t>
            </a:r>
            <a:r>
              <a:rPr lang="en-US" sz="1300" dirty="0"/>
              <a:t>per response, including the time for reviewing instructions, searching existing data sources, gathering and maintaining the data needed, and completing and reviewing the collection of information.  </a:t>
            </a:r>
            <a:r>
              <a:rPr lang="en-US" sz="1300" b="1" dirty="0"/>
              <a:t>An agency may not conduct or sponsor, and a person is not required to respond to, a collection of information unless it displays a currently valid OMB control number.</a:t>
            </a:r>
            <a:r>
              <a:rPr lang="en-US" sz="1300" dirty="0"/>
              <a:t>  Send comments regarding this burden estimate or any other aspect of this collection of information, including suggestions for reducing this burden, to: NIH, Project Clearance Branch, 6705 Rockledge Drive, MSC 7974, Bethesda, MD 20892-7974, ATTN: PRA (0925-xxxx).  Do not return the completed form to this address</a:t>
            </a:r>
            <a:r>
              <a:rPr lang="en-US" sz="1300" dirty="0" smtClean="0"/>
              <a:t>.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8022852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" t="48990" r="2051" b="17849"/>
          <a:stretch/>
        </p:blipFill>
        <p:spPr bwMode="auto">
          <a:xfrm>
            <a:off x="176543" y="1143000"/>
            <a:ext cx="8796528" cy="321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09907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" t="13190" r="2051" b="20391"/>
          <a:stretch/>
        </p:blipFill>
        <p:spPr bwMode="auto">
          <a:xfrm>
            <a:off x="123882" y="202949"/>
            <a:ext cx="8796528" cy="6446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0" y="685800"/>
            <a:ext cx="87630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2400" y="609600"/>
            <a:ext cx="8860536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Public reporting burden for this collection of information is estimated to vary from </a:t>
            </a:r>
            <a:r>
              <a:rPr lang="en-US" sz="1300" dirty="0" smtClean="0"/>
              <a:t>15 to 45 minutes </a:t>
            </a:r>
            <a:r>
              <a:rPr lang="en-US" sz="1300" dirty="0"/>
              <a:t>per response, including the time for reviewing instructions, searching existing data sources, gathering and maintaining the data needed, and completing and reviewing the collection of information.  </a:t>
            </a:r>
            <a:r>
              <a:rPr lang="en-US" sz="1300" b="1" dirty="0"/>
              <a:t>An agency may not conduct or sponsor, and a person is not required to respond to, a collection of information unless it displays a currently valid OMB control number.</a:t>
            </a:r>
            <a:r>
              <a:rPr lang="en-US" sz="1300" dirty="0"/>
              <a:t>  Send comments regarding this burden estimate or any other aspect of this collection of information, including suggestions for reducing this burden, to: NIH, Project Clearance Branch, 6705 Rockledge Drive, MSC 7974, Bethesda, MD 20892-7974, ATTN: PRA (0925-xxxx).  Do not return the completed form to this address</a:t>
            </a:r>
            <a:r>
              <a:rPr lang="en-US" sz="1300" dirty="0" smtClean="0"/>
              <a:t>.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42248324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" t="42396" r="2051" b="17848"/>
          <a:stretch/>
        </p:blipFill>
        <p:spPr bwMode="auto">
          <a:xfrm>
            <a:off x="213511" y="965703"/>
            <a:ext cx="8796528" cy="3858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72306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" t="13188" r="2051" b="21431"/>
          <a:stretch/>
        </p:blipFill>
        <p:spPr bwMode="auto">
          <a:xfrm>
            <a:off x="128408" y="228600"/>
            <a:ext cx="8796528" cy="634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0" y="685800"/>
            <a:ext cx="87630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2400" y="533400"/>
            <a:ext cx="8860536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Public reporting burden for this collection of information is estimated to vary from </a:t>
            </a:r>
            <a:r>
              <a:rPr lang="en-US" sz="1300" dirty="0" smtClean="0"/>
              <a:t>15 to 45 minutes </a:t>
            </a:r>
            <a:r>
              <a:rPr lang="en-US" sz="1300" dirty="0"/>
              <a:t>per response, including the time for reviewing instructions, searching existing data sources, gathering and maintaining the data needed, and completing and reviewing the collection of information.  </a:t>
            </a:r>
            <a:r>
              <a:rPr lang="en-US" sz="1300" b="1" dirty="0"/>
              <a:t>An agency may not conduct or sponsor, and a person is not required to respond to, a collection of information unless it displays a currently valid OMB control number.</a:t>
            </a:r>
            <a:r>
              <a:rPr lang="en-US" sz="1300" dirty="0"/>
              <a:t>  Send comments regarding this burden estimate or any other aspect of this collection of information, including suggestions for reducing this burden, to: NIH, Project Clearance Branch, 6705 Rockledge Drive, MSC 7974, Bethesda, MD 20892-7974, ATTN: PRA (0925-xxxx).  Do not return the completed form to this address</a:t>
            </a:r>
            <a:r>
              <a:rPr lang="en-US" sz="1300" dirty="0" smtClean="0"/>
              <a:t>.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16828520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" t="16018" r="2051" b="24158"/>
          <a:stretch/>
        </p:blipFill>
        <p:spPr bwMode="auto">
          <a:xfrm>
            <a:off x="91440" y="304800"/>
            <a:ext cx="8796528" cy="580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72644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" t="21803" r="2051" b="17431"/>
          <a:stretch/>
        </p:blipFill>
        <p:spPr bwMode="auto">
          <a:xfrm>
            <a:off x="181069" y="533400"/>
            <a:ext cx="8796528" cy="5897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2718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" t="12719" r="2051" b="22088"/>
          <a:stretch/>
        </p:blipFill>
        <p:spPr bwMode="auto">
          <a:xfrm>
            <a:off x="152400" y="228600"/>
            <a:ext cx="8796528" cy="6327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0" y="685800"/>
            <a:ext cx="87630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2400" y="533400"/>
            <a:ext cx="8860536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Public reporting burden for this collection of information is estimated to vary from </a:t>
            </a:r>
            <a:r>
              <a:rPr lang="en-US" sz="1300" dirty="0" smtClean="0"/>
              <a:t>15 to 45 minutes </a:t>
            </a:r>
            <a:r>
              <a:rPr lang="en-US" sz="1300" dirty="0"/>
              <a:t>per response, including the time for reviewing instructions, searching existing data sources, gathering and maintaining the data needed, and completing and reviewing the collection of information.  </a:t>
            </a:r>
            <a:r>
              <a:rPr lang="en-US" sz="1300" b="1" dirty="0"/>
              <a:t>An agency may not conduct or sponsor, and a person is not required to respond to, a collection of information unless it displays a currently valid OMB control number.</a:t>
            </a:r>
            <a:r>
              <a:rPr lang="en-US" sz="1300" dirty="0"/>
              <a:t>  Send comments regarding this burden estimate or any other aspect of this collection of information, including suggestions for reducing this burden, to: NIH, Project Clearance Branch, 6705 Rockledge Drive, MSC 7974, Bethesda, MD 20892-7974, ATTN: PRA (0925-xxxx).  Do not return the completed form to this address</a:t>
            </a:r>
            <a:r>
              <a:rPr lang="en-US" sz="1300" dirty="0" smtClean="0"/>
              <a:t>.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2800527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" t="19156" r="2234" b="16717"/>
          <a:stretch/>
        </p:blipFill>
        <p:spPr bwMode="auto">
          <a:xfrm>
            <a:off x="152400" y="304800"/>
            <a:ext cx="8805672" cy="6163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17731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" t="30148" r="2051" b="17847"/>
          <a:stretch/>
        </p:blipFill>
        <p:spPr bwMode="auto">
          <a:xfrm>
            <a:off x="228600" y="796705"/>
            <a:ext cx="8796528" cy="504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41410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" t="12720" r="2051" b="8898"/>
          <a:stretch/>
        </p:blipFill>
        <p:spPr bwMode="auto">
          <a:xfrm>
            <a:off x="794442" y="152400"/>
            <a:ext cx="7620000" cy="6590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794442" y="457200"/>
            <a:ext cx="76200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01588" y="533400"/>
            <a:ext cx="7612854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Public reporting burden for this collection of information is estimated to vary from </a:t>
            </a:r>
            <a:r>
              <a:rPr lang="en-US" sz="1100" dirty="0" smtClean="0"/>
              <a:t>15 to 45 minutes </a:t>
            </a:r>
            <a:r>
              <a:rPr lang="en-US" sz="1100" dirty="0"/>
              <a:t>per response, including the time for reviewing instructions, searching existing data sources, gathering and maintaining the data needed, and completing and reviewing the collection of information.  </a:t>
            </a:r>
            <a:r>
              <a:rPr lang="en-US" sz="1100" b="1" dirty="0"/>
              <a:t>An agency may not conduct or sponsor, and a person is not required to respond to, a collection of information unless it displays a currently valid OMB control number.</a:t>
            </a:r>
            <a:r>
              <a:rPr lang="en-US" sz="1100" dirty="0"/>
              <a:t>  Send comments regarding this burden estimate or any other aspect of this collection of information, including suggestions for reducing this burden, to: NIH, Project Clearance Branch, 6705 Rockledge Drive, MSC 7974, Bethesda, MD 20892-7974, ATTN: PRA (0925-xxxx).  Do not return the completed form to this address</a:t>
            </a:r>
            <a:r>
              <a:rPr lang="en-US" sz="1100" dirty="0" smtClean="0"/>
              <a:t>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5108811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9800" y="251460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             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dbGaP Authorized Access</a:t>
            </a:r>
          </a:p>
          <a:p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 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Project Closeout Web Forms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657174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" t="13188" r="2051" b="23220"/>
          <a:stretch/>
        </p:blipFill>
        <p:spPr bwMode="auto">
          <a:xfrm>
            <a:off x="152400" y="228598"/>
            <a:ext cx="8796528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0" y="1676400"/>
            <a:ext cx="87630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2400" y="1524000"/>
            <a:ext cx="8860536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Public reporting burden for this collection of information is estimated to vary from </a:t>
            </a:r>
            <a:r>
              <a:rPr lang="en-US" sz="1300" dirty="0" smtClean="0"/>
              <a:t>15 to 45 minutes </a:t>
            </a:r>
            <a:r>
              <a:rPr lang="en-US" sz="1300" dirty="0"/>
              <a:t>per response, including the time for reviewing instructions, searching existing data sources, gathering and maintaining the data needed, and completing and reviewing the collection of information.  </a:t>
            </a:r>
            <a:r>
              <a:rPr lang="en-US" sz="1300" b="1" dirty="0"/>
              <a:t>An agency may not conduct or sponsor, and a person is not required to respond to, a collection of information unless it displays a currently valid OMB control number.</a:t>
            </a:r>
            <a:r>
              <a:rPr lang="en-US" sz="1300" dirty="0"/>
              <a:t>  Send comments regarding this burden estimate or any other aspect of this collection of information, including suggestions for reducing this burden, to: NIH, Project Clearance Branch, 6705 Rockledge Drive, MSC 7974, Bethesda, MD 20892-7974, ATTN: PRA (0925-xxxx).  Do not return the completed form to this address</a:t>
            </a:r>
            <a:r>
              <a:rPr lang="en-US" sz="1300" dirty="0" smtClean="0"/>
              <a:t>.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18024220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" t="13190" r="2051" b="21335"/>
          <a:stretch/>
        </p:blipFill>
        <p:spPr bwMode="auto">
          <a:xfrm>
            <a:off x="152400" y="235390"/>
            <a:ext cx="8796528" cy="6355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80277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" t="42017" r="2051" b="17472"/>
          <a:stretch/>
        </p:blipFill>
        <p:spPr bwMode="auto">
          <a:xfrm>
            <a:off x="152400" y="914400"/>
            <a:ext cx="8796528" cy="3931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17611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" t="21292" r="2051" b="5978"/>
          <a:stretch/>
        </p:blipFill>
        <p:spPr bwMode="auto">
          <a:xfrm>
            <a:off x="457200" y="152400"/>
            <a:ext cx="8136802" cy="6529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3844" y="990600"/>
            <a:ext cx="8047233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838200"/>
            <a:ext cx="8136802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Public reporting burden for this collection of information is estimated to vary from </a:t>
            </a:r>
            <a:r>
              <a:rPr lang="en-US" sz="1300" dirty="0" smtClean="0"/>
              <a:t>15 to 45 minutes </a:t>
            </a:r>
            <a:r>
              <a:rPr lang="en-US" sz="1300" dirty="0"/>
              <a:t>per response, including the time for reviewing instructions, searching existing data sources, gathering and maintaining the data needed, and completing and reviewing the collection of information.  </a:t>
            </a:r>
            <a:r>
              <a:rPr lang="en-US" sz="1300" b="1" dirty="0"/>
              <a:t>An agency may not conduct or sponsor, and a person is not required to respond to, a collection of information unless it displays a currently valid OMB control number.</a:t>
            </a:r>
            <a:r>
              <a:rPr lang="en-US" sz="1300" dirty="0"/>
              <a:t>  Send comments regarding this burden estimate or any other aspect of this collection of information, including suggestions for reducing this burden, to: NIH, Project Clearance Branch, 6705 Rockledge Drive, MSC 7974, Bethesda, MD 20892-7974, ATTN: PRA (0925-xxxx).  Do not return the completed form to this address</a:t>
            </a:r>
            <a:r>
              <a:rPr lang="en-US" sz="1300" dirty="0" smtClean="0"/>
              <a:t>.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29340885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" t="17046" r="2051" b="4602"/>
          <a:stretch/>
        </p:blipFill>
        <p:spPr bwMode="auto">
          <a:xfrm>
            <a:off x="914400" y="76200"/>
            <a:ext cx="7580194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906012" y="364629"/>
            <a:ext cx="7496752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14400" y="475327"/>
            <a:ext cx="7580194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Public reporting burden for this collection of information is estimated to vary from </a:t>
            </a:r>
            <a:r>
              <a:rPr lang="en-US" sz="1100" dirty="0" smtClean="0"/>
              <a:t>15 to 45 minutes </a:t>
            </a:r>
            <a:r>
              <a:rPr lang="en-US" sz="1100" dirty="0"/>
              <a:t>per response, including the time for reviewing instructions, searching existing data sources, gathering and maintaining the data needed, and completing and reviewing the collection of information.  </a:t>
            </a:r>
            <a:r>
              <a:rPr lang="en-US" sz="1100" b="1" dirty="0"/>
              <a:t>An agency may not conduct or sponsor, and a person is not required to respond to, a collection of information unless it displays a currently valid OMB control number.</a:t>
            </a:r>
            <a:r>
              <a:rPr lang="en-US" sz="1100" dirty="0"/>
              <a:t>  Send comments regarding this burden estimate or any other aspect of this collection of information, including suggestions for reducing this burden, to: NIH, Project Clearance Branch, 6705 Rockledge Drive, MSC 7974, Bethesda, MD 20892-7974, ATTN: PRA (0925-xxxx).  Do not return the completed form to this address</a:t>
            </a:r>
            <a:r>
              <a:rPr lang="en-US" sz="1100" dirty="0" smtClean="0"/>
              <a:t>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8006055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" t="14133" r="2051" b="35088"/>
          <a:stretch/>
        </p:blipFill>
        <p:spPr bwMode="auto">
          <a:xfrm>
            <a:off x="152400" y="460972"/>
            <a:ext cx="8796528" cy="4928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0" y="990600"/>
            <a:ext cx="87630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2400" y="838200"/>
            <a:ext cx="8860536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Public reporting burden for this collection of information is estimated to vary from </a:t>
            </a:r>
            <a:r>
              <a:rPr lang="en-US" sz="1300" dirty="0" smtClean="0"/>
              <a:t>15 to 45 minutes </a:t>
            </a:r>
            <a:r>
              <a:rPr lang="en-US" sz="1300" dirty="0"/>
              <a:t>per response, including the time for reviewing instructions, searching existing data sources, gathering and maintaining the data needed, and completing and reviewing the collection of information.  </a:t>
            </a:r>
            <a:r>
              <a:rPr lang="en-US" sz="1300" b="1" dirty="0"/>
              <a:t>An agency may not conduct or sponsor, and a person is not required to respond to, a collection of information unless it displays a currently valid OMB control number.</a:t>
            </a:r>
            <a:r>
              <a:rPr lang="en-US" sz="1300" dirty="0"/>
              <a:t>  Send comments regarding this burden estimate or any other aspect of this collection of information, including suggestions for reducing this burden, to: NIH, Project Clearance Branch, 6705 Rockledge Drive, MSC 7974, Bethesda, MD 20892-7974, ATTN: PRA (0925-xxxx).  Do not return the completed form to this address</a:t>
            </a:r>
            <a:r>
              <a:rPr lang="en-US" sz="1300" dirty="0" smtClean="0"/>
              <a:t>.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180935817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" t="45221" r="2051" b="17283"/>
          <a:stretch/>
        </p:blipFill>
        <p:spPr bwMode="auto">
          <a:xfrm>
            <a:off x="152400" y="966457"/>
            <a:ext cx="8796528" cy="3639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9542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" t="41864" r="1747" b="9519"/>
          <a:stretch/>
        </p:blipFill>
        <p:spPr bwMode="auto">
          <a:xfrm>
            <a:off x="102606" y="927980"/>
            <a:ext cx="8860536" cy="4672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71363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" t="14131" r="2051" b="25386"/>
          <a:stretch/>
        </p:blipFill>
        <p:spPr bwMode="auto">
          <a:xfrm>
            <a:off x="152400" y="304800"/>
            <a:ext cx="8796528" cy="5870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0" y="762000"/>
            <a:ext cx="87630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2400" y="609600"/>
            <a:ext cx="8860536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Public reporting burden for this collection of information is estimated to vary from </a:t>
            </a:r>
            <a:r>
              <a:rPr lang="en-US" sz="1300" dirty="0" smtClean="0"/>
              <a:t>15 to 45 minutes </a:t>
            </a:r>
            <a:r>
              <a:rPr lang="en-US" sz="1300" dirty="0"/>
              <a:t>per response, including the time for reviewing instructions, searching existing data sources, gathering and maintaining the data needed, and completing and reviewing the collection of information.  </a:t>
            </a:r>
            <a:r>
              <a:rPr lang="en-US" sz="1300" b="1" dirty="0"/>
              <a:t>An agency may not conduct or sponsor, and a person is not required to respond to, a collection of information unless it displays a currently valid OMB control number.</a:t>
            </a:r>
            <a:r>
              <a:rPr lang="en-US" sz="1300" dirty="0"/>
              <a:t>  Send comments regarding this burden estimate or any other aspect of this collection of information, including suggestions for reducing this burden, to: NIH, Project Clearance Branch, 6705 Rockledge Drive, MSC 7974, Bethesda, MD 20892-7974, ATTN: PRA (0925-xxxx).  Do not return the completed form to this address</a:t>
            </a:r>
            <a:r>
              <a:rPr lang="en-US" sz="1300" dirty="0" smtClean="0"/>
              <a:t>.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28405106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" t="16958" r="2051" b="11442"/>
          <a:stretch/>
        </p:blipFill>
        <p:spPr bwMode="auto">
          <a:xfrm>
            <a:off x="457200" y="228600"/>
            <a:ext cx="8153400" cy="6441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569530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" t="25438" r="2051" b="15964"/>
          <a:stretch/>
        </p:blipFill>
        <p:spPr bwMode="auto">
          <a:xfrm>
            <a:off x="193895" y="533400"/>
            <a:ext cx="8796528" cy="5687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138450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" t="12719" r="2051" b="6072"/>
          <a:stretch/>
        </p:blipFill>
        <p:spPr bwMode="auto">
          <a:xfrm>
            <a:off x="838200" y="152400"/>
            <a:ext cx="7398472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134808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" t="16016" r="2051" b="7862"/>
          <a:stretch/>
        </p:blipFill>
        <p:spPr bwMode="auto">
          <a:xfrm>
            <a:off x="759736" y="76200"/>
            <a:ext cx="7802201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9474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" t="21667" r="1848" b="13139"/>
          <a:stretch/>
        </p:blipFill>
        <p:spPr bwMode="auto">
          <a:xfrm>
            <a:off x="141234" y="152400"/>
            <a:ext cx="8814816" cy="6327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400" y="914400"/>
            <a:ext cx="8686800" cy="167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2400" y="897285"/>
            <a:ext cx="8860536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Public reporting burden for this collection of information is estimated to vary from </a:t>
            </a:r>
            <a:r>
              <a:rPr lang="en-US" sz="1300" dirty="0" smtClean="0"/>
              <a:t>15 to 45 minutes </a:t>
            </a:r>
            <a:r>
              <a:rPr lang="en-US" sz="1300" dirty="0"/>
              <a:t>per response, including the time for reviewing instructions, searching existing data sources, gathering and maintaining the data needed, and completing and reviewing the collection of information.  </a:t>
            </a:r>
            <a:r>
              <a:rPr lang="en-US" sz="1300" b="1" dirty="0"/>
              <a:t>An agency may not conduct or sponsor, and a person is not required to respond to, a collection of information unless it displays a currently valid OMB control number.</a:t>
            </a:r>
            <a:r>
              <a:rPr lang="en-US" sz="1300" dirty="0"/>
              <a:t>  Send comments regarding this burden estimate or any other aspect of this collection of information, including suggestions for reducing this burden, to: NIH, Project Clearance Branch, 6705 Rockledge Drive, MSC 7974, Bethesda, MD 20892-7974, ATTN: PRA (0925-xxxx).  Do not return the completed form to this address.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582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" t="61238" r="1848" b="11253"/>
          <a:stretch/>
        </p:blipFill>
        <p:spPr bwMode="auto">
          <a:xfrm>
            <a:off x="152400" y="533400"/>
            <a:ext cx="8814816" cy="2670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9106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" t="14132" r="1848" b="22935"/>
          <a:stretch/>
        </p:blipFill>
        <p:spPr bwMode="auto">
          <a:xfrm>
            <a:off x="152400" y="228600"/>
            <a:ext cx="8814816" cy="610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400" y="1143000"/>
            <a:ext cx="87630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2400" y="973485"/>
            <a:ext cx="8860536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Public reporting burden for this collection of information is estimated to vary from </a:t>
            </a:r>
            <a:r>
              <a:rPr lang="en-US" sz="1300" dirty="0" smtClean="0"/>
              <a:t>15 to 45 minutes </a:t>
            </a:r>
            <a:r>
              <a:rPr lang="en-US" sz="1300" dirty="0"/>
              <a:t>per response, including the time for reviewing instructions, searching existing data sources, gathering and maintaining the data needed, and completing and reviewing the collection of information.  </a:t>
            </a:r>
            <a:r>
              <a:rPr lang="en-US" sz="1300" b="1" dirty="0"/>
              <a:t>An agency may not conduct or sponsor, and a person is not required to respond to, a collection of information unless it displays a currently valid OMB control number.</a:t>
            </a:r>
            <a:r>
              <a:rPr lang="en-US" sz="1300" dirty="0"/>
              <a:t>  Send comments regarding this burden estimate or any other aspect of this collection of information, including suggestions for reducing this burden, to: NIH, Project Clearance Branch, 6705 Rockledge Drive, MSC 7974, Bethesda, MD 20892-7974, ATTN: PRA (0925-xxxx).  Do not return the completed form to this address</a:t>
            </a:r>
            <a:r>
              <a:rPr lang="en-US" sz="1300" dirty="0" smtClean="0"/>
              <a:t>.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39476957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1770</TotalTime>
  <Words>1520</Words>
  <Application>Microsoft Office PowerPoint</Application>
  <PresentationFormat>On-screen Show (4:3)</PresentationFormat>
  <Paragraphs>39</Paragraphs>
  <Slides>64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NCBI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hao</dc:creator>
  <cp:lastModifiedBy>curriem</cp:lastModifiedBy>
  <cp:revision>87</cp:revision>
  <dcterms:created xsi:type="dcterms:W3CDTF">2012-02-07T15:52:55Z</dcterms:created>
  <dcterms:modified xsi:type="dcterms:W3CDTF">2013-01-29T21:48:05Z</dcterms:modified>
</cp:coreProperties>
</file>