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lly" initials="MC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7B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14" y="157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1FEB58-6640-47DA-8F41-CF4C43A534AD}" type="datetimeFigureOut">
              <a:rPr lang="en-US" smtClean="0"/>
              <a:t>1/12/2016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FE7CE-42A9-4E96-A078-18D85B427D43}" type="slidenum">
              <a:rPr lang="en-US" smtClean="0"/>
              <a:t>‹#›</a:t>
            </a:fld>
            <a:endParaRPr lang="en-US"/>
          </a:p>
        </p:txBody>
      </p:sp>
    </p:spTree>
    <p:extLst>
      <p:ext uri="{BB962C8B-B14F-4D97-AF65-F5344CB8AC3E}">
        <p14:creationId xmlns:p14="http://schemas.microsoft.com/office/powerpoint/2010/main" val="948956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2688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542070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2247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814747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22847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01082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162CE-C091-47E6-95B8-1D014111E922}"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41147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162CE-C091-47E6-95B8-1D014111E922}"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75770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162CE-C091-47E6-95B8-1D014111E922}"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131377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74514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0351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2C4162CE-C091-47E6-95B8-1D014111E922}" type="datetimeFigureOut">
              <a:rPr lang="en-US" smtClean="0"/>
              <a:t>1/12/2016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DA4EFD51-1A41-4F14-A76E-8959D5ABA91C}" type="slidenum">
              <a:rPr lang="en-US" smtClean="0"/>
              <a:t>‹#›</a:t>
            </a:fld>
            <a:endParaRPr lang="en-US"/>
          </a:p>
        </p:txBody>
      </p:sp>
    </p:spTree>
    <p:extLst>
      <p:ext uri="{BB962C8B-B14F-4D97-AF65-F5344CB8AC3E}">
        <p14:creationId xmlns:p14="http://schemas.microsoft.com/office/powerpoint/2010/main" val="24493022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o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48000"/>
          </a:schemeClr>
        </a:solidFill>
        <a:effectLst/>
      </p:bgPr>
    </p:bg>
    <p:spTree>
      <p:nvGrpSpPr>
        <p:cNvPr id="1" name=""/>
        <p:cNvGrpSpPr/>
        <p:nvPr/>
      </p:nvGrpSpPr>
      <p:grpSpPr>
        <a:xfrm>
          <a:off x="0" y="0"/>
          <a:ext cx="0" cy="0"/>
          <a:chOff x="0" y="0"/>
          <a:chExt cx="0" cy="0"/>
        </a:xfrm>
      </p:grpSpPr>
      <p:grpSp>
        <p:nvGrpSpPr>
          <p:cNvPr id="8" name="Group 7"/>
          <p:cNvGrpSpPr/>
          <p:nvPr/>
        </p:nvGrpSpPr>
        <p:grpSpPr>
          <a:xfrm>
            <a:off x="508192" y="195186"/>
            <a:ext cx="5587807" cy="2090814"/>
            <a:chOff x="416915" y="790642"/>
            <a:chExt cx="6143300" cy="2123698"/>
          </a:xfrm>
        </p:grpSpPr>
        <p:sp>
          <p:nvSpPr>
            <p:cNvPr id="4" name="Rectangle 3"/>
            <p:cNvSpPr/>
            <p:nvPr/>
          </p:nvSpPr>
          <p:spPr>
            <a:xfrm rot="21388860">
              <a:off x="416915" y="790642"/>
              <a:ext cx="4425867" cy="1244395"/>
            </a:xfrm>
            <a:prstGeom prst="rect">
              <a:avLst/>
            </a:prstGeom>
            <a:solidFill>
              <a:schemeClr val="accent5">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21388860">
              <a:off x="1889074" y="1696240"/>
              <a:ext cx="4671141" cy="1218100"/>
            </a:xfrm>
            <a:prstGeom prst="rect">
              <a:avLst/>
            </a:prstGeom>
            <a:solidFill>
              <a:schemeClr val="accent3">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71498" y="985744"/>
              <a:ext cx="3949699" cy="906590"/>
            </a:xfrm>
            <a:prstGeom prst="rect">
              <a:avLst/>
            </a:prstGeom>
            <a:noFill/>
          </p:spPr>
          <p:txBody>
            <a:bodyPr wrap="square" rtlCol="0">
              <a:spAutoFit/>
            </a:bodyPr>
            <a:lstStyle/>
            <a:p>
              <a:r>
                <a:rPr lang="en-US" sz="5200" dirty="0" smtClean="0">
                  <a:latin typeface="Rockwell Extra Bold" panose="02060903040505020403" pitchFamily="18" charset="0"/>
                </a:rPr>
                <a:t>YOU’RE</a:t>
              </a:r>
              <a:r>
                <a:rPr lang="en-US" sz="1400" dirty="0" smtClean="0">
                  <a:latin typeface="Rockwell Extra Bold" panose="02060903040505020403" pitchFamily="18" charset="0"/>
                </a:rPr>
                <a:t> </a:t>
              </a:r>
              <a:endParaRPr lang="en-US" sz="1400" dirty="0">
                <a:latin typeface="Rockwell Extra Bold" panose="02060903040505020403" pitchFamily="18" charset="0"/>
              </a:endParaRPr>
            </a:p>
          </p:txBody>
        </p:sp>
        <p:sp>
          <p:nvSpPr>
            <p:cNvPr id="9" name="TextBox 8"/>
            <p:cNvSpPr txBox="1"/>
            <p:nvPr/>
          </p:nvSpPr>
          <p:spPr>
            <a:xfrm>
              <a:off x="1832494" y="1882703"/>
              <a:ext cx="4724400" cy="1031637"/>
            </a:xfrm>
            <a:prstGeom prst="rect">
              <a:avLst/>
            </a:prstGeom>
            <a:noFill/>
          </p:spPr>
          <p:txBody>
            <a:bodyPr wrap="square" rtlCol="0">
              <a:spAutoFit/>
            </a:bodyPr>
            <a:lstStyle/>
            <a:p>
              <a:r>
                <a:rPr lang="en-US" sz="6000" dirty="0" smtClean="0">
                  <a:latin typeface="Rockwell Extra Bold" panose="02060903040505020403" pitchFamily="18" charset="0"/>
                </a:rPr>
                <a:t> </a:t>
              </a:r>
              <a:r>
                <a:rPr lang="en-US" sz="5200" dirty="0" smtClean="0">
                  <a:latin typeface="Rockwell Extra Bold" panose="02060903040505020403" pitchFamily="18" charset="0"/>
                </a:rPr>
                <a:t>INVITED!</a:t>
              </a:r>
              <a:r>
                <a:rPr lang="en-US" sz="1400" dirty="0" smtClean="0">
                  <a:latin typeface="Rockwell Extra Bold" panose="02060903040505020403" pitchFamily="18" charset="0"/>
                </a:rPr>
                <a:t> </a:t>
              </a:r>
              <a:endParaRPr lang="en-US" sz="1600" dirty="0">
                <a:latin typeface="Rockwell Extra Bold" panose="02060903040505020403" pitchFamily="18" charset="0"/>
              </a:endParaRPr>
            </a:p>
          </p:txBody>
        </p:sp>
      </p:grpSp>
      <p:pic>
        <p:nvPicPr>
          <p:cNvPr id="1028" name="Picture 4"/>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4795280" y="-1"/>
            <a:ext cx="2969237" cy="809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609600" y="2543502"/>
            <a:ext cx="6612212" cy="6717223"/>
          </a:xfrm>
          <a:prstGeom prst="rect">
            <a:avLst/>
          </a:prstGeom>
          <a:noFill/>
        </p:spPr>
        <p:txBody>
          <a:bodyPr wrap="square" rtlCol="0">
            <a:spAutoFit/>
          </a:bodyPr>
          <a:lstStyle/>
          <a:p>
            <a:pPr algn="ctr"/>
            <a:r>
              <a:rPr lang="en-US" b="1" dirty="0">
                <a:solidFill>
                  <a:schemeClr val="accent6">
                    <a:lumMod val="75000"/>
                  </a:schemeClr>
                </a:solidFill>
                <a:latin typeface="Rockwell Extra Bold" panose="02060903040505020403" pitchFamily="18" charset="0"/>
              </a:rPr>
              <a:t>We Want to Hear Your Experiences and </a:t>
            </a:r>
            <a:r>
              <a:rPr lang="en-US" b="1" dirty="0" smtClean="0">
                <a:solidFill>
                  <a:schemeClr val="accent6">
                    <a:lumMod val="75000"/>
                  </a:schemeClr>
                </a:solidFill>
                <a:latin typeface="Rockwell Extra Bold" panose="02060903040505020403" pitchFamily="18" charset="0"/>
              </a:rPr>
              <a:t/>
            </a:r>
            <a:br>
              <a:rPr lang="en-US" b="1" dirty="0" smtClean="0">
                <a:solidFill>
                  <a:schemeClr val="accent6">
                    <a:lumMod val="75000"/>
                  </a:schemeClr>
                </a:solidFill>
                <a:latin typeface="Rockwell Extra Bold" panose="02060903040505020403" pitchFamily="18" charset="0"/>
              </a:rPr>
            </a:br>
            <a:r>
              <a:rPr lang="en-US" b="1" dirty="0" smtClean="0">
                <a:solidFill>
                  <a:schemeClr val="accent6">
                    <a:lumMod val="75000"/>
                  </a:schemeClr>
                </a:solidFill>
                <a:latin typeface="Rockwell Extra Bold" panose="02060903040505020403" pitchFamily="18" charset="0"/>
              </a:rPr>
              <a:t>Perspectives!</a:t>
            </a:r>
            <a:endParaRPr lang="en-US" b="1" dirty="0">
              <a:solidFill>
                <a:schemeClr val="accent6">
                  <a:lumMod val="75000"/>
                </a:schemeClr>
              </a:solidFill>
              <a:latin typeface="Rockwell Extra Bold" panose="02060903040505020403" pitchFamily="18" charset="0"/>
            </a:endParaRPr>
          </a:p>
          <a:p>
            <a:r>
              <a:rPr lang="en-US" sz="1000" dirty="0"/>
              <a:t> </a:t>
            </a:r>
          </a:p>
          <a:p>
            <a:r>
              <a:rPr lang="en-US" sz="1200" dirty="0"/>
              <a:t>The Urban Institute </a:t>
            </a:r>
            <a:r>
              <a:rPr lang="en-US" sz="1200" dirty="0" smtClean="0"/>
              <a:t>needs your help for a study to better understand healthy marriage and relationship education programs, like [program name]. </a:t>
            </a:r>
          </a:p>
          <a:p>
            <a:endParaRPr lang="en-US" sz="1050" dirty="0"/>
          </a:p>
          <a:p>
            <a:r>
              <a:rPr lang="en-US" sz="1200" dirty="0"/>
              <a:t>Healthy marriage and relationship education programs help teach individuals and couples how to have happier and healthier relationships, but they haven’t always addressed the needs of all types of couples or individuals. We’re interested in learning how programs like {Program Name} talk about same-sex couples and lesbian, gay, and bisexual people. </a:t>
            </a:r>
          </a:p>
          <a:p>
            <a:pPr lvl="0"/>
            <a:endParaRPr lang="en-US" sz="1200" dirty="0"/>
          </a:p>
          <a:p>
            <a:pPr algn="ctr"/>
            <a:r>
              <a:rPr lang="en-US" sz="1600" b="1" dirty="0">
                <a:solidFill>
                  <a:schemeClr val="accent6">
                    <a:lumMod val="75000"/>
                  </a:schemeClr>
                </a:solidFill>
                <a:latin typeface="Rockwell Extra Bold" panose="02060903040505020403" pitchFamily="18" charset="0"/>
              </a:rPr>
              <a:t>Your opinions &amp; experiences matter!</a:t>
            </a:r>
            <a:endParaRPr lang="en-US" sz="1600" dirty="0">
              <a:solidFill>
                <a:schemeClr val="accent6">
                  <a:lumMod val="75000"/>
                </a:schemeClr>
              </a:solidFill>
              <a:latin typeface="Rockwell Extra Bold" panose="02060903040505020403" pitchFamily="18" charset="0"/>
            </a:endParaRPr>
          </a:p>
          <a:p>
            <a:r>
              <a:rPr lang="en-US" sz="1200" b="1" dirty="0"/>
              <a:t> </a:t>
            </a:r>
            <a:endParaRPr lang="en-US" sz="1200" dirty="0"/>
          </a:p>
          <a:p>
            <a:r>
              <a:rPr lang="en-US" sz="1200" dirty="0"/>
              <a:t>We are looking </a:t>
            </a:r>
            <a:r>
              <a:rPr lang="en-US" sz="1200" dirty="0" smtClean="0"/>
              <a:t>for adults to </a:t>
            </a:r>
            <a:r>
              <a:rPr lang="en-US" sz="1200" dirty="0"/>
              <a:t>participate in a focus </a:t>
            </a:r>
            <a:r>
              <a:rPr lang="en-US" sz="1200" dirty="0" smtClean="0"/>
              <a:t>group who have </a:t>
            </a:r>
            <a:r>
              <a:rPr lang="en-US" sz="1200" b="1" dirty="0" smtClean="0">
                <a:solidFill>
                  <a:schemeClr val="accent6">
                    <a:lumMod val="75000"/>
                  </a:schemeClr>
                </a:solidFill>
              </a:rPr>
              <a:t>applied to </a:t>
            </a:r>
            <a:r>
              <a:rPr lang="en-US" sz="1200" dirty="0" smtClean="0"/>
              <a:t>[PROGRAM NAME]. </a:t>
            </a:r>
            <a:r>
              <a:rPr lang="en-US" sz="1200" b="1" dirty="0" smtClean="0">
                <a:solidFill>
                  <a:schemeClr val="accent6">
                    <a:lumMod val="75000"/>
                  </a:schemeClr>
                </a:solidFill>
              </a:rPr>
              <a:t>If you </a:t>
            </a:r>
            <a:r>
              <a:rPr lang="en-US" sz="1200" b="1" dirty="0">
                <a:solidFill>
                  <a:schemeClr val="accent6">
                    <a:lumMod val="75000"/>
                  </a:schemeClr>
                </a:solidFill>
              </a:rPr>
              <a:t>attend, you will receive </a:t>
            </a:r>
            <a:r>
              <a:rPr lang="en-US" sz="1200" b="1" dirty="0" smtClean="0">
                <a:solidFill>
                  <a:schemeClr val="accent6">
                    <a:lumMod val="75000"/>
                  </a:schemeClr>
                </a:solidFill>
              </a:rPr>
              <a:t>$40. The discussion will last approximately 90 minutes. Your responses will be anonymous.</a:t>
            </a:r>
            <a:endParaRPr lang="en-US" sz="1200" dirty="0" smtClean="0"/>
          </a:p>
          <a:p>
            <a:endParaRPr lang="en-US" sz="600" dirty="0"/>
          </a:p>
          <a:p>
            <a:r>
              <a:rPr lang="en-US" sz="1200" dirty="0" smtClean="0"/>
              <a:t>A </a:t>
            </a:r>
            <a:r>
              <a:rPr lang="en-US" sz="1200" dirty="0"/>
              <a:t>focus group is a </a:t>
            </a:r>
            <a:r>
              <a:rPr lang="en-US" sz="1200" dirty="0" smtClean="0"/>
              <a:t>discussion </a:t>
            </a:r>
            <a:r>
              <a:rPr lang="en-US" sz="1200" dirty="0"/>
              <a:t>with </a:t>
            </a:r>
            <a:r>
              <a:rPr lang="en-US" sz="1200" smtClean="0"/>
              <a:t>6 </a:t>
            </a:r>
            <a:r>
              <a:rPr lang="en-US" sz="1200" smtClean="0"/>
              <a:t>people </a:t>
            </a:r>
            <a:r>
              <a:rPr lang="en-US" sz="1200" dirty="0"/>
              <a:t>about their views and experiences </a:t>
            </a:r>
            <a:r>
              <a:rPr lang="en-US" sz="1200" dirty="0" smtClean="0"/>
              <a:t>on a </a:t>
            </a:r>
            <a:r>
              <a:rPr lang="en-US" sz="1200" dirty="0"/>
              <a:t>topic. </a:t>
            </a:r>
            <a:r>
              <a:rPr lang="en-US" sz="1200" dirty="0" smtClean="0"/>
              <a:t>Staff from the </a:t>
            </a:r>
            <a:r>
              <a:rPr lang="en-US" sz="1200" dirty="0"/>
              <a:t>Urban Institute will </a:t>
            </a:r>
            <a:r>
              <a:rPr lang="en-US" sz="1200" dirty="0" smtClean="0"/>
              <a:t>introduce questions for discussion. The Urban Institute is a nonprofit research organization in Washington, D.C. This study is being conducted by </a:t>
            </a:r>
            <a:r>
              <a:rPr lang="en-US" sz="1200" dirty="0"/>
              <a:t>the </a:t>
            </a:r>
            <a:r>
              <a:rPr lang="en-US" sz="1200" dirty="0" smtClean="0"/>
              <a:t>U.S. Department of Health and Human Services, Administration for Children and Families, Office </a:t>
            </a:r>
            <a:r>
              <a:rPr lang="en-US" sz="1200" dirty="0"/>
              <a:t>of Planning, Research, and </a:t>
            </a:r>
            <a:r>
              <a:rPr lang="en-US" sz="1200" dirty="0" smtClean="0"/>
              <a:t>Evaluation. </a:t>
            </a:r>
          </a:p>
          <a:p>
            <a:r>
              <a:rPr lang="en-US" sz="1200" b="1" dirty="0"/>
              <a:t> </a:t>
            </a:r>
            <a:endParaRPr lang="en-US" sz="1200" dirty="0"/>
          </a:p>
          <a:p>
            <a:pPr marL="171450" lvl="0" indent="-171450">
              <a:buFont typeface="Wingdings" panose="05000000000000000000" pitchFamily="2" charset="2"/>
              <a:buChar char="q"/>
              <a:tabLst>
                <a:tab pos="914400" algn="l"/>
                <a:tab pos="2170113" algn="l"/>
                <a:tab pos="2743200" algn="l"/>
              </a:tabLst>
            </a:pPr>
            <a:r>
              <a:rPr lang="en-US" sz="1200" b="1" dirty="0">
                <a:solidFill>
                  <a:schemeClr val="accent6">
                    <a:lumMod val="75000"/>
                  </a:schemeClr>
                </a:solidFill>
              </a:rPr>
              <a:t>When: </a:t>
            </a:r>
            <a:r>
              <a:rPr lang="en-US" sz="1200" b="1" dirty="0" smtClean="0"/>
              <a:t>	Date	OR	Date</a:t>
            </a:r>
            <a:endParaRPr lang="en-US" sz="1200" dirty="0" smtClean="0"/>
          </a:p>
          <a:p>
            <a:pPr lvl="0">
              <a:tabLst>
                <a:tab pos="914400" algn="l"/>
                <a:tab pos="2006600" algn="l"/>
                <a:tab pos="2743200" algn="l"/>
              </a:tabLst>
            </a:pPr>
            <a:r>
              <a:rPr lang="en-US" sz="1200" b="1" dirty="0" smtClean="0"/>
              <a:t>	Time		Time </a:t>
            </a:r>
            <a:endParaRPr lang="en-US" sz="1200" dirty="0"/>
          </a:p>
          <a:p>
            <a:pPr marL="171450" lvl="0" indent="-171450">
              <a:buFont typeface="Wingdings" panose="05000000000000000000" pitchFamily="2" charset="2"/>
              <a:buChar char="q"/>
              <a:tabLst>
                <a:tab pos="914400" algn="l"/>
                <a:tab pos="2743200" algn="l"/>
              </a:tabLst>
            </a:pPr>
            <a:r>
              <a:rPr lang="en-US" sz="1200" b="1" dirty="0">
                <a:solidFill>
                  <a:schemeClr val="accent6">
                    <a:lumMod val="75000"/>
                  </a:schemeClr>
                </a:solidFill>
              </a:rPr>
              <a:t>Where:  </a:t>
            </a:r>
            <a:r>
              <a:rPr lang="en-US" sz="1200" b="1" dirty="0" smtClean="0"/>
              <a:t>	Address </a:t>
            </a:r>
            <a:endParaRPr lang="en-US" sz="1200" dirty="0"/>
          </a:p>
          <a:p>
            <a:r>
              <a:rPr lang="en-US" sz="1200" b="1" dirty="0"/>
              <a:t> </a:t>
            </a:r>
            <a:endParaRPr lang="en-US" sz="1200" dirty="0"/>
          </a:p>
          <a:p>
            <a:r>
              <a:rPr lang="en-US" sz="1200" b="1" u="sng" dirty="0" smtClean="0">
                <a:solidFill>
                  <a:schemeClr val="accent6">
                    <a:lumMod val="75000"/>
                  </a:schemeClr>
                </a:solidFill>
              </a:rPr>
              <a:t>Registration </a:t>
            </a:r>
            <a:r>
              <a:rPr lang="en-US" sz="1200" b="1" u="sng" dirty="0">
                <a:solidFill>
                  <a:schemeClr val="accent6">
                    <a:lumMod val="75000"/>
                  </a:schemeClr>
                </a:solidFill>
              </a:rPr>
              <a:t>for the Focus Group is </a:t>
            </a:r>
            <a:r>
              <a:rPr lang="en-US" sz="1200" b="1" u="sng" dirty="0" smtClean="0">
                <a:solidFill>
                  <a:schemeClr val="accent6">
                    <a:lumMod val="75000"/>
                  </a:schemeClr>
                </a:solidFill>
              </a:rPr>
              <a:t>required.  </a:t>
            </a:r>
            <a:r>
              <a:rPr lang="en-US" sz="1200" dirty="0"/>
              <a:t>We </a:t>
            </a:r>
            <a:r>
              <a:rPr lang="en-US" sz="1200" dirty="0" smtClean="0"/>
              <a:t>cannot </a:t>
            </a:r>
            <a:r>
              <a:rPr lang="en-US" sz="1200" dirty="0"/>
              <a:t>accommodate individuals who do not register in </a:t>
            </a:r>
            <a:r>
              <a:rPr lang="en-US" sz="1200" dirty="0" smtClean="0"/>
              <a:t>advance. </a:t>
            </a:r>
            <a:r>
              <a:rPr lang="en-US" sz="1200" b="1" dirty="0" smtClean="0"/>
              <a:t>To register, please call XXX-XXX-XXXX or visit us on the web, </a:t>
            </a:r>
            <a:r>
              <a:rPr lang="en-US" sz="1200" b="1" dirty="0" smtClean="0">
                <a:hlinkClick r:id="rId3"/>
              </a:rPr>
              <a:t>https://www.---.com*</a:t>
            </a:r>
            <a:r>
              <a:rPr lang="en-US" sz="1200" b="1" dirty="0"/>
              <a:t>.</a:t>
            </a:r>
            <a:endParaRPr lang="en-US" sz="1200" b="1" dirty="0" smtClean="0"/>
          </a:p>
          <a:p>
            <a:endParaRPr lang="en-US" sz="1200" b="1" u="sng" dirty="0" smtClean="0">
              <a:solidFill>
                <a:schemeClr val="accent6">
                  <a:lumMod val="75000"/>
                </a:schemeClr>
              </a:solidFill>
            </a:endParaRPr>
          </a:p>
          <a:p>
            <a:r>
              <a:rPr lang="en-US" sz="1200" b="1" u="sng" dirty="0" smtClean="0">
                <a:solidFill>
                  <a:schemeClr val="accent6">
                    <a:lumMod val="75000"/>
                  </a:schemeClr>
                </a:solidFill>
              </a:rPr>
              <a:t>Questions</a:t>
            </a:r>
            <a:r>
              <a:rPr lang="en-US" sz="1200" b="1" u="sng" dirty="0">
                <a:solidFill>
                  <a:schemeClr val="accent6">
                    <a:lumMod val="75000"/>
                  </a:schemeClr>
                </a:solidFill>
              </a:rPr>
              <a:t>? </a:t>
            </a:r>
            <a:r>
              <a:rPr lang="en-US" sz="1200" b="1" dirty="0" smtClean="0"/>
              <a:t>Please contact us through the phone number or website above</a:t>
            </a:r>
            <a:r>
              <a:rPr lang="en-US" sz="1200" b="1" dirty="0"/>
              <a:t>. The OMB control number for the described information collection is </a:t>
            </a:r>
            <a:r>
              <a:rPr lang="en-US" sz="1200" b="1" dirty="0" smtClean="0"/>
              <a:t>XXXX-XXXX and </a:t>
            </a:r>
            <a:r>
              <a:rPr lang="en-US" sz="1200" b="1" dirty="0"/>
              <a:t>it expires </a:t>
            </a:r>
            <a:r>
              <a:rPr lang="en-US" sz="1200" b="1" dirty="0" smtClean="0"/>
              <a:t>XX/XX/XXXX.</a:t>
            </a:r>
            <a:endParaRPr lang="en-US" sz="1400" u="sng" dirty="0" smtClean="0">
              <a:solidFill>
                <a:schemeClr val="accent6">
                  <a:lumMod val="75000"/>
                </a:schemeClr>
              </a:solidFill>
              <a:latin typeface="Rockwell Extra Bold" panose="02060903040505020403" pitchFamily="18" charset="0"/>
            </a:endParaRPr>
          </a:p>
          <a:p>
            <a:pPr algn="ctr"/>
            <a:r>
              <a:rPr lang="en-US" sz="1400" u="sng" dirty="0" smtClean="0">
                <a:solidFill>
                  <a:schemeClr val="accent6">
                    <a:lumMod val="75000"/>
                  </a:schemeClr>
                </a:solidFill>
                <a:latin typeface="Rockwell Extra Bold" panose="02060903040505020403" pitchFamily="18" charset="0"/>
              </a:rPr>
              <a:t>Participation is voluntary </a:t>
            </a:r>
          </a:p>
          <a:p>
            <a:pPr algn="ctr"/>
            <a:r>
              <a:rPr lang="en-US" sz="1400" u="sng" dirty="0" smtClean="0">
                <a:solidFill>
                  <a:schemeClr val="accent6">
                    <a:lumMod val="75000"/>
                  </a:schemeClr>
                </a:solidFill>
                <a:latin typeface="Rockwell Extra Bold" panose="02060903040505020403" pitchFamily="18" charset="0"/>
              </a:rPr>
              <a:t>and will be kept private.</a:t>
            </a:r>
            <a:endParaRPr lang="en-US" sz="1400" u="sng" dirty="0">
              <a:solidFill>
                <a:schemeClr val="accent6">
                  <a:lumMod val="75000"/>
                </a:schemeClr>
              </a:solidFill>
              <a:latin typeface="Rockwell Extra Bold" panose="02060903040505020403" pitchFamily="18" charset="0"/>
            </a:endParaRPr>
          </a:p>
          <a:p>
            <a:pPr lvl="0"/>
            <a:endParaRPr lang="en-US" sz="1200" dirty="0"/>
          </a:p>
        </p:txBody>
      </p:sp>
    </p:spTree>
    <p:extLst>
      <p:ext uri="{BB962C8B-B14F-4D97-AF65-F5344CB8AC3E}">
        <p14:creationId xmlns:p14="http://schemas.microsoft.com/office/powerpoint/2010/main" val="1492212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1286</TotalTime>
  <Words>11</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The Urban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Amin, Ria</dc:creator>
  <cp:lastModifiedBy>Windows User</cp:lastModifiedBy>
  <cp:revision>52</cp:revision>
  <dcterms:created xsi:type="dcterms:W3CDTF">2015-01-20T16:55:34Z</dcterms:created>
  <dcterms:modified xsi:type="dcterms:W3CDTF">2016-01-12T19:42:51Z</dcterms:modified>
</cp:coreProperties>
</file>