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72" r:id="rId2"/>
    <p:sldId id="281" r:id="rId3"/>
    <p:sldId id="260" r:id="rId4"/>
    <p:sldId id="262" r:id="rId5"/>
    <p:sldId id="267" r:id="rId6"/>
    <p:sldId id="277" r:id="rId7"/>
    <p:sldId id="279" r:id="rId8"/>
    <p:sldId id="282" r:id="rId9"/>
    <p:sldId id="278" r:id="rId10"/>
    <p:sldId id="268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8E"/>
    <a:srgbClr val="00A4A8"/>
    <a:srgbClr val="3CA3DD"/>
    <a:srgbClr val="00CED1"/>
    <a:srgbClr val="3C4154"/>
    <a:srgbClr val="436B59"/>
    <a:srgbClr val="2A5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B1686-8B64-444D-A599-9E081B35FC34}" type="datetimeFigureOut">
              <a:rPr lang="en-US" smtClean="0"/>
              <a:t>2/15/2016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FC8CA-5D3B-4A0A-A024-0D1B9D17D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60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8B03BB-0D9A-4027-94CE-E46F8263457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500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FC8CA-5D3B-4A0A-A024-0D1B9D17D9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87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5A4E-A384-46ED-8A88-8BE99E0D7E4F}" type="datetime1">
              <a:rPr lang="en-US" smtClean="0"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0967-CFE3-4F6D-99D8-A39AA3CBB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28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14B-AB2E-49B9-9864-FF26372CCEAE}" type="datetime1">
              <a:rPr lang="en-US" smtClean="0"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0967-CFE3-4F6D-99D8-A39AA3CBB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7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A99FD-41E7-44B7-95A2-97573639197F}" type="datetime1">
              <a:rPr lang="en-US" smtClean="0"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0967-CFE3-4F6D-99D8-A39AA3CBB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BF75A-D530-449D-B8AC-28B03C595F0C}" type="datetime1">
              <a:rPr lang="en-US" smtClean="0"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0967-CFE3-4F6D-99D8-A39AA3CBB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06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F0C5-2267-437B-81D3-34750F7DC306}" type="datetime1">
              <a:rPr lang="en-US" smtClean="0"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0967-CFE3-4F6D-99D8-A39AA3CBB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13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3DE3-C85C-434F-A470-DE424AA62EE7}" type="datetime1">
              <a:rPr lang="en-US" smtClean="0"/>
              <a:t>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0967-CFE3-4F6D-99D8-A39AA3CBB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47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0D00-3A45-4371-9848-2A25A84F2BF9}" type="datetime1">
              <a:rPr lang="en-US" smtClean="0"/>
              <a:t>2/15/2016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0967-CFE3-4F6D-99D8-A39AA3CBB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03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990D2-9725-425E-87CE-EFAC3256D4FF}" type="datetime1">
              <a:rPr lang="en-US" smtClean="0"/>
              <a:t>2/15/2016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0967-CFE3-4F6D-99D8-A39AA3CBB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46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5BF66-F3E0-40C7-967A-F0E8A215A76A}" type="datetime1">
              <a:rPr lang="en-US" smtClean="0"/>
              <a:t>2/15/2016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0967-CFE3-4F6D-99D8-A39AA3CBB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13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4384D-1C5F-4713-B52E-799AA5A54E13}" type="datetime1">
              <a:rPr lang="en-US" smtClean="0"/>
              <a:t>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0967-CFE3-4F6D-99D8-A39AA3CBB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86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925D-0E3A-4B1E-AB40-8ECC603832AE}" type="datetime1">
              <a:rPr lang="en-US" smtClean="0"/>
              <a:t>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0967-CFE3-4F6D-99D8-A39AA3CBB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29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9A2EA-3109-4DC5-92AC-211466E93548}" type="datetime1">
              <a:rPr lang="en-US" smtClean="0"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F0967-CFE3-4F6D-99D8-A39AA3CBB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833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2133600" y="1981201"/>
            <a:ext cx="7543800" cy="2593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Electronic System for Travel Authorization (ESTA) New questions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(9800-086)</a:t>
            </a: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3962401" y="5532438"/>
            <a:ext cx="6461125" cy="10668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U.S. Customs and Border Protection</a:t>
            </a:r>
          </a:p>
          <a:p>
            <a:pPr eaLnBrk="1" hangingPunct="1"/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February 2016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7" descr="cbp se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5097463"/>
            <a:ext cx="1676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53401" y="0"/>
            <a:ext cx="2486025" cy="99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327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776" y="172007"/>
            <a:ext cx="6361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Eligibility Questions </a:t>
            </a:r>
            <a:r>
              <a:rPr lang="en-US" sz="2400" dirty="0" smtClean="0"/>
              <a:t>Page for Journalism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0967-CFE3-4F6D-99D8-A39AA3CBBF7D}" type="slidenum">
              <a:rPr lang="en-US" smtClean="0"/>
              <a:t>10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037" y="644848"/>
            <a:ext cx="9390236" cy="621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4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CB630-3DD4-47E7-A1DC-EEFBCE077D96}" type="slidenum">
              <a:rPr lang="en-US"/>
              <a:pPr/>
              <a:t>11</a:t>
            </a:fld>
            <a:endParaRPr lang="en-US" dirty="0"/>
          </a:p>
        </p:txBody>
      </p:sp>
      <p:pic>
        <p:nvPicPr>
          <p:cNvPr id="15362" name="Picture 2" descr="DHS_cbp_S-BLUE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8" t="24178" r="17656" b="24178"/>
          <a:stretch>
            <a:fillRect/>
          </a:stretch>
        </p:blipFill>
        <p:spPr bwMode="auto">
          <a:xfrm>
            <a:off x="1905000" y="2057400"/>
            <a:ext cx="8305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86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0967-CFE3-4F6D-99D8-A39AA3CBBF7D}" type="slidenum">
              <a:rPr lang="en-US" smtClean="0"/>
              <a:t>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74" y="0"/>
            <a:ext cx="27662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7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515" y="18614"/>
            <a:ext cx="9971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smtClean="0"/>
              <a:t>Application Information Page – with additional Passport Question and fields</a:t>
            </a:r>
            <a:endParaRPr lang="en-US" sz="2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0967-CFE3-4F6D-99D8-A39AA3CBBF7D}" type="slidenum">
              <a:rPr lang="en-US" smtClean="0"/>
              <a:t>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60" y="1040042"/>
            <a:ext cx="11498280" cy="494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78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6058" y="290757"/>
            <a:ext cx="8567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smtClean="0"/>
              <a:t>Application Information Page – with new Citizenship questions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8218" t="40036" r="39342" b="51166"/>
          <a:stretch/>
        </p:blipFill>
        <p:spPr>
          <a:xfrm>
            <a:off x="3124200" y="4550228"/>
            <a:ext cx="2628057" cy="6640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8218" t="40036" r="39342" b="51166"/>
          <a:stretch/>
        </p:blipFill>
        <p:spPr>
          <a:xfrm>
            <a:off x="2471058" y="5464623"/>
            <a:ext cx="5725885" cy="947063"/>
          </a:xfrm>
          <a:prstGeom prst="rect">
            <a:avLst/>
          </a:prstGeom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0967-CFE3-4F6D-99D8-A39AA3CBBF7D}" type="slidenum">
              <a:rPr lang="en-US" smtClean="0"/>
              <a:t>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28" y="1133349"/>
            <a:ext cx="10857143" cy="49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67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5447" y="-29405"/>
            <a:ext cx="5302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Eligibility Questions </a:t>
            </a:r>
            <a:r>
              <a:rPr lang="en-US" sz="2400" dirty="0" smtClean="0"/>
              <a:t>Page for Iran travel</a:t>
            </a:r>
            <a:endParaRPr lang="en-US" sz="2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0967-CFE3-4F6D-99D8-A39AA3CBBF7D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8615" t="13207" r="30414" b="7555"/>
          <a:stretch/>
        </p:blipFill>
        <p:spPr>
          <a:xfrm>
            <a:off x="822960" y="920207"/>
            <a:ext cx="5158740" cy="5404393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1571625" y="402867"/>
            <a:ext cx="1760220" cy="458541"/>
          </a:xfrm>
          <a:prstGeom prst="wedgeRectCallout">
            <a:avLst>
              <a:gd name="adj1" fmla="val 9987"/>
              <a:gd name="adj2" fmla="val 90468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Select the country you traveled to on or after March 1, 2011.</a:t>
            </a:r>
            <a:endParaRPr lang="en-US" sz="900" dirty="0"/>
          </a:p>
        </p:txBody>
      </p:sp>
      <p:sp>
        <p:nvSpPr>
          <p:cNvPr id="8" name="Rectangular Callout 7"/>
          <p:cNvSpPr/>
          <p:nvPr/>
        </p:nvSpPr>
        <p:spPr>
          <a:xfrm>
            <a:off x="3402330" y="402868"/>
            <a:ext cx="1760220" cy="458541"/>
          </a:xfrm>
          <a:prstGeom prst="wedgeRectCallout">
            <a:avLst>
              <a:gd name="adj1" fmla="val 9555"/>
              <a:gd name="adj2" fmla="val 83821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Please enter the date (MONTH, YEAR) you arrived in Iran, Iraq, Syria, or Sudan.</a:t>
            </a:r>
            <a:endParaRPr lang="en-US" sz="900" dirty="0"/>
          </a:p>
        </p:txBody>
      </p:sp>
      <p:sp>
        <p:nvSpPr>
          <p:cNvPr id="10" name="Rectangular Callout 9"/>
          <p:cNvSpPr/>
          <p:nvPr/>
        </p:nvSpPr>
        <p:spPr>
          <a:xfrm>
            <a:off x="5271135" y="402867"/>
            <a:ext cx="1760220" cy="458541"/>
          </a:xfrm>
          <a:prstGeom prst="wedgeRectCallout">
            <a:avLst>
              <a:gd name="adj1" fmla="val -18584"/>
              <a:gd name="adj2" fmla="val 88806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Please enter the date (MONTH, YEAR) you  departed from Iran, Iraq, Syria, or Sudan.</a:t>
            </a:r>
            <a:endParaRPr lang="en-US" sz="900" dirty="0"/>
          </a:p>
        </p:txBody>
      </p:sp>
      <p:sp>
        <p:nvSpPr>
          <p:cNvPr id="13" name="Rectangular Callout 12"/>
          <p:cNvSpPr/>
          <p:nvPr/>
        </p:nvSpPr>
        <p:spPr>
          <a:xfrm>
            <a:off x="6271260" y="3064391"/>
            <a:ext cx="2339340" cy="827896"/>
          </a:xfrm>
          <a:prstGeom prst="wedgeRectCallout">
            <a:avLst>
              <a:gd name="adj1" fmla="val -71084"/>
              <a:gd name="adj2" fmla="val -6733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What specific type of work does your employer use in your job description.  For example, Office Manager, Administrative Assistant , or Cashier. </a:t>
            </a:r>
            <a:endParaRPr lang="en-US" sz="900" dirty="0"/>
          </a:p>
        </p:txBody>
      </p:sp>
      <p:sp>
        <p:nvSpPr>
          <p:cNvPr id="14" name="Rectangular Callout 13"/>
          <p:cNvSpPr/>
          <p:nvPr/>
        </p:nvSpPr>
        <p:spPr>
          <a:xfrm>
            <a:off x="6271260" y="4001651"/>
            <a:ext cx="2339340" cy="471289"/>
          </a:xfrm>
          <a:prstGeom prst="wedgeRectCallout">
            <a:avLst>
              <a:gd name="adj1" fmla="val -69129"/>
              <a:gd name="adj2" fmla="val -32704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Primary address should allow us to contact your previous employer by mail, if necessary.</a:t>
            </a:r>
            <a:endParaRPr lang="en-US" sz="900" dirty="0"/>
          </a:p>
        </p:txBody>
      </p:sp>
      <p:sp>
        <p:nvSpPr>
          <p:cNvPr id="15" name="Rectangular Callout 14"/>
          <p:cNvSpPr/>
          <p:nvPr/>
        </p:nvSpPr>
        <p:spPr>
          <a:xfrm>
            <a:off x="6271260" y="4559325"/>
            <a:ext cx="2339340" cy="471289"/>
          </a:xfrm>
          <a:prstGeom prst="wedgeRectCallout">
            <a:avLst>
              <a:gd name="adj1" fmla="val -69129"/>
              <a:gd name="adj2" fmla="val -32704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If you do not know this information, please enter UNKNOWN</a:t>
            </a:r>
            <a:endParaRPr lang="en-US" sz="900" dirty="0"/>
          </a:p>
        </p:txBody>
      </p:sp>
      <p:sp>
        <p:nvSpPr>
          <p:cNvPr id="16" name="Rectangular Callout 15"/>
          <p:cNvSpPr/>
          <p:nvPr/>
        </p:nvSpPr>
        <p:spPr>
          <a:xfrm>
            <a:off x="6271260" y="5140465"/>
            <a:ext cx="2339340" cy="471289"/>
          </a:xfrm>
          <a:prstGeom prst="wedgeRectCallout">
            <a:avLst>
              <a:gd name="adj1" fmla="val -69129"/>
              <a:gd name="adj2" fmla="val -32704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If you do not know this information, please enter UNKNOWN</a:t>
            </a:r>
            <a:endParaRPr lang="en-US" sz="900" dirty="0"/>
          </a:p>
        </p:txBody>
      </p:sp>
      <p:sp>
        <p:nvSpPr>
          <p:cNvPr id="20" name="Rectangular Callout 19"/>
          <p:cNvSpPr/>
          <p:nvPr/>
        </p:nvSpPr>
        <p:spPr>
          <a:xfrm>
            <a:off x="6271260" y="1176856"/>
            <a:ext cx="2339340" cy="458541"/>
          </a:xfrm>
          <a:prstGeom prst="wedgeRectCallout">
            <a:avLst>
              <a:gd name="adj1" fmla="val -66197"/>
              <a:gd name="adj2" fmla="val 38952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Please enter the primary purpose of your travel to </a:t>
            </a:r>
            <a:r>
              <a:rPr lang="en-US" sz="900" dirty="0"/>
              <a:t>Iran, Iraq, Syria, or Sudan.</a:t>
            </a:r>
          </a:p>
        </p:txBody>
      </p:sp>
      <p:sp>
        <p:nvSpPr>
          <p:cNvPr id="21" name="Rectangular Callout 20"/>
          <p:cNvSpPr/>
          <p:nvPr/>
        </p:nvSpPr>
        <p:spPr>
          <a:xfrm>
            <a:off x="6271260" y="2216537"/>
            <a:ext cx="2339340" cy="557674"/>
          </a:xfrm>
          <a:prstGeom prst="wedgeRectCallout">
            <a:avLst>
              <a:gd name="adj1" fmla="val -70288"/>
              <a:gd name="adj2" fmla="val 59606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Business entity means work you performed on behalf of any employer, with or without payment.</a:t>
            </a:r>
          </a:p>
        </p:txBody>
      </p:sp>
    </p:spTree>
    <p:extLst>
      <p:ext uri="{BB962C8B-B14F-4D97-AF65-F5344CB8AC3E}">
        <p14:creationId xmlns:p14="http://schemas.microsoft.com/office/powerpoint/2010/main" val="330867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6496" y="0"/>
            <a:ext cx="5138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Eligibility Questions </a:t>
            </a:r>
            <a:r>
              <a:rPr lang="en-US" sz="2400" dirty="0" smtClean="0"/>
              <a:t>Page for Iraq travel</a:t>
            </a:r>
            <a:endParaRPr lang="en-US" sz="2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0967-CFE3-4F6D-99D8-A39AA3CBBF7D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863" y="1051846"/>
            <a:ext cx="5143209" cy="1523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375" y="2655627"/>
            <a:ext cx="5137025" cy="3919791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1258358" y="461665"/>
            <a:ext cx="1760220" cy="458541"/>
          </a:xfrm>
          <a:prstGeom prst="wedgeRectCallout">
            <a:avLst>
              <a:gd name="adj1" fmla="val 25860"/>
              <a:gd name="adj2" fmla="val 92314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Select the country you traveled to on or after March 1, 2011.</a:t>
            </a:r>
            <a:endParaRPr lang="en-US" sz="900" dirty="0"/>
          </a:p>
        </p:txBody>
      </p:sp>
      <p:sp>
        <p:nvSpPr>
          <p:cNvPr id="8" name="Rectangular Callout 7"/>
          <p:cNvSpPr/>
          <p:nvPr/>
        </p:nvSpPr>
        <p:spPr>
          <a:xfrm>
            <a:off x="3288770" y="461664"/>
            <a:ext cx="1760220" cy="458542"/>
          </a:xfrm>
          <a:prstGeom prst="wedgeRectCallout">
            <a:avLst>
              <a:gd name="adj1" fmla="val 9555"/>
              <a:gd name="adj2" fmla="val 83821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Please enter the date (MONTH, YEAR) you arrived in Iran, Iraq, Syria, or Sudan.</a:t>
            </a:r>
            <a:endParaRPr lang="en-US" sz="900" dirty="0"/>
          </a:p>
        </p:txBody>
      </p:sp>
      <p:sp>
        <p:nvSpPr>
          <p:cNvPr id="9" name="Rectangular Callout 8"/>
          <p:cNvSpPr/>
          <p:nvPr/>
        </p:nvSpPr>
        <p:spPr>
          <a:xfrm>
            <a:off x="5319182" y="465023"/>
            <a:ext cx="1760220" cy="458541"/>
          </a:xfrm>
          <a:prstGeom prst="wedgeRectCallout">
            <a:avLst>
              <a:gd name="adj1" fmla="val -13774"/>
              <a:gd name="adj2" fmla="val 86960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Please enter the date (MONTH, YEAR) you  departed from Iran, Iraq, Syria, or Sudan.</a:t>
            </a:r>
            <a:endParaRPr lang="en-US" sz="900" dirty="0"/>
          </a:p>
        </p:txBody>
      </p:sp>
      <p:sp>
        <p:nvSpPr>
          <p:cNvPr id="10" name="Rectangular Callout 9"/>
          <p:cNvSpPr/>
          <p:nvPr/>
        </p:nvSpPr>
        <p:spPr>
          <a:xfrm>
            <a:off x="6398260" y="1274737"/>
            <a:ext cx="2339340" cy="458541"/>
          </a:xfrm>
          <a:prstGeom prst="wedgeRectCallout">
            <a:avLst>
              <a:gd name="adj1" fmla="val -66197"/>
              <a:gd name="adj2" fmla="val 38952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Please enter the primary purpose of your travel to </a:t>
            </a:r>
            <a:r>
              <a:rPr lang="en-US" sz="900" dirty="0"/>
              <a:t>Iran, Iraq, Syria, or Sudan.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6398260" y="3347784"/>
            <a:ext cx="2339340" cy="827896"/>
          </a:xfrm>
          <a:prstGeom prst="wedgeRectCallout">
            <a:avLst>
              <a:gd name="adj1" fmla="val -71084"/>
              <a:gd name="adj2" fmla="val -6733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What specific type of work does your employer use in your job description.  For example, Office Manager, Administrative Assistant , or Cashier. </a:t>
            </a:r>
            <a:endParaRPr lang="en-US" sz="900" dirty="0"/>
          </a:p>
        </p:txBody>
      </p:sp>
      <p:sp>
        <p:nvSpPr>
          <p:cNvPr id="14" name="Rectangular Callout 13"/>
          <p:cNvSpPr/>
          <p:nvPr/>
        </p:nvSpPr>
        <p:spPr>
          <a:xfrm>
            <a:off x="6398260" y="4285044"/>
            <a:ext cx="2339340" cy="471289"/>
          </a:xfrm>
          <a:prstGeom prst="wedgeRectCallout">
            <a:avLst>
              <a:gd name="adj1" fmla="val -69129"/>
              <a:gd name="adj2" fmla="val -32704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Primary address should be sufficient  allow us to contact your previous employer by mail, if necessary.</a:t>
            </a:r>
            <a:endParaRPr lang="en-US" sz="900" dirty="0"/>
          </a:p>
        </p:txBody>
      </p:sp>
      <p:sp>
        <p:nvSpPr>
          <p:cNvPr id="15" name="Rectangular Callout 14"/>
          <p:cNvSpPr/>
          <p:nvPr/>
        </p:nvSpPr>
        <p:spPr>
          <a:xfrm>
            <a:off x="6398260" y="4842718"/>
            <a:ext cx="2339340" cy="471289"/>
          </a:xfrm>
          <a:prstGeom prst="wedgeRectCallout">
            <a:avLst>
              <a:gd name="adj1" fmla="val -69129"/>
              <a:gd name="adj2" fmla="val -32704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If you do not know this information, please enter UNKNOWN</a:t>
            </a:r>
            <a:endParaRPr lang="en-US" sz="900" dirty="0"/>
          </a:p>
        </p:txBody>
      </p:sp>
      <p:sp>
        <p:nvSpPr>
          <p:cNvPr id="16" name="Rectangular Callout 15"/>
          <p:cNvSpPr/>
          <p:nvPr/>
        </p:nvSpPr>
        <p:spPr>
          <a:xfrm>
            <a:off x="6398260" y="5423858"/>
            <a:ext cx="2339340" cy="471289"/>
          </a:xfrm>
          <a:prstGeom prst="wedgeRectCallout">
            <a:avLst>
              <a:gd name="adj1" fmla="val -69129"/>
              <a:gd name="adj2" fmla="val -32704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If you do not know this information, please enter UNKNOWN</a:t>
            </a:r>
            <a:endParaRPr lang="en-US" sz="900" dirty="0"/>
          </a:p>
        </p:txBody>
      </p:sp>
      <p:sp>
        <p:nvSpPr>
          <p:cNvPr id="17" name="Rectangular Callout 16"/>
          <p:cNvSpPr/>
          <p:nvPr/>
        </p:nvSpPr>
        <p:spPr>
          <a:xfrm>
            <a:off x="6398260" y="2432975"/>
            <a:ext cx="2339340" cy="557674"/>
          </a:xfrm>
          <a:prstGeom prst="wedgeRectCallout">
            <a:avLst>
              <a:gd name="adj1" fmla="val -70288"/>
              <a:gd name="adj2" fmla="val 59606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Business entity means work you performed on behalf of any employer, with or without payment.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74387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9775" y="0"/>
            <a:ext cx="7731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Eligibility Questions </a:t>
            </a:r>
            <a:r>
              <a:rPr lang="en-US" sz="2400" dirty="0" smtClean="0"/>
              <a:t>Page for Humanitarian/NGO travel (1)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0967-CFE3-4F6D-99D8-A39AA3CBBF7D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40772"/>
          <a:stretch/>
        </p:blipFill>
        <p:spPr>
          <a:xfrm>
            <a:off x="877358" y="1106602"/>
            <a:ext cx="6477498" cy="4633798"/>
          </a:xfrm>
          <a:prstGeom prst="rect">
            <a:avLst/>
          </a:prstGeom>
          <a:solidFill>
            <a:srgbClr val="008B8E"/>
          </a:solidFill>
          <a:ln>
            <a:solidFill>
              <a:schemeClr val="tx1"/>
            </a:solidFill>
          </a:ln>
        </p:spPr>
      </p:pic>
      <p:sp>
        <p:nvSpPr>
          <p:cNvPr id="6" name="Rectangular Callout 5"/>
          <p:cNvSpPr/>
          <p:nvPr/>
        </p:nvSpPr>
        <p:spPr>
          <a:xfrm>
            <a:off x="1535674" y="571683"/>
            <a:ext cx="1760220" cy="458541"/>
          </a:xfrm>
          <a:prstGeom prst="wedgeRectCallout">
            <a:avLst>
              <a:gd name="adj1" fmla="val 30189"/>
              <a:gd name="adj2" fmla="val 81236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Select the country you traveled to on or after March 1, 2011.</a:t>
            </a:r>
            <a:endParaRPr lang="en-US" sz="900" dirty="0"/>
          </a:p>
        </p:txBody>
      </p:sp>
      <p:sp>
        <p:nvSpPr>
          <p:cNvPr id="7" name="Rectangular Callout 6"/>
          <p:cNvSpPr/>
          <p:nvPr/>
        </p:nvSpPr>
        <p:spPr>
          <a:xfrm>
            <a:off x="4115344" y="571683"/>
            <a:ext cx="1760220" cy="458542"/>
          </a:xfrm>
          <a:prstGeom prst="wedgeRectCallout">
            <a:avLst>
              <a:gd name="adj1" fmla="val 6188"/>
              <a:gd name="adj2" fmla="val 87514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Please enter the date (MONTH, YEAR) you arrived in Iran, Iraq, Syria, or Sudan.</a:t>
            </a:r>
            <a:endParaRPr lang="en-US" sz="900" dirty="0"/>
          </a:p>
        </p:txBody>
      </p:sp>
      <p:sp>
        <p:nvSpPr>
          <p:cNvPr id="8" name="Rectangular Callout 7"/>
          <p:cNvSpPr/>
          <p:nvPr/>
        </p:nvSpPr>
        <p:spPr>
          <a:xfrm>
            <a:off x="6695014" y="571683"/>
            <a:ext cx="1760220" cy="458541"/>
          </a:xfrm>
          <a:prstGeom prst="wedgeRectCallout">
            <a:avLst>
              <a:gd name="adj1" fmla="val -26280"/>
              <a:gd name="adj2" fmla="val 77728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Please enter the date (MONTH, YEAR) you  departed from Iran, Iraq, Syria, or Sudan.</a:t>
            </a:r>
            <a:endParaRPr lang="en-US" sz="900" dirty="0"/>
          </a:p>
        </p:txBody>
      </p:sp>
      <p:sp>
        <p:nvSpPr>
          <p:cNvPr id="9" name="Rectangular Callout 8"/>
          <p:cNvSpPr/>
          <p:nvPr/>
        </p:nvSpPr>
        <p:spPr>
          <a:xfrm>
            <a:off x="7575124" y="1739939"/>
            <a:ext cx="2762673" cy="458541"/>
          </a:xfrm>
          <a:prstGeom prst="wedgeRectCallout">
            <a:avLst>
              <a:gd name="adj1" fmla="val -62213"/>
              <a:gd name="adj2" fmla="val -10902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Please enter the primary purpose of your travel to </a:t>
            </a:r>
            <a:r>
              <a:rPr lang="en-US" sz="900" dirty="0"/>
              <a:t>Iran, Iraq, Syria, or Sudan.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7575125" y="2908195"/>
            <a:ext cx="2762673" cy="904283"/>
          </a:xfrm>
          <a:prstGeom prst="wedgeRectCallout">
            <a:avLst>
              <a:gd name="adj1" fmla="val -68478"/>
              <a:gd name="adj2" fmla="val 41387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For example, international governmental organizations (IGOs) include the United Nations, NATO, the IMF, And the World Bank. International non-governmental </a:t>
            </a:r>
            <a:r>
              <a:rPr lang="en-US" sz="900" dirty="0"/>
              <a:t>organizations </a:t>
            </a:r>
            <a:r>
              <a:rPr lang="en-US" sz="900" dirty="0" smtClean="0"/>
              <a:t>(NGOs</a:t>
            </a:r>
            <a:r>
              <a:rPr lang="en-US" sz="900" dirty="0"/>
              <a:t>) include </a:t>
            </a:r>
            <a:r>
              <a:rPr lang="en-US" sz="900" dirty="0" smtClean="0"/>
              <a:t>Amnesty International and the International Red Cross</a:t>
            </a:r>
            <a:endParaRPr lang="en-US" sz="900" dirty="0"/>
          </a:p>
        </p:txBody>
      </p:sp>
      <p:sp>
        <p:nvSpPr>
          <p:cNvPr id="11" name="Rectangular Callout 10"/>
          <p:cNvSpPr/>
          <p:nvPr/>
        </p:nvSpPr>
        <p:spPr>
          <a:xfrm>
            <a:off x="7575126" y="4194962"/>
            <a:ext cx="2762673" cy="471289"/>
          </a:xfrm>
          <a:prstGeom prst="wedgeRectCallout">
            <a:avLst>
              <a:gd name="adj1" fmla="val -64838"/>
              <a:gd name="adj2" fmla="val -367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If you do not know this information, please enter UNKNOWN</a:t>
            </a:r>
            <a:endParaRPr lang="en-US" sz="900" dirty="0"/>
          </a:p>
        </p:txBody>
      </p:sp>
      <p:sp>
        <p:nvSpPr>
          <p:cNvPr id="12" name="Rectangular Callout 11"/>
          <p:cNvSpPr/>
          <p:nvPr/>
        </p:nvSpPr>
        <p:spPr>
          <a:xfrm>
            <a:off x="7575126" y="5101202"/>
            <a:ext cx="2762674" cy="584553"/>
          </a:xfrm>
          <a:prstGeom prst="wedgeRectCallout">
            <a:avLst>
              <a:gd name="adj1" fmla="val -66663"/>
              <a:gd name="adj2" fmla="val -37413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What specific type of work does your employer use in your job description.  For example, Office Manager, Administrative Assistant , or Cashier. 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59127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9775" y="0"/>
            <a:ext cx="7731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Eligibility Questions </a:t>
            </a:r>
            <a:r>
              <a:rPr lang="en-US" sz="2400" dirty="0" smtClean="0"/>
              <a:t>Page for Humanitarian/NGO travel (2)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0967-CFE3-4F6D-99D8-A39AA3CBBF7D}" type="slidenum">
              <a:rPr lang="en-US" smtClean="0"/>
              <a:t>8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877358" y="812800"/>
            <a:ext cx="6183438" cy="5461000"/>
            <a:chOff x="877358" y="812800"/>
            <a:chExt cx="6183438" cy="5461000"/>
          </a:xfrm>
        </p:grpSpPr>
        <p:grpSp>
          <p:nvGrpSpPr>
            <p:cNvPr id="17" name="Group 16"/>
            <p:cNvGrpSpPr/>
            <p:nvPr/>
          </p:nvGrpSpPr>
          <p:grpSpPr>
            <a:xfrm>
              <a:off x="877358" y="812800"/>
              <a:ext cx="6183438" cy="5461000"/>
              <a:chOff x="877358" y="812800"/>
              <a:chExt cx="6183438" cy="546100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2"/>
              <a:srcRect t="59075"/>
              <a:stretch/>
            </p:blipFill>
            <p:spPr>
              <a:xfrm>
                <a:off x="877358" y="812800"/>
                <a:ext cx="6183438" cy="3056466"/>
              </a:xfrm>
              <a:prstGeom prst="rect">
                <a:avLst/>
              </a:prstGeom>
              <a:solidFill>
                <a:srgbClr val="008B8E"/>
              </a:solidFill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/>
              <a:srcRect t="59075"/>
              <a:stretch/>
            </p:blipFill>
            <p:spPr>
              <a:xfrm>
                <a:off x="877358" y="3217334"/>
                <a:ext cx="6183438" cy="3056466"/>
              </a:xfrm>
              <a:prstGeom prst="rect">
                <a:avLst/>
              </a:prstGeom>
              <a:solidFill>
                <a:srgbClr val="008B8E"/>
              </a:solidFill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1041400" y="3285066"/>
              <a:ext cx="562186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b="1" dirty="0"/>
                <a:t>Please provide us information about the type of work you’re doing in country during this time</a:t>
              </a:r>
              <a:r>
                <a:rPr lang="en-US" sz="800" b="1" dirty="0" smtClean="0"/>
                <a:t>.</a:t>
              </a:r>
            </a:p>
            <a:p>
              <a:endParaRPr lang="en-US" sz="8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41400" y="3968920"/>
              <a:ext cx="562186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b="1" dirty="0"/>
                <a:t>Please include any information you are willing to share about other NGOs or international, national, or state agencies with which you worked</a:t>
              </a:r>
              <a:endParaRPr lang="en-US" sz="8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41400" y="4796423"/>
              <a:ext cx="562186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Any additional </a:t>
              </a:r>
              <a:r>
                <a:rPr lang="en-US" sz="800" dirty="0" smtClean="0"/>
                <a:t>comments.</a:t>
              </a:r>
              <a:endParaRPr lang="en-US" sz="800" dirty="0"/>
            </a:p>
            <a:p>
              <a:endParaRPr lang="en-US" sz="800" dirty="0"/>
            </a:p>
          </p:txBody>
        </p:sp>
      </p:grpSp>
      <p:sp>
        <p:nvSpPr>
          <p:cNvPr id="21" name="Rectangular Callout 20"/>
          <p:cNvSpPr/>
          <p:nvPr/>
        </p:nvSpPr>
        <p:spPr>
          <a:xfrm>
            <a:off x="7219527" y="3454343"/>
            <a:ext cx="2762673" cy="471289"/>
          </a:xfrm>
          <a:prstGeom prst="wedgeRectCallout">
            <a:avLst>
              <a:gd name="adj1" fmla="val -62693"/>
              <a:gd name="adj2" fmla="val -34501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Please provide details about the scope of your assigned duties within the country in question.</a:t>
            </a:r>
            <a:endParaRPr lang="en-US" sz="900" dirty="0"/>
          </a:p>
        </p:txBody>
      </p:sp>
      <p:sp>
        <p:nvSpPr>
          <p:cNvPr id="15" name="Rectangular Callout 14"/>
          <p:cNvSpPr/>
          <p:nvPr/>
        </p:nvSpPr>
        <p:spPr>
          <a:xfrm>
            <a:off x="7261857" y="2570956"/>
            <a:ext cx="2762673" cy="471289"/>
          </a:xfrm>
          <a:prstGeom prst="wedgeRectCallout">
            <a:avLst>
              <a:gd name="adj1" fmla="val -62693"/>
              <a:gd name="adj2" fmla="val -34501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If you do not know this information, please enter UNKNOWN</a:t>
            </a:r>
            <a:endParaRPr lang="en-US" sz="900" dirty="0"/>
          </a:p>
        </p:txBody>
      </p:sp>
      <p:sp>
        <p:nvSpPr>
          <p:cNvPr id="14" name="Rectangular Callout 13"/>
          <p:cNvSpPr/>
          <p:nvPr/>
        </p:nvSpPr>
        <p:spPr>
          <a:xfrm>
            <a:off x="7261857" y="1859693"/>
            <a:ext cx="2762673" cy="471289"/>
          </a:xfrm>
          <a:prstGeom prst="wedgeRectCallout">
            <a:avLst>
              <a:gd name="adj1" fmla="val -64225"/>
              <a:gd name="adj2" fmla="val -54262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If you do not know this information, please enter UNKNOWN</a:t>
            </a:r>
            <a:endParaRPr lang="en-US" sz="900" dirty="0"/>
          </a:p>
        </p:txBody>
      </p:sp>
      <p:sp>
        <p:nvSpPr>
          <p:cNvPr id="13" name="Rectangular Callout 12"/>
          <p:cNvSpPr/>
          <p:nvPr/>
        </p:nvSpPr>
        <p:spPr>
          <a:xfrm>
            <a:off x="7261857" y="1045021"/>
            <a:ext cx="2762673" cy="471289"/>
          </a:xfrm>
          <a:prstGeom prst="wedgeRectCallout">
            <a:avLst>
              <a:gd name="adj1" fmla="val -64226"/>
              <a:gd name="adj2" fmla="val -32704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Primary address should be sufficient  allow us to contact your previous employer by mail, if necessary.</a:t>
            </a:r>
            <a:endParaRPr lang="en-US" sz="900" dirty="0"/>
          </a:p>
        </p:txBody>
      </p:sp>
      <p:sp>
        <p:nvSpPr>
          <p:cNvPr id="22" name="Rectangular Callout 21"/>
          <p:cNvSpPr/>
          <p:nvPr/>
        </p:nvSpPr>
        <p:spPr>
          <a:xfrm>
            <a:off x="7219526" y="4165606"/>
            <a:ext cx="2762673" cy="471289"/>
          </a:xfrm>
          <a:prstGeom prst="wedgeRectCallout">
            <a:avLst>
              <a:gd name="adj1" fmla="val -62693"/>
              <a:gd name="adj2" fmla="val -34501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Please provide any details about the organization that you believe will be helpful.</a:t>
            </a:r>
            <a:endParaRPr lang="en-US" sz="900" dirty="0"/>
          </a:p>
        </p:txBody>
      </p:sp>
      <p:sp>
        <p:nvSpPr>
          <p:cNvPr id="23" name="Rectangular Callout 22"/>
          <p:cNvSpPr/>
          <p:nvPr/>
        </p:nvSpPr>
        <p:spPr>
          <a:xfrm>
            <a:off x="7219525" y="4965700"/>
            <a:ext cx="2762673" cy="471289"/>
          </a:xfrm>
          <a:prstGeom prst="wedgeRectCallout">
            <a:avLst>
              <a:gd name="adj1" fmla="val -62693"/>
              <a:gd name="adj2" fmla="val -34501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Please provide any other details that you believe will be helpful.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63518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975" y="-34090"/>
            <a:ext cx="11649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Eligibility Questions </a:t>
            </a:r>
            <a:r>
              <a:rPr lang="en-US" sz="2400" dirty="0" smtClean="0"/>
              <a:t>Page for International Organization OR Sub-national government travel</a:t>
            </a:r>
            <a:endParaRPr lang="en-US" sz="24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258175" y="6356350"/>
            <a:ext cx="2743200" cy="365125"/>
          </a:xfrm>
        </p:spPr>
        <p:txBody>
          <a:bodyPr/>
          <a:lstStyle/>
          <a:p>
            <a:fld id="{B59F0967-CFE3-4F6D-99D8-A39AA3CBBF7D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306" y="337310"/>
            <a:ext cx="8499036" cy="652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43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686</Words>
  <Application>Microsoft Office PowerPoint</Application>
  <PresentationFormat>Widescreen</PresentationFormat>
  <Paragraphs>57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Electronic System for Travel Authorization (ESTA) New questions (9800-086)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U.S. Customs &amp; Border Protection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CHIDAMBARAM, KATHIRAVAN (CTR)</dc:creator>
  <cp:lastModifiedBy>SHEPHERD, SUZANNE M</cp:lastModifiedBy>
  <cp:revision>81</cp:revision>
  <dcterms:created xsi:type="dcterms:W3CDTF">2016-02-01T20:25:43Z</dcterms:created>
  <dcterms:modified xsi:type="dcterms:W3CDTF">2016-02-15T16:52:06Z</dcterms:modified>
</cp:coreProperties>
</file>