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5"/>
  </p:sldMasterIdLst>
  <p:notesMasterIdLst>
    <p:notesMasterId r:id="rId49"/>
  </p:notesMasterIdLst>
  <p:sldIdLst>
    <p:sldId id="256" r:id="rId6"/>
    <p:sldId id="257" r:id="rId7"/>
    <p:sldId id="315" r:id="rId8"/>
    <p:sldId id="304" r:id="rId9"/>
    <p:sldId id="303" r:id="rId10"/>
    <p:sldId id="299" r:id="rId11"/>
    <p:sldId id="301" r:id="rId12"/>
    <p:sldId id="316" r:id="rId13"/>
    <p:sldId id="300" r:id="rId14"/>
    <p:sldId id="258" r:id="rId15"/>
    <p:sldId id="309" r:id="rId16"/>
    <p:sldId id="260" r:id="rId17"/>
    <p:sldId id="261" r:id="rId18"/>
    <p:sldId id="328" r:id="rId19"/>
    <p:sldId id="329" r:id="rId20"/>
    <p:sldId id="331" r:id="rId21"/>
    <p:sldId id="310" r:id="rId22"/>
    <p:sldId id="286" r:id="rId23"/>
    <p:sldId id="288" r:id="rId24"/>
    <p:sldId id="263" r:id="rId25"/>
    <p:sldId id="332" r:id="rId26"/>
    <p:sldId id="334" r:id="rId27"/>
    <p:sldId id="335" r:id="rId28"/>
    <p:sldId id="333" r:id="rId29"/>
    <p:sldId id="337" r:id="rId30"/>
    <p:sldId id="336" r:id="rId31"/>
    <p:sldId id="318" r:id="rId32"/>
    <p:sldId id="323" r:id="rId33"/>
    <p:sldId id="317" r:id="rId34"/>
    <p:sldId id="265" r:id="rId35"/>
    <p:sldId id="319" r:id="rId36"/>
    <p:sldId id="266" r:id="rId37"/>
    <p:sldId id="325" r:id="rId38"/>
    <p:sldId id="326" r:id="rId39"/>
    <p:sldId id="273" r:id="rId40"/>
    <p:sldId id="327" r:id="rId41"/>
    <p:sldId id="292" r:id="rId42"/>
    <p:sldId id="320" r:id="rId43"/>
    <p:sldId id="312" r:id="rId44"/>
    <p:sldId id="277" r:id="rId45"/>
    <p:sldId id="278" r:id="rId46"/>
    <p:sldId id="280" r:id="rId47"/>
    <p:sldId id="284"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YMPIA-JAMES, DAISY J" initials="OD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3" autoAdjust="0"/>
    <p:restoredTop sz="85697" autoAdjust="0"/>
  </p:normalViewPr>
  <p:slideViewPr>
    <p:cSldViewPr>
      <p:cViewPr varScale="1">
        <p:scale>
          <a:sx n="75" d="100"/>
          <a:sy n="75" d="100"/>
        </p:scale>
        <p:origin x="-1800" y="-84"/>
      </p:cViewPr>
      <p:guideLst>
        <p:guide orient="horz" pos="2160"/>
        <p:guide pos="2880"/>
      </p:guideLst>
    </p:cSldViewPr>
  </p:slideViewPr>
  <p:outlineViewPr>
    <p:cViewPr>
      <p:scale>
        <a:sx n="33" d="100"/>
        <a:sy n="33" d="100"/>
      </p:scale>
      <p:origin x="0" y="-46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4E4D5C7-0F6C-4100-9529-695EF0C470B4}" type="datetimeFigureOut">
              <a:rPr lang="en-US"/>
              <a:pPr>
                <a:defRPr/>
              </a:pPr>
              <a:t>2/23/2016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46BADD9-CBF4-4728-BDE0-71EBA9D7DF6D}" type="slidenum">
              <a:rPr lang="en-US"/>
              <a:pPr>
                <a:defRPr/>
              </a:pPr>
              <a:t>‹#›</a:t>
            </a:fld>
            <a:endParaRPr lang="en-US" dirty="0"/>
          </a:p>
        </p:txBody>
      </p:sp>
    </p:spTree>
    <p:extLst>
      <p:ext uri="{BB962C8B-B14F-4D97-AF65-F5344CB8AC3E}">
        <p14:creationId xmlns:p14="http://schemas.microsoft.com/office/powerpoint/2010/main" val="2305325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8B03BB-0D9A-4027-94CE-E46F8263457C}" type="slidenum">
              <a:rPr lang="en-US"/>
              <a:pPr fontAlgn="base">
                <a:spcBef>
                  <a:spcPct val="0"/>
                </a:spcBef>
                <a:spcAft>
                  <a:spcPct val="0"/>
                </a:spcAft>
                <a:defRPr/>
              </a:pPr>
              <a:t>1</a:t>
            </a:fld>
            <a:endParaRPr lang="en-US" dirty="0"/>
          </a:p>
        </p:txBody>
      </p:sp>
    </p:spTree>
    <p:extLst>
      <p:ext uri="{BB962C8B-B14F-4D97-AF65-F5344CB8AC3E}">
        <p14:creationId xmlns:p14="http://schemas.microsoft.com/office/powerpoint/2010/main" val="417989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12</a:t>
            </a:fld>
            <a:endParaRPr lang="en-US" dirty="0"/>
          </a:p>
        </p:txBody>
      </p:sp>
    </p:spTree>
    <p:extLst>
      <p:ext uri="{BB962C8B-B14F-4D97-AF65-F5344CB8AC3E}">
        <p14:creationId xmlns:p14="http://schemas.microsoft.com/office/powerpoint/2010/main" val="3237791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13</a:t>
            </a:fld>
            <a:endParaRPr lang="en-US" dirty="0"/>
          </a:p>
        </p:txBody>
      </p:sp>
    </p:spTree>
    <p:extLst>
      <p:ext uri="{BB962C8B-B14F-4D97-AF65-F5344CB8AC3E}">
        <p14:creationId xmlns:p14="http://schemas.microsoft.com/office/powerpoint/2010/main" val="376726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15</a:t>
            </a:fld>
            <a:endParaRPr lang="en-US" dirty="0"/>
          </a:p>
        </p:txBody>
      </p:sp>
    </p:spTree>
    <p:extLst>
      <p:ext uri="{BB962C8B-B14F-4D97-AF65-F5344CB8AC3E}">
        <p14:creationId xmlns:p14="http://schemas.microsoft.com/office/powerpoint/2010/main" val="1554446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16</a:t>
            </a:fld>
            <a:endParaRPr lang="en-US" dirty="0"/>
          </a:p>
        </p:txBody>
      </p:sp>
    </p:spTree>
    <p:extLst>
      <p:ext uri="{BB962C8B-B14F-4D97-AF65-F5344CB8AC3E}">
        <p14:creationId xmlns:p14="http://schemas.microsoft.com/office/powerpoint/2010/main" val="108810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18</a:t>
            </a:fld>
            <a:endParaRPr lang="en-US" dirty="0"/>
          </a:p>
        </p:txBody>
      </p:sp>
    </p:spTree>
    <p:extLst>
      <p:ext uri="{BB962C8B-B14F-4D97-AF65-F5344CB8AC3E}">
        <p14:creationId xmlns:p14="http://schemas.microsoft.com/office/powerpoint/2010/main" val="20017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20</a:t>
            </a:fld>
            <a:endParaRPr lang="en-US" dirty="0"/>
          </a:p>
        </p:txBody>
      </p:sp>
    </p:spTree>
    <p:extLst>
      <p:ext uri="{BB962C8B-B14F-4D97-AF65-F5344CB8AC3E}">
        <p14:creationId xmlns:p14="http://schemas.microsoft.com/office/powerpoint/2010/main" val="3196535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27</a:t>
            </a:fld>
            <a:endParaRPr lang="en-US" dirty="0"/>
          </a:p>
        </p:txBody>
      </p:sp>
    </p:spTree>
    <p:extLst>
      <p:ext uri="{BB962C8B-B14F-4D97-AF65-F5344CB8AC3E}">
        <p14:creationId xmlns:p14="http://schemas.microsoft.com/office/powerpoint/2010/main" val="3063352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28</a:t>
            </a:fld>
            <a:endParaRPr lang="en-US" dirty="0"/>
          </a:p>
        </p:txBody>
      </p:sp>
    </p:spTree>
    <p:extLst>
      <p:ext uri="{BB962C8B-B14F-4D97-AF65-F5344CB8AC3E}">
        <p14:creationId xmlns:p14="http://schemas.microsoft.com/office/powerpoint/2010/main" val="243894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29</a:t>
            </a:fld>
            <a:endParaRPr lang="en-US" dirty="0"/>
          </a:p>
        </p:txBody>
      </p:sp>
    </p:spTree>
    <p:extLst>
      <p:ext uri="{BB962C8B-B14F-4D97-AF65-F5344CB8AC3E}">
        <p14:creationId xmlns:p14="http://schemas.microsoft.com/office/powerpoint/2010/main" val="3044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30</a:t>
            </a:fld>
            <a:endParaRPr lang="en-US" dirty="0"/>
          </a:p>
        </p:txBody>
      </p:sp>
    </p:spTree>
    <p:extLst>
      <p:ext uri="{BB962C8B-B14F-4D97-AF65-F5344CB8AC3E}">
        <p14:creationId xmlns:p14="http://schemas.microsoft.com/office/powerpoint/2010/main" val="286351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2</a:t>
            </a:fld>
            <a:endParaRPr lang="en-US" dirty="0"/>
          </a:p>
        </p:txBody>
      </p:sp>
    </p:spTree>
    <p:extLst>
      <p:ext uri="{BB962C8B-B14F-4D97-AF65-F5344CB8AC3E}">
        <p14:creationId xmlns:p14="http://schemas.microsoft.com/office/powerpoint/2010/main" val="1465610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31</a:t>
            </a:fld>
            <a:endParaRPr lang="en-US" dirty="0"/>
          </a:p>
        </p:txBody>
      </p:sp>
    </p:spTree>
    <p:extLst>
      <p:ext uri="{BB962C8B-B14F-4D97-AF65-F5344CB8AC3E}">
        <p14:creationId xmlns:p14="http://schemas.microsoft.com/office/powerpoint/2010/main" val="3398642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33</a:t>
            </a:fld>
            <a:endParaRPr lang="en-US" dirty="0"/>
          </a:p>
        </p:txBody>
      </p:sp>
    </p:spTree>
    <p:extLst>
      <p:ext uri="{BB962C8B-B14F-4D97-AF65-F5344CB8AC3E}">
        <p14:creationId xmlns:p14="http://schemas.microsoft.com/office/powerpoint/2010/main" val="185783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37</a:t>
            </a:fld>
            <a:endParaRPr lang="en-US" dirty="0"/>
          </a:p>
        </p:txBody>
      </p:sp>
    </p:spTree>
    <p:extLst>
      <p:ext uri="{BB962C8B-B14F-4D97-AF65-F5344CB8AC3E}">
        <p14:creationId xmlns:p14="http://schemas.microsoft.com/office/powerpoint/2010/main" val="819768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38</a:t>
            </a:fld>
            <a:endParaRPr lang="en-US" dirty="0"/>
          </a:p>
        </p:txBody>
      </p:sp>
    </p:spTree>
    <p:extLst>
      <p:ext uri="{BB962C8B-B14F-4D97-AF65-F5344CB8AC3E}">
        <p14:creationId xmlns:p14="http://schemas.microsoft.com/office/powerpoint/2010/main" val="2516640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39</a:t>
            </a:fld>
            <a:endParaRPr lang="en-US" dirty="0"/>
          </a:p>
        </p:txBody>
      </p:sp>
    </p:spTree>
    <p:extLst>
      <p:ext uri="{BB962C8B-B14F-4D97-AF65-F5344CB8AC3E}">
        <p14:creationId xmlns:p14="http://schemas.microsoft.com/office/powerpoint/2010/main" val="3442489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6BADD9-CBF4-4728-BDE0-71EBA9D7DF6D}" type="slidenum">
              <a:rPr lang="en-US" smtClean="0"/>
              <a:pPr>
                <a:defRPr/>
              </a:pPr>
              <a:t>41</a:t>
            </a:fld>
            <a:endParaRPr lang="en-US" dirty="0"/>
          </a:p>
        </p:txBody>
      </p:sp>
    </p:spTree>
    <p:extLst>
      <p:ext uri="{BB962C8B-B14F-4D97-AF65-F5344CB8AC3E}">
        <p14:creationId xmlns:p14="http://schemas.microsoft.com/office/powerpoint/2010/main" val="210392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3</a:t>
            </a:fld>
            <a:endParaRPr lang="en-US" dirty="0"/>
          </a:p>
        </p:txBody>
      </p:sp>
    </p:spTree>
    <p:extLst>
      <p:ext uri="{BB962C8B-B14F-4D97-AF65-F5344CB8AC3E}">
        <p14:creationId xmlns:p14="http://schemas.microsoft.com/office/powerpoint/2010/main" val="52297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4</a:t>
            </a:fld>
            <a:endParaRPr lang="en-US" dirty="0"/>
          </a:p>
        </p:txBody>
      </p:sp>
    </p:spTree>
    <p:extLst>
      <p:ext uri="{BB962C8B-B14F-4D97-AF65-F5344CB8AC3E}">
        <p14:creationId xmlns:p14="http://schemas.microsoft.com/office/powerpoint/2010/main" val="3613936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5</a:t>
            </a:fld>
            <a:endParaRPr lang="en-US" dirty="0"/>
          </a:p>
        </p:txBody>
      </p:sp>
    </p:spTree>
    <p:extLst>
      <p:ext uri="{BB962C8B-B14F-4D97-AF65-F5344CB8AC3E}">
        <p14:creationId xmlns:p14="http://schemas.microsoft.com/office/powerpoint/2010/main" val="58587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6</a:t>
            </a:fld>
            <a:endParaRPr lang="en-US" dirty="0"/>
          </a:p>
        </p:txBody>
      </p:sp>
    </p:spTree>
    <p:extLst>
      <p:ext uri="{BB962C8B-B14F-4D97-AF65-F5344CB8AC3E}">
        <p14:creationId xmlns:p14="http://schemas.microsoft.com/office/powerpoint/2010/main" val="3968292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7</a:t>
            </a:fld>
            <a:endParaRPr lang="en-US" dirty="0"/>
          </a:p>
        </p:txBody>
      </p:sp>
    </p:spTree>
    <p:extLst>
      <p:ext uri="{BB962C8B-B14F-4D97-AF65-F5344CB8AC3E}">
        <p14:creationId xmlns:p14="http://schemas.microsoft.com/office/powerpoint/2010/main" val="224998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8</a:t>
            </a:fld>
            <a:endParaRPr lang="en-US" dirty="0"/>
          </a:p>
        </p:txBody>
      </p:sp>
    </p:spTree>
    <p:extLst>
      <p:ext uri="{BB962C8B-B14F-4D97-AF65-F5344CB8AC3E}">
        <p14:creationId xmlns:p14="http://schemas.microsoft.com/office/powerpoint/2010/main" val="259500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5146BD-518E-4CD6-9605-80665865DB7E}" type="slidenum">
              <a:rPr lang="en-US"/>
              <a:pPr fontAlgn="base">
                <a:spcBef>
                  <a:spcPct val="0"/>
                </a:spcBef>
                <a:spcAft>
                  <a:spcPct val="0"/>
                </a:spcAft>
                <a:defRPr/>
              </a:pPr>
              <a:t>9</a:t>
            </a:fld>
            <a:endParaRPr lang="en-US" dirty="0"/>
          </a:p>
        </p:txBody>
      </p:sp>
    </p:spTree>
    <p:extLst>
      <p:ext uri="{BB962C8B-B14F-4D97-AF65-F5344CB8AC3E}">
        <p14:creationId xmlns:p14="http://schemas.microsoft.com/office/powerpoint/2010/main" val="379580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34DFC508-A224-4134-94BA-3E2894AB82D2}" type="datetime1">
              <a:rPr lang="en-US" smtClean="0"/>
              <a:pPr>
                <a:defRPr/>
              </a:pPr>
              <a:t>2/23/2016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E4DC426-2B36-4886-8883-40156F0BF131}" type="slidenum">
              <a:rPr lang="en-US" smtClean="0"/>
              <a:pPr>
                <a:defRPr/>
              </a:pPr>
              <a:t>‹#›</a:t>
            </a:fld>
            <a:endParaRPr lang="en-US" dirty="0"/>
          </a:p>
        </p:txBody>
      </p:sp>
    </p:spTree>
    <p:extLst>
      <p:ext uri="{BB962C8B-B14F-4D97-AF65-F5344CB8AC3E}">
        <p14:creationId xmlns:p14="http://schemas.microsoft.com/office/powerpoint/2010/main" val="100373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2/23/2016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dirty="0"/>
          </a:p>
        </p:txBody>
      </p:sp>
    </p:spTree>
    <p:extLst>
      <p:ext uri="{BB962C8B-B14F-4D97-AF65-F5344CB8AC3E}">
        <p14:creationId xmlns:p14="http://schemas.microsoft.com/office/powerpoint/2010/main" val="388608205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2/23/2016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dirty="0"/>
          </a:p>
        </p:txBody>
      </p:sp>
    </p:spTree>
    <p:extLst>
      <p:ext uri="{BB962C8B-B14F-4D97-AF65-F5344CB8AC3E}">
        <p14:creationId xmlns:p14="http://schemas.microsoft.com/office/powerpoint/2010/main" val="32838392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2/23/2016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781901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C64BA57-C780-47D1-862D-45B868704F69}" type="datetime1">
              <a:rPr lang="en-US" smtClean="0"/>
              <a:pPr>
                <a:defRPr/>
              </a:pPr>
              <a:t>2/23/2016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7BBC115-BE6F-49BE-B327-BA4F6196D367}" type="slidenum">
              <a:rPr lang="en-US" smtClean="0"/>
              <a:pPr>
                <a:defRPr/>
              </a:pPr>
              <a:t>‹#›</a:t>
            </a:fld>
            <a:endParaRPr lang="en-US" dirty="0"/>
          </a:p>
        </p:txBody>
      </p:sp>
    </p:spTree>
    <p:extLst>
      <p:ext uri="{BB962C8B-B14F-4D97-AF65-F5344CB8AC3E}">
        <p14:creationId xmlns:p14="http://schemas.microsoft.com/office/powerpoint/2010/main" val="328395739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2/23/2016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dirty="0"/>
          </a:p>
        </p:txBody>
      </p:sp>
    </p:spTree>
    <p:extLst>
      <p:ext uri="{BB962C8B-B14F-4D97-AF65-F5344CB8AC3E}">
        <p14:creationId xmlns:p14="http://schemas.microsoft.com/office/powerpoint/2010/main" val="61232577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7C64BA57-C780-47D1-862D-45B868704F69}" type="datetime1">
              <a:rPr lang="en-US" smtClean="0"/>
              <a:pPr>
                <a:defRPr/>
              </a:pPr>
              <a:t>2/23/2016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17BBC115-BE6F-49BE-B327-BA4F6196D367}" type="slidenum">
              <a:rPr lang="en-US" smtClean="0"/>
              <a:pPr>
                <a:defRPr/>
              </a:pPr>
              <a:t>‹#›</a:t>
            </a:fld>
            <a:endParaRPr lang="en-US" dirty="0"/>
          </a:p>
        </p:txBody>
      </p:sp>
    </p:spTree>
    <p:extLst>
      <p:ext uri="{BB962C8B-B14F-4D97-AF65-F5344CB8AC3E}">
        <p14:creationId xmlns:p14="http://schemas.microsoft.com/office/powerpoint/2010/main" val="304389419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17631D9-4B88-4D20-9960-ED6EF02FF874}" type="datetime1">
              <a:rPr lang="en-US" smtClean="0"/>
              <a:pPr>
                <a:defRPr/>
              </a:pPr>
              <a:t>2/23/2016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7A4231F-A0BC-403B-B8DA-9DA19E1881AF}" type="slidenum">
              <a:rPr lang="en-US" smtClean="0"/>
              <a:pPr>
                <a:defRPr/>
              </a:pPr>
              <a:t>‹#›</a:t>
            </a:fld>
            <a:endParaRPr lang="en-US" dirty="0"/>
          </a:p>
        </p:txBody>
      </p:sp>
    </p:spTree>
    <p:extLst>
      <p:ext uri="{BB962C8B-B14F-4D97-AF65-F5344CB8AC3E}">
        <p14:creationId xmlns:p14="http://schemas.microsoft.com/office/powerpoint/2010/main" val="1047039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C384528F-8FCE-4C3A-A15D-2B2322A700BE}" type="datetime1">
              <a:rPr lang="en-US" smtClean="0"/>
              <a:pPr>
                <a:defRPr/>
              </a:pPr>
              <a:t>2/23/2016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8B64A66-FD52-4602-AB83-F1F2F8C868A1}" type="slidenum">
              <a:rPr lang="en-US" smtClean="0"/>
              <a:pPr>
                <a:defRPr/>
              </a:pPr>
              <a:t>‹#›</a:t>
            </a:fld>
            <a:endParaRPr lang="en-US" dirty="0"/>
          </a:p>
        </p:txBody>
      </p:sp>
    </p:spTree>
    <p:extLst>
      <p:ext uri="{BB962C8B-B14F-4D97-AF65-F5344CB8AC3E}">
        <p14:creationId xmlns:p14="http://schemas.microsoft.com/office/powerpoint/2010/main" val="2647929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FB239F7-CE39-41F2-AB01-4DE347243A41}" type="datetime1">
              <a:rPr lang="en-US" smtClean="0"/>
              <a:pPr>
                <a:defRPr/>
              </a:pPr>
              <a:t>2/23/2016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EE1CEA6-FECE-4D2C-BE18-AE7FF49167AB}" type="slidenum">
              <a:rPr lang="en-US" smtClean="0"/>
              <a:pPr>
                <a:defRPr/>
              </a:pPr>
              <a:t>‹#›</a:t>
            </a:fld>
            <a:endParaRPr lang="en-US" dirty="0"/>
          </a:p>
        </p:txBody>
      </p:sp>
    </p:spTree>
    <p:extLst>
      <p:ext uri="{BB962C8B-B14F-4D97-AF65-F5344CB8AC3E}">
        <p14:creationId xmlns:p14="http://schemas.microsoft.com/office/powerpoint/2010/main" val="97012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148F684-CD5B-4053-BD28-42B33AF48133}" type="datetime1">
              <a:rPr lang="en-US" smtClean="0"/>
              <a:pPr>
                <a:defRPr/>
              </a:pPr>
              <a:t>2/23/2016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6A3FE12-89D8-4FFB-8DE9-CE843B5CEC29}" type="slidenum">
              <a:rPr lang="en-US" smtClean="0"/>
              <a:pPr>
                <a:defRPr/>
              </a:pPr>
              <a:t>‹#›</a:t>
            </a:fld>
            <a:endParaRPr lang="en-US" dirty="0"/>
          </a:p>
        </p:txBody>
      </p:sp>
    </p:spTree>
    <p:extLst>
      <p:ext uri="{BB962C8B-B14F-4D97-AF65-F5344CB8AC3E}">
        <p14:creationId xmlns:p14="http://schemas.microsoft.com/office/powerpoint/2010/main" val="120716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501CAAF-863E-4A9F-A401-43B796C36D75}" type="datetime1">
              <a:rPr lang="en-US" smtClean="0"/>
              <a:pPr>
                <a:defRPr/>
              </a:pPr>
              <a:t>2/23/2016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D7064EC-5AFD-45FB-8187-9764AC77B794}" type="slidenum">
              <a:rPr lang="en-US" smtClean="0"/>
              <a:pPr>
                <a:defRPr/>
              </a:pPr>
              <a:t>‹#›</a:t>
            </a:fld>
            <a:endParaRPr lang="en-US" dirty="0"/>
          </a:p>
        </p:txBody>
      </p:sp>
    </p:spTree>
    <p:extLst>
      <p:ext uri="{BB962C8B-B14F-4D97-AF65-F5344CB8AC3E}">
        <p14:creationId xmlns:p14="http://schemas.microsoft.com/office/powerpoint/2010/main" val="4223124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58ACE7BF-56F4-4DB0-8805-7169C059DC89}" type="datetime1">
              <a:rPr lang="en-US" smtClean="0"/>
              <a:pPr>
                <a:defRPr/>
              </a:pPr>
              <a:t>2/23/2016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D912A5E0-9D6C-4069-8DFB-09DC2F92468E}" type="slidenum">
              <a:rPr lang="en-US" smtClean="0"/>
              <a:pPr>
                <a:defRPr/>
              </a:pPr>
              <a:t>‹#›</a:t>
            </a:fld>
            <a:endParaRPr lang="en-US" dirty="0"/>
          </a:p>
        </p:txBody>
      </p:sp>
    </p:spTree>
    <p:extLst>
      <p:ext uri="{BB962C8B-B14F-4D97-AF65-F5344CB8AC3E}">
        <p14:creationId xmlns:p14="http://schemas.microsoft.com/office/powerpoint/2010/main" val="3924004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2C91D54-CA70-45F3-9C0E-55F8E751DFD0}" type="datetime1">
              <a:rPr lang="en-US" smtClean="0"/>
              <a:pPr>
                <a:defRPr/>
              </a:pPr>
              <a:t>2/23/2016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A675F2C4-E4BA-42B1-A59F-E0C16D4C1605}" type="slidenum">
              <a:rPr lang="en-US" smtClean="0"/>
              <a:pPr>
                <a:defRPr/>
              </a:pPr>
              <a:t>‹#›</a:t>
            </a:fld>
            <a:endParaRPr lang="en-US" dirty="0"/>
          </a:p>
        </p:txBody>
      </p:sp>
    </p:spTree>
    <p:extLst>
      <p:ext uri="{BB962C8B-B14F-4D97-AF65-F5344CB8AC3E}">
        <p14:creationId xmlns:p14="http://schemas.microsoft.com/office/powerpoint/2010/main" val="150069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4B838C9-DD7B-4DC9-9CDE-973BFE59BFC3}" type="datetime1">
              <a:rPr lang="en-US" smtClean="0"/>
              <a:pPr>
                <a:defRPr/>
              </a:pPr>
              <a:t>2/23/2016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54F8ADEA-19B1-4870-BD9F-6860D483C606}" type="slidenum">
              <a:rPr lang="en-US" smtClean="0"/>
              <a:pPr>
                <a:defRPr/>
              </a:pPr>
              <a:t>‹#›</a:t>
            </a:fld>
            <a:endParaRPr lang="en-US" dirty="0"/>
          </a:p>
        </p:txBody>
      </p:sp>
    </p:spTree>
    <p:extLst>
      <p:ext uri="{BB962C8B-B14F-4D97-AF65-F5344CB8AC3E}">
        <p14:creationId xmlns:p14="http://schemas.microsoft.com/office/powerpoint/2010/main" val="416690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06070B3-587F-4D68-9B52-70E2078D6F34}" type="datetime1">
              <a:rPr lang="en-US" smtClean="0"/>
              <a:pPr>
                <a:defRPr/>
              </a:pPr>
              <a:t>2/23/2016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8152AE8-C3AB-4D22-8176-B0964AAE63FA}" type="slidenum">
              <a:rPr lang="en-US" smtClean="0"/>
              <a:pPr>
                <a:defRPr/>
              </a:pPr>
              <a:t>‹#›</a:t>
            </a:fld>
            <a:endParaRPr lang="en-US" dirty="0"/>
          </a:p>
        </p:txBody>
      </p:sp>
    </p:spTree>
    <p:extLst>
      <p:ext uri="{BB962C8B-B14F-4D97-AF65-F5344CB8AC3E}">
        <p14:creationId xmlns:p14="http://schemas.microsoft.com/office/powerpoint/2010/main" val="3710837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5B8DE95-314F-4456-A8A7-4952195E3240}" type="datetime1">
              <a:rPr lang="en-US" smtClean="0"/>
              <a:pPr>
                <a:defRPr/>
              </a:pPr>
              <a:t>2/23/2016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D4D6863-67BC-440A-A487-16DF53AB63F0}" type="slidenum">
              <a:rPr lang="en-US" smtClean="0"/>
              <a:pPr>
                <a:defRPr/>
              </a:pPr>
              <a:t>‹#›</a:t>
            </a:fld>
            <a:endParaRPr lang="en-US" dirty="0"/>
          </a:p>
        </p:txBody>
      </p:sp>
    </p:spTree>
    <p:extLst>
      <p:ext uri="{BB962C8B-B14F-4D97-AF65-F5344CB8AC3E}">
        <p14:creationId xmlns:p14="http://schemas.microsoft.com/office/powerpoint/2010/main" val="112140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7C64BA57-C780-47D1-862D-45B868704F69}" type="datetime1">
              <a:rPr lang="en-US" smtClean="0"/>
              <a:pPr>
                <a:defRPr/>
              </a:pPr>
              <a:t>2/23/2016</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17BBC115-BE6F-49BE-B327-BA4F6196D367}" type="slidenum">
              <a:rPr lang="en-US" smtClean="0"/>
              <a:pPr>
                <a:defRPr/>
              </a:pPr>
              <a:t>‹#›</a:t>
            </a:fld>
            <a:endParaRPr lang="en-US" dirty="0"/>
          </a:p>
        </p:txBody>
      </p:sp>
    </p:spTree>
    <p:extLst>
      <p:ext uri="{BB962C8B-B14F-4D97-AF65-F5344CB8AC3E}">
        <p14:creationId xmlns:p14="http://schemas.microsoft.com/office/powerpoint/2010/main" val="1995080053"/>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a:xfrm>
            <a:off x="609600" y="1981200"/>
            <a:ext cx="7543800" cy="2593975"/>
          </a:xfrm>
        </p:spPr>
        <p:txBody>
          <a:bodyPr/>
          <a:lstStyle/>
          <a:p>
            <a:pPr eaLnBrk="1" hangingPunct="1"/>
            <a:r>
              <a:rPr lang="en-US" b="1" dirty="0" smtClean="0">
                <a:solidFill>
                  <a:schemeClr val="tx2"/>
                </a:solidFill>
                <a:latin typeface="Times New Roman" pitchFamily="18" charset="0"/>
                <a:cs typeface="Times New Roman" pitchFamily="18" charset="0"/>
              </a:rPr>
              <a:t>Electronic System for Travel Authorization (ESTA)</a:t>
            </a:r>
          </a:p>
        </p:txBody>
      </p:sp>
      <p:sp>
        <p:nvSpPr>
          <p:cNvPr id="14338" name="Subtitle 2"/>
          <p:cNvSpPr>
            <a:spLocks noGrp="1"/>
          </p:cNvSpPr>
          <p:nvPr>
            <p:ph type="subTitle" idx="1"/>
          </p:nvPr>
        </p:nvSpPr>
        <p:spPr>
          <a:xfrm>
            <a:off x="2438400" y="5532438"/>
            <a:ext cx="6461125" cy="1066800"/>
          </a:xfrm>
        </p:spPr>
        <p:txBody>
          <a:bodyPr/>
          <a:lstStyle/>
          <a:p>
            <a:pPr eaLnBrk="1" hangingPunct="1"/>
            <a:r>
              <a:rPr lang="en-US" sz="2400" dirty="0" smtClean="0">
                <a:solidFill>
                  <a:schemeClr val="accent5">
                    <a:lumMod val="60000"/>
                    <a:lumOff val="40000"/>
                  </a:schemeClr>
                </a:solidFill>
                <a:latin typeface="Times New Roman" pitchFamily="18" charset="0"/>
                <a:cs typeface="Times New Roman" pitchFamily="18" charset="0"/>
              </a:rPr>
              <a:t>U.S. Customs and Border Protection</a:t>
            </a:r>
          </a:p>
          <a:p>
            <a:pPr eaLnBrk="1" hangingPunct="1"/>
            <a:r>
              <a:rPr lang="en-US" sz="2400" dirty="0" smtClean="0">
                <a:solidFill>
                  <a:schemeClr val="accent5">
                    <a:lumMod val="60000"/>
                    <a:lumOff val="40000"/>
                  </a:schemeClr>
                </a:solidFill>
                <a:latin typeface="Times New Roman" pitchFamily="18" charset="0"/>
                <a:cs typeface="Times New Roman" pitchFamily="18" charset="0"/>
              </a:rPr>
              <a:t>August 2015</a:t>
            </a:r>
          </a:p>
        </p:txBody>
      </p:sp>
      <p:sp>
        <p:nvSpPr>
          <p:cNvPr id="5" name="Slide Number Placeholder 4"/>
          <p:cNvSpPr>
            <a:spLocks noGrp="1"/>
          </p:cNvSpPr>
          <p:nvPr>
            <p:ph type="sldNum" sz="quarter" idx="12"/>
          </p:nvPr>
        </p:nvSpPr>
        <p:spPr>
          <a:xfrm>
            <a:off x="8164286" y="6223227"/>
            <a:ext cx="565159" cy="365125"/>
          </a:xfrm>
        </p:spPr>
        <p:txBody>
          <a:bodyPr/>
          <a:lstStyle/>
          <a:p>
            <a:pPr>
              <a:defRPr/>
            </a:pPr>
            <a:fld id="{36039106-9CE4-4466-B2D4-2E74A0016600}" type="slidenum">
              <a:rPr lang="en-US"/>
              <a:pPr>
                <a:defRPr/>
              </a:pPr>
              <a:t>1</a:t>
            </a:fld>
            <a:endParaRPr lang="en-US" dirty="0"/>
          </a:p>
        </p:txBody>
      </p:sp>
      <p:pic>
        <p:nvPicPr>
          <p:cNvPr id="14339" name="Picture 7" descr="cbp seal"/>
          <p:cNvPicPr>
            <a:picLocks noChangeAspect="1" noChangeArrowheads="1"/>
          </p:cNvPicPr>
          <p:nvPr/>
        </p:nvPicPr>
        <p:blipFill>
          <a:blip r:embed="rId3"/>
          <a:srcRect/>
          <a:stretch>
            <a:fillRect/>
          </a:stretch>
        </p:blipFill>
        <p:spPr bwMode="auto">
          <a:xfrm>
            <a:off x="190500" y="5097463"/>
            <a:ext cx="1676400" cy="1555750"/>
          </a:xfrm>
          <a:prstGeom prst="rect">
            <a:avLst/>
          </a:prstGeom>
          <a:noFill/>
          <a:ln w="9525">
            <a:noFill/>
            <a:miter lim="800000"/>
            <a:headEnd/>
            <a:tailEnd/>
          </a:ln>
        </p:spPr>
      </p:pic>
      <p:pic>
        <p:nvPicPr>
          <p:cNvPr id="2" name="Picture 1"/>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31750"/>
            <a:ext cx="5018088" cy="882650"/>
          </a:xfrm>
        </p:spPr>
        <p:txBody>
          <a:bodyPr/>
          <a:lstStyle/>
          <a:p>
            <a:pPr algn="l" eaLnBrk="1" hangingPunct="1"/>
            <a:r>
              <a:rPr lang="en-US" sz="3600" b="1" dirty="0" smtClean="0">
                <a:solidFill>
                  <a:schemeClr val="tx2"/>
                </a:solidFill>
                <a:latin typeface="Times New Roman" pitchFamily="18" charset="0"/>
                <a:cs typeface="Times New Roman" pitchFamily="18" charset="0"/>
              </a:rPr>
              <a:t>Applying for an ESTA</a:t>
            </a:r>
            <a:endParaRPr lang="en-US" sz="3600" dirty="0" smtClean="0">
              <a:solidFill>
                <a:schemeClr val="tx2"/>
              </a:solidFill>
            </a:endParaRPr>
          </a:p>
        </p:txBody>
      </p:sp>
      <p:sp>
        <p:nvSpPr>
          <p:cNvPr id="16" name="Slide Number Placeholder 15"/>
          <p:cNvSpPr>
            <a:spLocks noGrp="1"/>
          </p:cNvSpPr>
          <p:nvPr>
            <p:ph type="sldNum" sz="quarter" idx="12"/>
          </p:nvPr>
        </p:nvSpPr>
        <p:spPr/>
        <p:txBody>
          <a:bodyPr/>
          <a:lstStyle/>
          <a:p>
            <a:pPr>
              <a:defRPr/>
            </a:pPr>
            <a:fld id="{19973206-B237-43A6-BAB6-08784A59A835}" type="slidenum">
              <a:rPr lang="en-US"/>
              <a:pPr>
                <a:defRPr/>
              </a:pPr>
              <a:t>10</a:t>
            </a:fld>
            <a:endParaRPr lang="en-US" dirty="0"/>
          </a:p>
        </p:txBody>
      </p:sp>
      <p:pic>
        <p:nvPicPr>
          <p:cNvPr id="14" name="Picture 13"/>
          <p:cNvPicPr/>
          <p:nvPr/>
        </p:nvPicPr>
        <p:blipFill rotWithShape="1">
          <a:blip r:embed="rId2"/>
          <a:srcRect l="26389" t="26173" r="19305" b="47407"/>
          <a:stretch/>
        </p:blipFill>
        <p:spPr bwMode="auto">
          <a:xfrm>
            <a:off x="1636450" y="1081333"/>
            <a:ext cx="5983550" cy="1676400"/>
          </a:xfrm>
          <a:prstGeom prst="rect">
            <a:avLst/>
          </a:prstGeom>
          <a:ln>
            <a:solidFill>
              <a:schemeClr val="tx1"/>
            </a:solidFill>
          </a:ln>
          <a:extLst>
            <a:ext uri="{53640926-AAD7-44D8-BBD7-CCE9431645EC}">
              <a14:shadowObscured xmlns:a14="http://schemas.microsoft.com/office/drawing/2010/main"/>
            </a:ext>
          </a:extLst>
        </p:spPr>
      </p:pic>
      <p:pic>
        <p:nvPicPr>
          <p:cNvPr id="15" name="Picture 14"/>
          <p:cNvPicPr/>
          <p:nvPr/>
        </p:nvPicPr>
        <p:blipFill>
          <a:blip r:embed="rId3"/>
          <a:stretch>
            <a:fillRect/>
          </a:stretch>
        </p:blipFill>
        <p:spPr>
          <a:xfrm>
            <a:off x="96625" y="2949019"/>
            <a:ext cx="7467600" cy="2209800"/>
          </a:xfrm>
          <a:prstGeom prst="rect">
            <a:avLst/>
          </a:prstGeom>
          <a:ln>
            <a:solidFill>
              <a:schemeClr val="tx1"/>
            </a:solidFill>
          </a:ln>
        </p:spPr>
      </p:pic>
      <p:sp>
        <p:nvSpPr>
          <p:cNvPr id="3" name="TextBox 2"/>
          <p:cNvSpPr txBox="1"/>
          <p:nvPr/>
        </p:nvSpPr>
        <p:spPr>
          <a:xfrm>
            <a:off x="96625" y="5334000"/>
            <a:ext cx="8056775"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To apply for a group or individual application click one of the two options provided under the “Apply” icon.  After the applicant makes a selection a Security Notification will pop up.  In order to continue with the application process they must select “Confirm and Continue”.  On the following screens the applicant will be asked to acknowledge a Disclaimer and the Travel Promotion Act.</a:t>
            </a:r>
            <a:endParaRPr lang="en-US" sz="16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76200" y="31750"/>
            <a:ext cx="6477000" cy="577851"/>
          </a:xfrm>
        </p:spPr>
        <p:txBody>
          <a:bodyPr>
            <a:normAutofit fontScale="90000"/>
          </a:bodyPr>
          <a:lstStyle/>
          <a:p>
            <a:pPr algn="l" eaLnBrk="1" hangingPunct="1"/>
            <a:r>
              <a:rPr lang="en-US" sz="3600" b="1" dirty="0" smtClean="0">
                <a:solidFill>
                  <a:schemeClr val="tx2"/>
                </a:solidFill>
                <a:latin typeface="Times New Roman" pitchFamily="18" charset="0"/>
                <a:cs typeface="Times New Roman" pitchFamily="18" charset="0"/>
              </a:rPr>
              <a:t>Disclaimer Page</a:t>
            </a:r>
            <a:endParaRPr lang="en-US" sz="3600" dirty="0" smtClean="0">
              <a:solidFill>
                <a:schemeClr val="tx2"/>
              </a:solidFill>
            </a:endParaRPr>
          </a:p>
        </p:txBody>
      </p:sp>
      <p:sp>
        <p:nvSpPr>
          <p:cNvPr id="16" name="Slide Number Placeholder 15"/>
          <p:cNvSpPr>
            <a:spLocks noGrp="1"/>
          </p:cNvSpPr>
          <p:nvPr>
            <p:ph type="sldNum" sz="quarter" idx="12"/>
          </p:nvPr>
        </p:nvSpPr>
        <p:spPr>
          <a:xfrm>
            <a:off x="8470050" y="6395741"/>
            <a:ext cx="565159" cy="365125"/>
          </a:xfrm>
        </p:spPr>
        <p:txBody>
          <a:bodyPr/>
          <a:lstStyle/>
          <a:p>
            <a:pPr>
              <a:defRPr/>
            </a:pPr>
            <a:fld id="{19973206-B237-43A6-BAB6-08784A59A835}" type="slidenum">
              <a:rPr lang="en-US"/>
              <a:pPr>
                <a:defRPr/>
              </a:pPr>
              <a:t>11</a:t>
            </a:fld>
            <a:endParaRPr lang="en-US" dirty="0"/>
          </a:p>
        </p:txBody>
      </p:sp>
      <p:pic>
        <p:nvPicPr>
          <p:cNvPr id="9" name="Picture 8"/>
          <p:cNvPicPr/>
          <p:nvPr/>
        </p:nvPicPr>
        <p:blipFill rotWithShape="1">
          <a:blip r:embed="rId2"/>
          <a:srcRect l="16292" t="13166" r="16657" b="36759"/>
          <a:stretch/>
        </p:blipFill>
        <p:spPr bwMode="auto">
          <a:xfrm>
            <a:off x="2362200" y="990600"/>
            <a:ext cx="6275894" cy="5715000"/>
          </a:xfrm>
          <a:prstGeom prst="rect">
            <a:avLst/>
          </a:prstGeom>
          <a:ln>
            <a:solidFill>
              <a:schemeClr val="accent2"/>
            </a:solidFill>
          </a:ln>
          <a:extLst>
            <a:ext uri="{53640926-AAD7-44D8-BBD7-CCE9431645EC}">
              <a14:shadowObscured xmlns:a14="http://schemas.microsoft.com/office/drawing/2010/main"/>
            </a:ext>
          </a:extLst>
        </p:spPr>
      </p:pic>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
        <p:nvSpPr>
          <p:cNvPr id="12" name="Oval 11"/>
          <p:cNvSpPr/>
          <p:nvPr/>
        </p:nvSpPr>
        <p:spPr>
          <a:xfrm>
            <a:off x="2887980" y="807720"/>
            <a:ext cx="4876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29917" y="990600"/>
            <a:ext cx="2332283" cy="1569660"/>
          </a:xfrm>
          <a:prstGeom prst="rect">
            <a:avLst/>
          </a:prstGeom>
        </p:spPr>
        <p:txBody>
          <a:bodyPr wrap="square">
            <a:spAutoFit/>
          </a:bodyPr>
          <a:lstStyle/>
          <a:p>
            <a:r>
              <a:rPr lang="en-US" sz="1600" dirty="0" smtClean="0">
                <a:latin typeface="Calibri" panose="020F0502020204030204" pitchFamily="34" charset="0"/>
                <a:cs typeface="Calibri" panose="020F0502020204030204" pitchFamily="34" charset="0"/>
              </a:rPr>
              <a:t>Progress indicator at the top of the page illustrates each step of the ESTA application throughout the entire process.</a:t>
            </a:r>
          </a:p>
          <a:p>
            <a:r>
              <a:rPr lang="en-US" sz="1600" dirty="0" smtClean="0">
                <a:latin typeface="Calibri" panose="020F0502020204030204" pitchFamily="34" charset="0"/>
              </a:rPr>
              <a:t> </a:t>
            </a:r>
            <a:endParaRPr lang="en-US" sz="1600" dirty="0">
              <a:latin typeface="Calibri" panose="020F0502020204030204" pitchFamily="34" charset="0"/>
            </a:endParaRPr>
          </a:p>
        </p:txBody>
      </p:sp>
    </p:spTree>
    <p:extLst>
      <p:ext uri="{BB962C8B-B14F-4D97-AF65-F5344CB8AC3E}">
        <p14:creationId xmlns:p14="http://schemas.microsoft.com/office/powerpoint/2010/main" val="1468228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0"/>
            <a:ext cx="5541962" cy="704850"/>
          </a:xfrm>
        </p:spPr>
        <p:txBody>
          <a:bodyPr/>
          <a:lstStyle/>
          <a:p>
            <a:pPr eaLnBrk="1" hangingPunct="1"/>
            <a:r>
              <a:rPr lang="en-US" sz="3600" b="1" dirty="0" smtClean="0">
                <a:solidFill>
                  <a:schemeClr val="tx2"/>
                </a:solidFill>
                <a:latin typeface="Times New Roman" pitchFamily="18" charset="0"/>
                <a:cs typeface="Times New Roman" pitchFamily="18" charset="0"/>
              </a:rPr>
              <a:t>Travel Promotion Act Page</a:t>
            </a:r>
          </a:p>
        </p:txBody>
      </p:sp>
      <p:sp>
        <p:nvSpPr>
          <p:cNvPr id="7" name="Slide Number Placeholder 6"/>
          <p:cNvSpPr>
            <a:spLocks noGrp="1"/>
          </p:cNvSpPr>
          <p:nvPr>
            <p:ph type="sldNum" sz="quarter" idx="12"/>
          </p:nvPr>
        </p:nvSpPr>
        <p:spPr>
          <a:xfrm>
            <a:off x="8458200" y="6400800"/>
            <a:ext cx="565159" cy="365125"/>
          </a:xfrm>
        </p:spPr>
        <p:txBody>
          <a:bodyPr/>
          <a:lstStyle/>
          <a:p>
            <a:pPr>
              <a:defRPr/>
            </a:pPr>
            <a:fld id="{96F803AA-E303-4D46-AF9D-39BD46565F10}" type="slidenum">
              <a:rPr lang="en-US"/>
              <a:pPr>
                <a:defRPr/>
              </a:pPr>
              <a:t>12</a:t>
            </a:fld>
            <a:endParaRPr lang="en-US" dirty="0"/>
          </a:p>
        </p:txBody>
      </p:sp>
      <p:pic>
        <p:nvPicPr>
          <p:cNvPr id="10" name="Picture 9"/>
          <p:cNvPicPr/>
          <p:nvPr/>
        </p:nvPicPr>
        <p:blipFill rotWithShape="1">
          <a:blip r:embed="rId3"/>
          <a:srcRect l="2066" t="83705" r="41212"/>
          <a:stretch/>
        </p:blipFill>
        <p:spPr bwMode="auto">
          <a:xfrm>
            <a:off x="152400" y="817245"/>
            <a:ext cx="3810000" cy="897255"/>
          </a:xfrm>
          <a:prstGeom prst="rect">
            <a:avLst/>
          </a:prstGeom>
          <a:ln>
            <a:solidFill>
              <a:schemeClr val="accent2"/>
            </a:solidFill>
          </a:ln>
          <a:extLst>
            <a:ext uri="{53640926-AAD7-44D8-BBD7-CCE9431645EC}">
              <a14:shadowObscured xmlns:a14="http://schemas.microsoft.com/office/drawing/2010/main"/>
            </a:ext>
          </a:extLst>
        </p:spPr>
      </p:pic>
      <p:sp>
        <p:nvSpPr>
          <p:cNvPr id="3" name="Oval 2"/>
          <p:cNvSpPr/>
          <p:nvPr/>
        </p:nvSpPr>
        <p:spPr>
          <a:xfrm>
            <a:off x="76200" y="1075372"/>
            <a:ext cx="3886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p:nvPr/>
        </p:nvPicPr>
        <p:blipFill rotWithShape="1">
          <a:blip r:embed="rId4"/>
          <a:srcRect l="16293" t="13494" r="16399" b="39334"/>
          <a:stretch/>
        </p:blipFill>
        <p:spPr bwMode="auto">
          <a:xfrm>
            <a:off x="2362200" y="1826894"/>
            <a:ext cx="5867400" cy="4939031"/>
          </a:xfrm>
          <a:prstGeom prst="rect">
            <a:avLst/>
          </a:prstGeom>
          <a:ln>
            <a:solidFill>
              <a:schemeClr val="accent2"/>
            </a:solidFill>
          </a:ln>
          <a:extLst>
            <a:ext uri="{53640926-AAD7-44D8-BBD7-CCE9431645EC}">
              <a14:shadowObscured xmlns:a14="http://schemas.microsoft.com/office/drawing/2010/main"/>
            </a:ext>
          </a:extLst>
        </p:spPr>
      </p:pic>
      <p:cxnSp>
        <p:nvCxnSpPr>
          <p:cNvPr id="8" name="Straight Arrow Connector 7"/>
          <p:cNvCxnSpPr/>
          <p:nvPr/>
        </p:nvCxnSpPr>
        <p:spPr>
          <a:xfrm>
            <a:off x="1509871" y="1447800"/>
            <a:ext cx="1261110" cy="13673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
        <p:nvSpPr>
          <p:cNvPr id="12" name="Rectangle 11"/>
          <p:cNvSpPr/>
          <p:nvPr/>
        </p:nvSpPr>
        <p:spPr>
          <a:xfrm>
            <a:off x="0" y="2769275"/>
            <a:ext cx="2514600" cy="1323439"/>
          </a:xfrm>
          <a:prstGeom prst="rect">
            <a:avLst/>
          </a:prstGeom>
        </p:spPr>
        <p:txBody>
          <a:bodyPr wrap="square">
            <a:spAutoFit/>
          </a:bodyPr>
          <a:lstStyle/>
          <a:p>
            <a:r>
              <a:rPr lang="en-US" sz="1600" dirty="0" smtClean="0">
                <a:latin typeface="Calibri" panose="020F0502020204030204" pitchFamily="34" charset="0"/>
                <a:cs typeface="Calibri" panose="020F0502020204030204" pitchFamily="34" charset="0"/>
              </a:rPr>
              <a:t>Once “Yes” is selected the Disclaimer section will be collapsed and the TPA section will expanded. </a:t>
            </a:r>
          </a:p>
          <a:p>
            <a:r>
              <a:rPr lang="en-US" sz="1600" dirty="0" smtClean="0">
                <a:latin typeface="Calibri" panose="020F0502020204030204" pitchFamily="34" charset="0"/>
              </a:rPr>
              <a:t> </a:t>
            </a:r>
            <a:endParaRPr lang="en-US" sz="16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59468" y="19040"/>
            <a:ext cx="6498505" cy="685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Applicant and Passport Information</a:t>
            </a:r>
          </a:p>
        </p:txBody>
      </p:sp>
      <p:sp>
        <p:nvSpPr>
          <p:cNvPr id="7" name="Slide Number Placeholder 6"/>
          <p:cNvSpPr>
            <a:spLocks noGrp="1"/>
          </p:cNvSpPr>
          <p:nvPr>
            <p:ph type="sldNum" sz="quarter" idx="12"/>
          </p:nvPr>
        </p:nvSpPr>
        <p:spPr>
          <a:xfrm>
            <a:off x="8369095" y="6324600"/>
            <a:ext cx="565159" cy="365125"/>
          </a:xfrm>
        </p:spPr>
        <p:txBody>
          <a:bodyPr/>
          <a:lstStyle/>
          <a:p>
            <a:pPr>
              <a:defRPr/>
            </a:pPr>
            <a:fld id="{FBBF9521-BFBA-4D46-A73F-146DDA2F2146}" type="slidenum">
              <a:rPr lang="en-US"/>
              <a:pPr>
                <a:defRPr/>
              </a:pPr>
              <a:t>13</a:t>
            </a:fld>
            <a:endParaRPr lang="en-US" dirty="0"/>
          </a:p>
        </p:txBody>
      </p:sp>
      <p:pic>
        <p:nvPicPr>
          <p:cNvPr id="9" name="Picture 8"/>
          <p:cNvPicPr/>
          <p:nvPr/>
        </p:nvPicPr>
        <p:blipFill rotWithShape="1">
          <a:blip r:embed="rId3"/>
          <a:srcRect l="16962" t="42870" r="17312" b="44908"/>
          <a:stretch/>
        </p:blipFill>
        <p:spPr bwMode="auto">
          <a:xfrm>
            <a:off x="4781812" y="3326724"/>
            <a:ext cx="4343400" cy="2216684"/>
          </a:xfrm>
          <a:prstGeom prst="rect">
            <a:avLst/>
          </a:prstGeom>
          <a:ln>
            <a:solidFill>
              <a:schemeClr val="accent2"/>
            </a:solidFill>
          </a:ln>
          <a:extLst>
            <a:ext uri="{53640926-AAD7-44D8-BBD7-CCE9431645EC}">
              <a14:shadowObscured xmlns:a14="http://schemas.microsoft.com/office/drawing/2010/main"/>
            </a:ext>
          </a:extLst>
        </p:spPr>
      </p:pic>
      <p:pic>
        <p:nvPicPr>
          <p:cNvPr id="10" name="Picture 9"/>
          <p:cNvPicPr/>
          <p:nvPr/>
        </p:nvPicPr>
        <p:blipFill rotWithShape="1">
          <a:blip r:embed="rId3"/>
          <a:srcRect l="17817" t="31296" r="17517" b="57685"/>
          <a:stretch/>
        </p:blipFill>
        <p:spPr bwMode="auto">
          <a:xfrm>
            <a:off x="4781812" y="916979"/>
            <a:ext cx="4343400" cy="2431516"/>
          </a:xfrm>
          <a:prstGeom prst="rect">
            <a:avLst/>
          </a:prstGeom>
          <a:ln>
            <a:solidFill>
              <a:schemeClr val="accent2"/>
            </a:solidFill>
          </a:ln>
          <a:extLst>
            <a:ext uri="{53640926-AAD7-44D8-BBD7-CCE9431645EC}">
              <a14:shadowObscured xmlns:a14="http://schemas.microsoft.com/office/drawing/2010/main"/>
            </a:ext>
          </a:extLst>
        </p:spPr>
      </p:pic>
      <p:sp>
        <p:nvSpPr>
          <p:cNvPr id="4" name="TextBox 3"/>
          <p:cNvSpPr txBox="1"/>
          <p:nvPr/>
        </p:nvSpPr>
        <p:spPr>
          <a:xfrm>
            <a:off x="159469" y="5718017"/>
            <a:ext cx="4412531"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acknowledging the disclaimers the applicant will be asked to enter in their personal information (or the information of whoever they are applying for).</a:t>
            </a:r>
            <a:endParaRPr lang="en-US" sz="1600" dirty="0">
              <a:latin typeface="Calibri" panose="020F0502020204030204" pitchFamily="34" charset="0"/>
              <a:cs typeface="Calibri" panose="020F0502020204030204" pitchFamily="34" charset="0"/>
            </a:endParaRPr>
          </a:p>
        </p:txBody>
      </p:sp>
      <p:pic>
        <p:nvPicPr>
          <p:cNvPr id="13" name="Picture 12"/>
          <p:cNvPicPr/>
          <p:nvPr/>
        </p:nvPicPr>
        <p:blipFill rotWithShape="1">
          <a:blip r:embed="rId4"/>
          <a:srcRect l="16293" t="47073" r="16399" b="39334"/>
          <a:stretch/>
        </p:blipFill>
        <p:spPr bwMode="auto">
          <a:xfrm>
            <a:off x="182732" y="737365"/>
            <a:ext cx="4488731" cy="1064221"/>
          </a:xfrm>
          <a:prstGeom prst="rect">
            <a:avLst/>
          </a:prstGeom>
          <a:ln>
            <a:noFill/>
          </a:ln>
          <a:extLst>
            <a:ext uri="{53640926-AAD7-44D8-BBD7-CCE9431645EC}">
              <a14:shadowObscured xmlns:a14="http://schemas.microsoft.com/office/drawing/2010/main"/>
            </a:ext>
          </a:extLst>
        </p:spPr>
      </p:pic>
      <p:sp>
        <p:nvSpPr>
          <p:cNvPr id="5" name="Oval 4"/>
          <p:cNvSpPr/>
          <p:nvPr/>
        </p:nvSpPr>
        <p:spPr>
          <a:xfrm>
            <a:off x="3114806" y="1443948"/>
            <a:ext cx="1600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p:nvPr/>
        </p:nvPicPr>
        <p:blipFill rotWithShape="1">
          <a:blip r:embed="rId5"/>
          <a:srcRect l="16772" t="6312" r="16572" b="69022"/>
          <a:stretch/>
        </p:blipFill>
        <p:spPr bwMode="auto">
          <a:xfrm>
            <a:off x="159468" y="2066735"/>
            <a:ext cx="4488731" cy="3651282"/>
          </a:xfrm>
          <a:prstGeom prst="rect">
            <a:avLst/>
          </a:prstGeom>
          <a:ln>
            <a:solidFill>
              <a:schemeClr val="accent2"/>
            </a:solidFill>
          </a:ln>
          <a:extLst>
            <a:ext uri="{53640926-AAD7-44D8-BBD7-CCE9431645EC}">
              <a14:shadowObscured xmlns:a14="http://schemas.microsoft.com/office/drawing/2010/main"/>
            </a:ext>
          </a:extLst>
        </p:spPr>
      </p:pic>
      <p:pic>
        <p:nvPicPr>
          <p:cNvPr id="12" name="Picture 11"/>
          <p:cNvPicPr>
            <a:picLocks noChangeAspect="1"/>
          </p:cNvPicPr>
          <p:nvPr/>
        </p:nvPicPr>
        <p:blipFill>
          <a:blip r:embed="rId6">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
        <p:nvSpPr>
          <p:cNvPr id="2" name="Rectangular Callout 1"/>
          <p:cNvSpPr/>
          <p:nvPr/>
        </p:nvSpPr>
        <p:spPr>
          <a:xfrm>
            <a:off x="4781812" y="5257800"/>
            <a:ext cx="1876161" cy="1152183"/>
          </a:xfrm>
          <a:prstGeom prst="wedgeRectCallout">
            <a:avLst>
              <a:gd name="adj1" fmla="val 63753"/>
              <a:gd name="adj2" fmla="val -155595"/>
            </a:avLst>
          </a:prstGeom>
          <a:solidFill>
            <a:srgbClr val="FFFF0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lumMod val="50000"/>
                  </a:schemeClr>
                </a:solidFill>
              </a:rPr>
              <a:t>Please see new passport / citizenship questions on Slides 14 through 16  </a:t>
            </a:r>
            <a:endParaRPr lang="en-US" sz="1400" dirty="0">
              <a:solidFill>
                <a:schemeClr val="bg1">
                  <a:lumMod val="50000"/>
                </a:schemeClr>
              </a:solidFill>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6671" y="3400345"/>
            <a:ext cx="436270" cy="390347"/>
          </a:xfrm>
          <a:prstGeom prst="rect">
            <a:avLst/>
          </a:prstGeom>
        </p:spPr>
      </p:pic>
      <p:cxnSp>
        <p:nvCxnSpPr>
          <p:cNvPr id="8" name="Straight Connector 7"/>
          <p:cNvCxnSpPr>
            <a:endCxn id="9" idx="3"/>
          </p:cNvCxnSpPr>
          <p:nvPr/>
        </p:nvCxnSpPr>
        <p:spPr>
          <a:xfrm>
            <a:off x="4781812" y="3400345"/>
            <a:ext cx="4343400" cy="103472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9" idx="1"/>
          </p:cNvCxnSpPr>
          <p:nvPr/>
        </p:nvCxnSpPr>
        <p:spPr>
          <a:xfrm flipV="1">
            <a:off x="4781812" y="3400345"/>
            <a:ext cx="4285988" cy="103472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Application </a:t>
            </a:r>
            <a:r>
              <a:rPr lang="en-US" sz="3200" dirty="0" smtClean="0"/>
              <a:t>Information </a:t>
            </a:r>
            <a:r>
              <a:rPr lang="en-US" sz="3200" dirty="0"/>
              <a:t>–  </a:t>
            </a:r>
            <a:r>
              <a:rPr lang="en-US" sz="3200" dirty="0" smtClean="0"/>
              <a:t/>
            </a:r>
            <a:br>
              <a:rPr lang="en-US" sz="3200" dirty="0" smtClean="0"/>
            </a:br>
            <a:r>
              <a:rPr lang="en-US" sz="3200" dirty="0" smtClean="0"/>
              <a:t>Additional </a:t>
            </a:r>
            <a:r>
              <a:rPr lang="en-US" sz="3200" dirty="0"/>
              <a:t>Passport Question and </a:t>
            </a:r>
            <a:r>
              <a:rPr lang="en-US" sz="3200" dirty="0" smtClean="0"/>
              <a:t>Fields</a:t>
            </a:r>
            <a:endParaRPr lang="en-US" sz="3200" dirty="0"/>
          </a:p>
        </p:txBody>
      </p:sp>
      <p:pic>
        <p:nvPicPr>
          <p:cNvPr id="5" name="Content Placeholder 4"/>
          <p:cNvPicPr>
            <a:picLocks noGrp="1" noChangeAspect="1"/>
          </p:cNvPicPr>
          <p:nvPr>
            <p:ph idx="1"/>
          </p:nvPr>
        </p:nvPicPr>
        <p:blipFill rotWithShape="1">
          <a:blip r:embed="rId2"/>
          <a:srcRect l="18532" t="24912" r="2064" b="12683"/>
          <a:stretch/>
        </p:blipFill>
        <p:spPr>
          <a:xfrm>
            <a:off x="381000" y="1732450"/>
            <a:ext cx="8458200" cy="4134950"/>
          </a:xfrm>
          <a:prstGeom prst="rect">
            <a:avLst/>
          </a:prstGeom>
        </p:spPr>
      </p:pic>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14</a:t>
            </a:fld>
            <a:endParaRPr lang="en-US" dirty="0"/>
          </a:p>
        </p:txBody>
      </p:sp>
    </p:spTree>
    <p:extLst>
      <p:ext uri="{BB962C8B-B14F-4D97-AF65-F5344CB8AC3E}">
        <p14:creationId xmlns:p14="http://schemas.microsoft.com/office/powerpoint/2010/main" val="2682308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066" y="477350"/>
            <a:ext cx="7993468" cy="970450"/>
          </a:xfrm>
        </p:spPr>
        <p:txBody>
          <a:bodyPr>
            <a:noAutofit/>
          </a:bodyPr>
          <a:lstStyle/>
          <a:p>
            <a:r>
              <a:rPr lang="en-US" sz="3200" dirty="0"/>
              <a:t>Application </a:t>
            </a:r>
            <a:r>
              <a:rPr lang="en-US" sz="3200" dirty="0" smtClean="0"/>
              <a:t>Information – </a:t>
            </a:r>
            <a:br>
              <a:rPr lang="en-US" sz="3200" dirty="0" smtClean="0"/>
            </a:br>
            <a:r>
              <a:rPr lang="en-US" sz="3200" dirty="0" smtClean="0"/>
              <a:t>New Citizenship Questions</a:t>
            </a:r>
            <a:endParaRPr lang="en-US" sz="3200" dirty="0"/>
          </a:p>
        </p:txBody>
      </p:sp>
      <p:pic>
        <p:nvPicPr>
          <p:cNvPr id="5" name="Content Placeholder 4"/>
          <p:cNvPicPr>
            <a:picLocks noGrp="1" noChangeAspect="1"/>
          </p:cNvPicPr>
          <p:nvPr>
            <p:ph idx="1"/>
          </p:nvPr>
        </p:nvPicPr>
        <p:blipFill rotWithShape="1">
          <a:blip r:embed="rId3"/>
          <a:srcRect l="19701" t="28666" r="4400" b="18772"/>
          <a:stretch/>
        </p:blipFill>
        <p:spPr>
          <a:xfrm>
            <a:off x="609600" y="1828800"/>
            <a:ext cx="7783284" cy="3352800"/>
          </a:xfrm>
          <a:prstGeom prst="rect">
            <a:avLst/>
          </a:prstGeom>
        </p:spPr>
      </p:pic>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15</a:t>
            </a:fld>
            <a:endParaRPr lang="en-US" dirty="0"/>
          </a:p>
        </p:txBody>
      </p:sp>
    </p:spTree>
    <p:extLst>
      <p:ext uri="{BB962C8B-B14F-4D97-AF65-F5344CB8AC3E}">
        <p14:creationId xmlns:p14="http://schemas.microsoft.com/office/powerpoint/2010/main" val="1541126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304800"/>
            <a:ext cx="7765322" cy="970450"/>
          </a:xfrm>
        </p:spPr>
        <p:txBody>
          <a:bodyPr>
            <a:noAutofit/>
          </a:bodyPr>
          <a:lstStyle/>
          <a:p>
            <a:r>
              <a:rPr lang="en-US" sz="3000" dirty="0"/>
              <a:t>Application </a:t>
            </a:r>
            <a:r>
              <a:rPr lang="en-US" sz="3000" dirty="0" smtClean="0"/>
              <a:t>Information </a:t>
            </a:r>
            <a:r>
              <a:rPr lang="en-US" sz="3000" dirty="0"/>
              <a:t>–    </a:t>
            </a:r>
            <a:r>
              <a:rPr lang="en-US" sz="3000" dirty="0" smtClean="0"/>
              <a:t/>
            </a:r>
            <a:br>
              <a:rPr lang="en-US" sz="3000" dirty="0" smtClean="0"/>
            </a:br>
            <a:r>
              <a:rPr lang="en-US" sz="3000" dirty="0" smtClean="0"/>
              <a:t>Birth </a:t>
            </a:r>
            <a:r>
              <a:rPr lang="en-US" sz="3000" dirty="0"/>
              <a:t>Country, Citizenship Mismatch </a:t>
            </a:r>
            <a:r>
              <a:rPr lang="en-US" sz="3000" dirty="0" smtClean="0"/>
              <a:t> </a:t>
            </a:r>
            <a:endParaRPr lang="en-US" sz="30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16</a:t>
            </a:fld>
            <a:endParaRPr lang="en-US" dirty="0"/>
          </a:p>
        </p:txBody>
      </p:sp>
      <p:pic>
        <p:nvPicPr>
          <p:cNvPr id="8" name="Picture 7"/>
          <p:cNvPicPr>
            <a:picLocks noChangeAspect="1"/>
          </p:cNvPicPr>
          <p:nvPr/>
        </p:nvPicPr>
        <p:blipFill rotWithShape="1">
          <a:blip r:embed="rId3"/>
          <a:srcRect l="26309" t="19560" r="27321" b="62638"/>
          <a:stretch/>
        </p:blipFill>
        <p:spPr>
          <a:xfrm>
            <a:off x="354496" y="1295400"/>
            <a:ext cx="5129855" cy="1066800"/>
          </a:xfrm>
          <a:prstGeom prst="rect">
            <a:avLst/>
          </a:prstGeom>
        </p:spPr>
      </p:pic>
      <p:pic>
        <p:nvPicPr>
          <p:cNvPr id="11" name="Picture 10"/>
          <p:cNvPicPr>
            <a:picLocks noChangeAspect="1"/>
          </p:cNvPicPr>
          <p:nvPr/>
        </p:nvPicPr>
        <p:blipFill rotWithShape="1">
          <a:blip r:embed="rId4"/>
          <a:srcRect l="26190" t="18351" r="26726" b="14176"/>
          <a:stretch/>
        </p:blipFill>
        <p:spPr>
          <a:xfrm>
            <a:off x="361122" y="2438400"/>
            <a:ext cx="5123229" cy="3976817"/>
          </a:xfrm>
          <a:prstGeom prst="rect">
            <a:avLst/>
          </a:prstGeom>
        </p:spPr>
      </p:pic>
      <p:sp>
        <p:nvSpPr>
          <p:cNvPr id="12" name="TextBox 11"/>
          <p:cNvSpPr txBox="1"/>
          <p:nvPr/>
        </p:nvSpPr>
        <p:spPr>
          <a:xfrm>
            <a:off x="5918345" y="2800728"/>
            <a:ext cx="2692255" cy="3108543"/>
          </a:xfrm>
          <a:prstGeom prst="rect">
            <a:avLst/>
          </a:prstGeom>
          <a:solidFill>
            <a:schemeClr val="tx1"/>
          </a:solidFill>
        </p:spPr>
        <p:txBody>
          <a:bodyPr wrap="square" rtlCol="0">
            <a:spAutoFit/>
          </a:bodyPr>
          <a:lstStyle/>
          <a:p>
            <a:r>
              <a:rPr lang="en-US" sz="1400" dirty="0" smtClean="0">
                <a:solidFill>
                  <a:schemeClr val="accent1">
                    <a:lumMod val="75000"/>
                  </a:schemeClr>
                </a:solidFill>
              </a:rPr>
              <a:t>BIRTH COUNTRY MISMATCH</a:t>
            </a:r>
            <a:br>
              <a:rPr lang="en-US" sz="1400" dirty="0" smtClean="0">
                <a:solidFill>
                  <a:schemeClr val="accent1">
                    <a:lumMod val="75000"/>
                  </a:schemeClr>
                </a:solidFill>
              </a:rPr>
            </a:br>
            <a:r>
              <a:rPr lang="en-US" sz="1400" dirty="0" smtClean="0">
                <a:solidFill>
                  <a:schemeClr val="accent1">
                    <a:lumMod val="75000"/>
                  </a:schemeClr>
                </a:solidFill>
              </a:rPr>
              <a:t>Upon clicking ‘Next’ from this page, the system will validate the Country of Birth, the Country of Citizenship, the Current Other Country of Citizenship / Nationality, </a:t>
            </a:r>
            <a:r>
              <a:rPr lang="en-US" sz="1400" dirty="0">
                <a:solidFill>
                  <a:schemeClr val="accent1">
                    <a:lumMod val="75000"/>
                  </a:schemeClr>
                </a:solidFill>
              </a:rPr>
              <a:t>and </a:t>
            </a:r>
            <a:r>
              <a:rPr lang="en-US" sz="1400" dirty="0" smtClean="0">
                <a:solidFill>
                  <a:schemeClr val="accent1">
                    <a:lumMod val="75000"/>
                  </a:schemeClr>
                </a:solidFill>
              </a:rPr>
              <a:t>the Previous </a:t>
            </a:r>
            <a:r>
              <a:rPr lang="en-US" sz="1400" dirty="0">
                <a:solidFill>
                  <a:schemeClr val="accent1">
                    <a:lumMod val="75000"/>
                  </a:schemeClr>
                </a:solidFill>
              </a:rPr>
              <a:t>Other </a:t>
            </a:r>
            <a:r>
              <a:rPr lang="en-US" sz="1400" dirty="0" smtClean="0">
                <a:solidFill>
                  <a:schemeClr val="accent1">
                    <a:lumMod val="75000"/>
                  </a:schemeClr>
                </a:solidFill>
              </a:rPr>
              <a:t>Country of Citizenship/Nationality fields. If none of the country of citizenship fields match the Country of Birth, the system will ask the applicant to select the reason for it. </a:t>
            </a:r>
            <a:endParaRPr lang="en-US" sz="1400" dirty="0"/>
          </a:p>
        </p:txBody>
      </p:sp>
      <p:cxnSp>
        <p:nvCxnSpPr>
          <p:cNvPr id="13" name="Straight Arrow Connector 12"/>
          <p:cNvCxnSpPr>
            <a:stCxn id="12" idx="1"/>
          </p:cNvCxnSpPr>
          <p:nvPr/>
        </p:nvCxnSpPr>
        <p:spPr>
          <a:xfrm flipH="1">
            <a:off x="5115979" y="4355000"/>
            <a:ext cx="802366" cy="5980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 y="2404817"/>
            <a:ext cx="6106885"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439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52400" y="24064"/>
            <a:ext cx="4953000" cy="645862"/>
          </a:xfrm>
        </p:spPr>
        <p:txBody>
          <a:bodyPr/>
          <a:lstStyle/>
          <a:p>
            <a:pPr eaLnBrk="1" hangingPunct="1"/>
            <a:r>
              <a:rPr lang="en-US" sz="3600" b="1" dirty="0" smtClean="0">
                <a:solidFill>
                  <a:schemeClr val="tx2"/>
                </a:solidFill>
                <a:latin typeface="Times New Roman" pitchFamily="18" charset="0"/>
                <a:cs typeface="Times New Roman" pitchFamily="18" charset="0"/>
              </a:rPr>
              <a:t>Sample Passport</a:t>
            </a:r>
          </a:p>
        </p:txBody>
      </p:sp>
      <p:sp>
        <p:nvSpPr>
          <p:cNvPr id="7" name="Slide Number Placeholder 6"/>
          <p:cNvSpPr>
            <a:spLocks noGrp="1"/>
          </p:cNvSpPr>
          <p:nvPr>
            <p:ph type="sldNum" sz="quarter" idx="12"/>
          </p:nvPr>
        </p:nvSpPr>
        <p:spPr/>
        <p:txBody>
          <a:bodyPr/>
          <a:lstStyle/>
          <a:p>
            <a:pPr>
              <a:defRPr/>
            </a:pPr>
            <a:fld id="{FBBF9521-BFBA-4D46-A73F-146DDA2F2146}" type="slidenum">
              <a:rPr lang="en-US"/>
              <a:pPr>
                <a:defRPr/>
              </a:pPr>
              <a:t>17</a:t>
            </a:fld>
            <a:endParaRPr lang="en-US" dirty="0"/>
          </a:p>
        </p:txBody>
      </p:sp>
      <p:pic>
        <p:nvPicPr>
          <p:cNvPr id="12" name="Picture 11"/>
          <p:cNvPicPr/>
          <p:nvPr/>
        </p:nvPicPr>
        <p:blipFill rotWithShape="1">
          <a:blip r:embed="rId2"/>
          <a:srcRect l="62255" t="14933" r="17891" b="75021"/>
          <a:stretch/>
        </p:blipFill>
        <p:spPr bwMode="auto">
          <a:xfrm>
            <a:off x="109440" y="762001"/>
            <a:ext cx="1262160" cy="1676400"/>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p:nvPr/>
        </p:nvPicPr>
        <p:blipFill rotWithShape="1">
          <a:blip r:embed="rId3"/>
          <a:srcRect l="15139" t="14321" r="19444" b="1482"/>
          <a:stretch/>
        </p:blipFill>
        <p:spPr bwMode="auto">
          <a:xfrm>
            <a:off x="1447801" y="669926"/>
            <a:ext cx="5105399" cy="3564444"/>
          </a:xfrm>
          <a:prstGeom prst="rect">
            <a:avLst/>
          </a:prstGeom>
          <a:ln>
            <a:solidFill>
              <a:schemeClr val="accent2"/>
            </a:solidFill>
          </a:ln>
          <a:extLst>
            <a:ext uri="{53640926-AAD7-44D8-BBD7-CCE9431645EC}">
              <a14:shadowObscured xmlns:a14="http://schemas.microsoft.com/office/drawing/2010/main"/>
            </a:ext>
          </a:extLst>
        </p:spPr>
      </p:pic>
      <p:pic>
        <p:nvPicPr>
          <p:cNvPr id="9" name="Picture 8"/>
          <p:cNvPicPr/>
          <p:nvPr/>
        </p:nvPicPr>
        <p:blipFill rotWithShape="1">
          <a:blip r:embed="rId4"/>
          <a:srcRect l="16805" t="49629" r="18195" b="5186"/>
          <a:stretch/>
        </p:blipFill>
        <p:spPr bwMode="auto">
          <a:xfrm>
            <a:off x="1447801" y="4234370"/>
            <a:ext cx="5105399" cy="2514599"/>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6657975" y="1828800"/>
            <a:ext cx="2333625" cy="329320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right side of the Applicant Information page there is a help screen that shows the applicant where to find the requested information on their passport.  This help screen can be accessed by clicking the magnifying glass on the upper right hand side of the passport image.</a:t>
            </a:r>
            <a:endParaRPr lang="en-US" sz="1600" dirty="0">
              <a:latin typeface="Calibri" panose="020F0502020204030204" pitchFamily="34" charset="0"/>
              <a:cs typeface="Calibri" panose="020F0502020204030204" pitchFamily="34" charset="0"/>
            </a:endParaRPr>
          </a:p>
        </p:txBody>
      </p:sp>
      <p:sp>
        <p:nvSpPr>
          <p:cNvPr id="4" name="Oval 3"/>
          <p:cNvSpPr/>
          <p:nvPr/>
        </p:nvSpPr>
        <p:spPr>
          <a:xfrm>
            <a:off x="990600" y="994983"/>
            <a:ext cx="228600" cy="224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a:stCxn id="4" idx="6"/>
          </p:cNvCxnSpPr>
          <p:nvPr/>
        </p:nvCxnSpPr>
        <p:spPr>
          <a:xfrm>
            <a:off x="1219200" y="1107092"/>
            <a:ext cx="381000" cy="4931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35565176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3356" y="76870"/>
            <a:ext cx="6629400" cy="9144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Contact and Employment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18</a:t>
            </a:fld>
            <a:endParaRPr lang="en-US" dirty="0"/>
          </a:p>
        </p:txBody>
      </p:sp>
      <p:pic>
        <p:nvPicPr>
          <p:cNvPr id="6" name="Picture 5"/>
          <p:cNvPicPr/>
          <p:nvPr/>
        </p:nvPicPr>
        <p:blipFill rotWithShape="1">
          <a:blip r:embed="rId3"/>
          <a:srcRect l="17092" t="55965" r="17017" b="19630"/>
          <a:stretch/>
        </p:blipFill>
        <p:spPr bwMode="auto">
          <a:xfrm>
            <a:off x="533400" y="1295400"/>
            <a:ext cx="5486400" cy="5257800"/>
          </a:xfrm>
          <a:prstGeom prst="rect">
            <a:avLst/>
          </a:prstGeom>
          <a:ln>
            <a:solidFill>
              <a:schemeClr val="accent2"/>
            </a:solidFill>
          </a:ln>
          <a:extLst>
            <a:ext uri="{53640926-AAD7-44D8-BBD7-CCE9431645EC}">
              <a14:shadowObscured xmlns:a14="http://schemas.microsoft.com/office/drawing/2010/main"/>
            </a:ext>
          </a:extLst>
        </p:spPr>
      </p:pic>
      <p:sp>
        <p:nvSpPr>
          <p:cNvPr id="3" name="TextBox 2"/>
          <p:cNvSpPr txBox="1"/>
          <p:nvPr/>
        </p:nvSpPr>
        <p:spPr>
          <a:xfrm>
            <a:off x="6324600" y="1447800"/>
            <a:ext cx="251460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next screen the applicant will be asked to enter their contact and employment information.</a:t>
            </a:r>
            <a:endParaRPr lang="en-US" sz="16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1038676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11631"/>
            <a:ext cx="6629400" cy="597969"/>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Travel Information</a:t>
            </a:r>
          </a:p>
        </p:txBody>
      </p:sp>
      <p:sp>
        <p:nvSpPr>
          <p:cNvPr id="7" name="Slide Number Placeholder 6"/>
          <p:cNvSpPr>
            <a:spLocks noGrp="1"/>
          </p:cNvSpPr>
          <p:nvPr>
            <p:ph type="sldNum" sz="quarter" idx="12"/>
          </p:nvPr>
        </p:nvSpPr>
        <p:spPr/>
        <p:txBody>
          <a:bodyPr/>
          <a:lstStyle/>
          <a:p>
            <a:pPr>
              <a:defRPr/>
            </a:pPr>
            <a:fld id="{89F818A9-CBF2-4F8C-B7D2-083A93D04A03}" type="slidenum">
              <a:rPr lang="en-US"/>
              <a:pPr>
                <a:defRPr/>
              </a:pPr>
              <a:t>19</a:t>
            </a:fld>
            <a:endParaRPr lang="en-US" dirty="0"/>
          </a:p>
        </p:txBody>
      </p:sp>
      <p:pic>
        <p:nvPicPr>
          <p:cNvPr id="11" name="Picture 10"/>
          <p:cNvPicPr/>
          <p:nvPr/>
        </p:nvPicPr>
        <p:blipFill rotWithShape="1">
          <a:blip r:embed="rId2"/>
          <a:srcRect l="17222" t="17937" r="17222" b="32332"/>
          <a:stretch/>
        </p:blipFill>
        <p:spPr bwMode="auto">
          <a:xfrm>
            <a:off x="152400" y="1406351"/>
            <a:ext cx="5410200" cy="5375449"/>
          </a:xfrm>
          <a:prstGeom prst="rect">
            <a:avLst/>
          </a:prstGeom>
          <a:ln>
            <a:solidFill>
              <a:schemeClr val="accent2"/>
            </a:solidFill>
          </a:ln>
          <a:extLst>
            <a:ext uri="{53640926-AAD7-44D8-BBD7-CCE9431645EC}">
              <a14:shadowObscured xmlns:a14="http://schemas.microsoft.com/office/drawing/2010/main"/>
            </a:ext>
          </a:extLst>
        </p:spPr>
      </p:pic>
      <p:sp>
        <p:nvSpPr>
          <p:cNvPr id="6" name="TextBox 5"/>
          <p:cNvSpPr txBox="1"/>
          <p:nvPr/>
        </p:nvSpPr>
        <p:spPr>
          <a:xfrm>
            <a:off x="6324600" y="1447800"/>
            <a:ext cx="251460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third screen the applicant will be asked to enter their travel information.</a:t>
            </a:r>
            <a:endParaRPr lang="en-US" sz="1600" dirty="0">
              <a:latin typeface="Calibri" panose="020F0502020204030204" pitchFamily="34" charset="0"/>
              <a:cs typeface="Calibri" panose="020F0502020204030204" pitchFamily="34" charset="0"/>
            </a:endParaRPr>
          </a:p>
        </p:txBody>
      </p:sp>
      <p:pic>
        <p:nvPicPr>
          <p:cNvPr id="8" name="Picture 7"/>
          <p:cNvPicPr/>
          <p:nvPr/>
        </p:nvPicPr>
        <p:blipFill rotWithShape="1">
          <a:blip r:embed="rId3"/>
          <a:srcRect t="5062" r="12500" b="67473"/>
          <a:stretch/>
        </p:blipFill>
        <p:spPr>
          <a:xfrm>
            <a:off x="150725" y="750510"/>
            <a:ext cx="5411875" cy="697289"/>
          </a:xfrm>
          <a:prstGeom prst="rect">
            <a:avLst/>
          </a:prstGeom>
        </p:spPr>
      </p:pic>
      <p:pic>
        <p:nvPicPr>
          <p:cNvPr id="9" name="Picture 8"/>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446389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838200"/>
            <a:ext cx="2438401" cy="6858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Entire Welcome Page</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2</a:t>
            </a:fld>
            <a:endParaRPr lang="en-US" dirty="0"/>
          </a:p>
        </p:txBody>
      </p:sp>
      <p:pic>
        <p:nvPicPr>
          <p:cNvPr id="7" name="Picture 6"/>
          <p:cNvPicPr/>
          <p:nvPr/>
        </p:nvPicPr>
        <p:blipFill>
          <a:blip r:embed="rId3"/>
          <a:stretch>
            <a:fillRect/>
          </a:stretch>
        </p:blipFill>
        <p:spPr>
          <a:xfrm>
            <a:off x="2209801" y="0"/>
            <a:ext cx="4191000" cy="6858000"/>
          </a:xfrm>
          <a:prstGeom prst="rect">
            <a:avLst/>
          </a:prstGeom>
          <a:ln>
            <a:solidFill>
              <a:schemeClr val="tx1"/>
            </a:solidFill>
          </a:ln>
        </p:spPr>
      </p:pic>
      <p:pic>
        <p:nvPicPr>
          <p:cNvPr id="8" name="Picture 7"/>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cxnSp>
        <p:nvCxnSpPr>
          <p:cNvPr id="9" name="Straight Arrow Connector 8"/>
          <p:cNvCxnSpPr/>
          <p:nvPr/>
        </p:nvCxnSpPr>
        <p:spPr>
          <a:xfrm flipV="1">
            <a:off x="5334000" y="5486401"/>
            <a:ext cx="0" cy="10668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92592" b="740"/>
          <a:stretch/>
        </p:blipFill>
        <p:spPr>
          <a:xfrm>
            <a:off x="152400" y="4800600"/>
            <a:ext cx="8583700" cy="68580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5403" y="15240"/>
            <a:ext cx="6592571" cy="74676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Eligibility Questions and Waiver of Rights</a:t>
            </a:r>
          </a:p>
        </p:txBody>
      </p:sp>
      <p:sp>
        <p:nvSpPr>
          <p:cNvPr id="8" name="Slide Number Placeholder 7"/>
          <p:cNvSpPr>
            <a:spLocks noGrp="1"/>
          </p:cNvSpPr>
          <p:nvPr>
            <p:ph type="sldNum" sz="quarter" idx="12"/>
          </p:nvPr>
        </p:nvSpPr>
        <p:spPr>
          <a:xfrm>
            <a:off x="8458200" y="6436304"/>
            <a:ext cx="565159" cy="365125"/>
          </a:xfrm>
        </p:spPr>
        <p:txBody>
          <a:bodyPr/>
          <a:lstStyle/>
          <a:p>
            <a:pPr>
              <a:defRPr/>
            </a:pPr>
            <a:fld id="{1E0D3959-4690-4A16-A2DD-F4B44FE1CB82}" type="slidenum">
              <a:rPr lang="en-US"/>
              <a:pPr>
                <a:defRPr/>
              </a:pPr>
              <a:t>20</a:t>
            </a:fld>
            <a:endParaRPr lang="en-US" dirty="0"/>
          </a:p>
        </p:txBody>
      </p:sp>
      <p:sp>
        <p:nvSpPr>
          <p:cNvPr id="7" name="TextBox 6"/>
          <p:cNvSpPr txBox="1"/>
          <p:nvPr/>
        </p:nvSpPr>
        <p:spPr>
          <a:xfrm>
            <a:off x="5791200" y="4191000"/>
            <a:ext cx="2514600" cy="2062103"/>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fourth screen the applicant will be asked a series of eligibility questions.  This page includes a drop down menu where the applicant can selection Yes or No to each question.</a:t>
            </a:r>
            <a:endParaRPr lang="en-US" sz="1600" dirty="0">
              <a:latin typeface="Calibri" panose="020F0502020204030204" pitchFamily="34" charset="0"/>
              <a:cs typeface="Calibri" panose="020F0502020204030204" pitchFamily="34" charset="0"/>
            </a:endParaRPr>
          </a:p>
        </p:txBody>
      </p:sp>
      <p:pic>
        <p:nvPicPr>
          <p:cNvPr id="12" name="Picture 11"/>
          <p:cNvPicPr/>
          <p:nvPr/>
        </p:nvPicPr>
        <p:blipFill rotWithShape="1">
          <a:blip r:embed="rId3"/>
          <a:srcRect l="1628" r="2860"/>
          <a:stretch/>
        </p:blipFill>
        <p:spPr>
          <a:xfrm>
            <a:off x="228600" y="3957709"/>
            <a:ext cx="5029200" cy="2743200"/>
          </a:xfrm>
          <a:prstGeom prst="rect">
            <a:avLst/>
          </a:prstGeom>
        </p:spPr>
      </p:pic>
      <p:pic>
        <p:nvPicPr>
          <p:cNvPr id="13" name="Picture 12"/>
          <p:cNvPicPr/>
          <p:nvPr/>
        </p:nvPicPr>
        <p:blipFill>
          <a:blip r:embed="rId4"/>
          <a:stretch>
            <a:fillRect/>
          </a:stretch>
        </p:blipFill>
        <p:spPr>
          <a:xfrm>
            <a:off x="5286374" y="1398449"/>
            <a:ext cx="3857626" cy="1851300"/>
          </a:xfrm>
          <a:prstGeom prst="rect">
            <a:avLst/>
          </a:prstGeom>
        </p:spPr>
      </p:pic>
      <p:pic>
        <p:nvPicPr>
          <p:cNvPr id="9" name="Picture 8"/>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0" name="Picture 9"/>
          <p:cNvPicPr/>
          <p:nvPr/>
        </p:nvPicPr>
        <p:blipFill rotWithShape="1">
          <a:blip r:embed="rId6"/>
          <a:srcRect l="17265" t="10936" r="18342" b="22550"/>
          <a:stretch/>
        </p:blipFill>
        <p:spPr bwMode="auto">
          <a:xfrm>
            <a:off x="228600" y="990599"/>
            <a:ext cx="5029200" cy="2967110"/>
          </a:xfrm>
          <a:prstGeom prst="rect">
            <a:avLst/>
          </a:prstGeom>
          <a:ln>
            <a:noFill/>
          </a:ln>
          <a:extLst>
            <a:ext uri="{53640926-AAD7-44D8-BBD7-CCE9431645EC}">
              <a14:shadowObscured xmlns:a14="http://schemas.microsoft.com/office/drawing/2010/main"/>
            </a:ext>
          </a:extLst>
        </p:spPr>
      </p:pic>
      <p:sp>
        <p:nvSpPr>
          <p:cNvPr id="11" name="Rectangular Callout 10"/>
          <p:cNvSpPr/>
          <p:nvPr/>
        </p:nvSpPr>
        <p:spPr>
          <a:xfrm>
            <a:off x="1611605" y="5284121"/>
            <a:ext cx="1876161" cy="1152183"/>
          </a:xfrm>
          <a:prstGeom prst="wedgeRectCallout">
            <a:avLst>
              <a:gd name="adj1" fmla="val 78102"/>
              <a:gd name="adj2" fmla="val -3349"/>
            </a:avLst>
          </a:prstGeom>
          <a:solidFill>
            <a:srgbClr val="FFFF00">
              <a:alpha val="7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lumMod val="50000"/>
                  </a:schemeClr>
                </a:solidFill>
              </a:rPr>
              <a:t>Please see new eligibility questions on Slides 21 through 26  </a:t>
            </a:r>
            <a:endParaRPr lang="en-US" sz="1400" dirty="0">
              <a:solidFill>
                <a:schemeClr val="bg1">
                  <a:lumMod val="50000"/>
                </a:schemeClr>
              </a:solidFill>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0691" y="5562600"/>
            <a:ext cx="436270" cy="390347"/>
          </a:xfrm>
          <a:prstGeom prst="rect">
            <a:avLst/>
          </a:prstGeom>
        </p:spPr>
      </p:pic>
      <p:pic>
        <p:nvPicPr>
          <p:cNvPr id="5" name="Picture 4"/>
          <p:cNvPicPr>
            <a:picLocks noChangeAspect="1"/>
          </p:cNvPicPr>
          <p:nvPr/>
        </p:nvPicPr>
        <p:blipFill>
          <a:blip r:embed="rId8"/>
          <a:stretch>
            <a:fillRect/>
          </a:stretch>
        </p:blipFill>
        <p:spPr>
          <a:xfrm>
            <a:off x="249072" y="1676400"/>
            <a:ext cx="4018128" cy="1625079"/>
          </a:xfrm>
          <a:prstGeom prst="rect">
            <a:avLst/>
          </a:prstGeom>
        </p:spPr>
      </p:pic>
      <p:pic>
        <p:nvPicPr>
          <p:cNvPr id="3" name="Picture 2"/>
          <p:cNvPicPr>
            <a:picLocks noChangeAspect="1"/>
          </p:cNvPicPr>
          <p:nvPr/>
        </p:nvPicPr>
        <p:blipFill rotWithShape="1">
          <a:blip r:embed="rId9"/>
          <a:srcRect l="16561" t="23749" r="66335" b="62258"/>
          <a:stretch/>
        </p:blipFill>
        <p:spPr>
          <a:xfrm>
            <a:off x="228599" y="2209800"/>
            <a:ext cx="4200949" cy="107417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4800" y="1524000"/>
            <a:ext cx="6210145" cy="4572000"/>
          </a:xfrm>
          <a:prstGeom prst="rect">
            <a:avLst/>
          </a:prstGeom>
        </p:spPr>
      </p:pic>
      <p:sp>
        <p:nvSpPr>
          <p:cNvPr id="2" name="Title 1"/>
          <p:cNvSpPr>
            <a:spLocks noGrp="1"/>
          </p:cNvSpPr>
          <p:nvPr>
            <p:ph type="title"/>
          </p:nvPr>
        </p:nvSpPr>
        <p:spPr>
          <a:xfrm>
            <a:off x="685346" y="228600"/>
            <a:ext cx="7765322" cy="970450"/>
          </a:xfrm>
        </p:spPr>
        <p:txBody>
          <a:bodyPr>
            <a:noAutofit/>
          </a:bodyPr>
          <a:lstStyle/>
          <a:p>
            <a:r>
              <a:rPr lang="en-US" sz="3200" dirty="0"/>
              <a:t>Eligibility </a:t>
            </a:r>
            <a:r>
              <a:rPr lang="en-US" sz="3200" dirty="0" smtClean="0"/>
              <a:t>Questions </a:t>
            </a:r>
            <a:r>
              <a:rPr lang="en-US" sz="3200" dirty="0"/>
              <a:t>– Question 9 </a:t>
            </a:r>
            <a:br>
              <a:rPr lang="en-US" sz="3200" dirty="0"/>
            </a:br>
            <a:r>
              <a:rPr lang="en-US" sz="3200" dirty="0" smtClean="0"/>
              <a:t>Primary Reason</a:t>
            </a:r>
            <a:endParaRPr lang="en-US" sz="32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21</a:t>
            </a:fld>
            <a:endParaRPr lang="en-US" dirty="0"/>
          </a:p>
        </p:txBody>
      </p:sp>
      <p:cxnSp>
        <p:nvCxnSpPr>
          <p:cNvPr id="10" name="Straight Arrow Connector 9"/>
          <p:cNvCxnSpPr/>
          <p:nvPr/>
        </p:nvCxnSpPr>
        <p:spPr>
          <a:xfrm flipH="1" flipV="1">
            <a:off x="6019800" y="1752601"/>
            <a:ext cx="533400" cy="22859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798372" y="4343401"/>
            <a:ext cx="754828" cy="15239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53200" y="4343400"/>
            <a:ext cx="2133600" cy="738664"/>
          </a:xfrm>
          <a:prstGeom prst="rect">
            <a:avLst/>
          </a:prstGeom>
          <a:solidFill>
            <a:schemeClr val="tx1"/>
          </a:solidFill>
        </p:spPr>
        <p:txBody>
          <a:bodyPr wrap="square" rtlCol="0">
            <a:spAutoFit/>
          </a:bodyPr>
          <a:lstStyle/>
          <a:p>
            <a:r>
              <a:rPr lang="en-US" sz="1400" dirty="0" smtClean="0">
                <a:solidFill>
                  <a:schemeClr val="accent1">
                    <a:lumMod val="75000"/>
                  </a:schemeClr>
                </a:solidFill>
              </a:rPr>
              <a:t>Option to add additional travel. Up to 10 can be added.</a:t>
            </a:r>
            <a:endParaRPr lang="en-US" sz="1400" dirty="0"/>
          </a:p>
        </p:txBody>
      </p:sp>
      <p:sp>
        <p:nvSpPr>
          <p:cNvPr id="8" name="TextBox 7"/>
          <p:cNvSpPr txBox="1"/>
          <p:nvPr/>
        </p:nvSpPr>
        <p:spPr>
          <a:xfrm>
            <a:off x="6553200" y="1828800"/>
            <a:ext cx="2057400" cy="1600438"/>
          </a:xfrm>
          <a:prstGeom prst="rect">
            <a:avLst/>
          </a:prstGeom>
          <a:solidFill>
            <a:schemeClr val="tx1"/>
          </a:solidFill>
        </p:spPr>
        <p:txBody>
          <a:bodyPr wrap="square" rtlCol="0">
            <a:spAutoFit/>
          </a:bodyPr>
          <a:lstStyle/>
          <a:p>
            <a:r>
              <a:rPr lang="en-US" sz="1400" dirty="0" smtClean="0">
                <a:solidFill>
                  <a:schemeClr val="accent1">
                    <a:lumMod val="75000"/>
                  </a:schemeClr>
                </a:solidFill>
              </a:rPr>
              <a:t>When answer to Question 9 is ‘Yes’, the section below with Country, From, To, and Primary Reason fields open up with the option to add more travels.</a:t>
            </a:r>
            <a:endParaRPr lang="en-US" sz="1400" dirty="0">
              <a:solidFill>
                <a:schemeClr val="accent1">
                  <a:lumMod val="75000"/>
                </a:schemeClr>
              </a:solidFill>
            </a:endParaRPr>
          </a:p>
        </p:txBody>
      </p:sp>
    </p:spTree>
    <p:extLst>
      <p:ext uri="{BB962C8B-B14F-4D97-AF65-F5344CB8AC3E}">
        <p14:creationId xmlns:p14="http://schemas.microsoft.com/office/powerpoint/2010/main" val="938113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l="28615" t="13207" r="30414" b="7555"/>
          <a:stretch/>
        </p:blipFill>
        <p:spPr>
          <a:xfrm>
            <a:off x="533399" y="1295400"/>
            <a:ext cx="4800601" cy="5029200"/>
          </a:xfrm>
          <a:prstGeom prst="rect">
            <a:avLst/>
          </a:prstGeom>
        </p:spPr>
      </p:pic>
      <p:sp>
        <p:nvSpPr>
          <p:cNvPr id="2" name="Title 1"/>
          <p:cNvSpPr>
            <a:spLocks noGrp="1"/>
          </p:cNvSpPr>
          <p:nvPr>
            <p:ph type="title"/>
          </p:nvPr>
        </p:nvSpPr>
        <p:spPr>
          <a:xfrm>
            <a:off x="685346" y="304800"/>
            <a:ext cx="7765322" cy="970450"/>
          </a:xfrm>
        </p:spPr>
        <p:txBody>
          <a:bodyPr>
            <a:normAutofit/>
          </a:bodyPr>
          <a:lstStyle/>
          <a:p>
            <a:r>
              <a:rPr lang="fr-FR" sz="3200" dirty="0"/>
              <a:t>Eligibility Questions -</a:t>
            </a:r>
            <a:r>
              <a:rPr lang="fr-FR" sz="3200" dirty="0" smtClean="0"/>
              <a:t> Iran Travel</a:t>
            </a:r>
            <a:endParaRPr lang="en-US" sz="32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22</a:t>
            </a:fld>
            <a:endParaRPr lang="en-US" dirty="0"/>
          </a:p>
        </p:txBody>
      </p:sp>
      <p:sp>
        <p:nvSpPr>
          <p:cNvPr id="16" name="TextBox 15"/>
          <p:cNvSpPr txBox="1"/>
          <p:nvPr/>
        </p:nvSpPr>
        <p:spPr>
          <a:xfrm>
            <a:off x="5791200" y="2023502"/>
            <a:ext cx="2819400" cy="1169551"/>
          </a:xfrm>
          <a:prstGeom prst="rect">
            <a:avLst/>
          </a:prstGeom>
          <a:solidFill>
            <a:schemeClr val="tx1"/>
          </a:solidFill>
        </p:spPr>
        <p:txBody>
          <a:bodyPr wrap="square" rtlCol="0">
            <a:spAutoFit/>
          </a:bodyPr>
          <a:lstStyle/>
          <a:p>
            <a:r>
              <a:rPr lang="en-US" sz="1400" dirty="0" smtClean="0">
                <a:solidFill>
                  <a:schemeClr val="accent1">
                    <a:lumMod val="75000"/>
                  </a:schemeClr>
                </a:solidFill>
              </a:rPr>
              <a:t>If travel is to Iran and the primary reason is commercial/business purposes, the Iran specific organization questions are shown below</a:t>
            </a:r>
            <a:endParaRPr lang="en-US" sz="1400" dirty="0">
              <a:solidFill>
                <a:schemeClr val="accent1">
                  <a:lumMod val="75000"/>
                </a:schemeClr>
              </a:solidFill>
            </a:endParaRPr>
          </a:p>
        </p:txBody>
      </p:sp>
      <p:cxnSp>
        <p:nvCxnSpPr>
          <p:cNvPr id="17" name="Straight Arrow Connector 16"/>
          <p:cNvCxnSpPr/>
          <p:nvPr/>
        </p:nvCxnSpPr>
        <p:spPr>
          <a:xfrm flipH="1" flipV="1">
            <a:off x="5190530" y="2062049"/>
            <a:ext cx="600670" cy="7155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190530" y="5006714"/>
            <a:ext cx="1714500" cy="91576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67400" y="4806058"/>
            <a:ext cx="2667000" cy="954107"/>
          </a:xfrm>
          <a:prstGeom prst="rect">
            <a:avLst/>
          </a:prstGeom>
          <a:solidFill>
            <a:schemeClr val="tx1"/>
          </a:solidFill>
        </p:spPr>
        <p:txBody>
          <a:bodyPr wrap="square" rtlCol="0">
            <a:spAutoFit/>
          </a:bodyPr>
          <a:lstStyle/>
          <a:p>
            <a:r>
              <a:rPr lang="en-US" sz="1400" dirty="0" smtClean="0">
                <a:solidFill>
                  <a:schemeClr val="accent1">
                    <a:lumMod val="75000"/>
                  </a:schemeClr>
                </a:solidFill>
              </a:rPr>
              <a:t>On clicking this button, the Organization information section will repeat for additional entry. Up to 4 entries</a:t>
            </a:r>
            <a:endParaRPr lang="en-US" sz="1400" dirty="0">
              <a:solidFill>
                <a:schemeClr val="accent1">
                  <a:lumMod val="75000"/>
                </a:schemeClr>
              </a:solidFill>
            </a:endParaRPr>
          </a:p>
        </p:txBody>
      </p:sp>
    </p:spTree>
    <p:extLst>
      <p:ext uri="{BB962C8B-B14F-4D97-AF65-F5344CB8AC3E}">
        <p14:creationId xmlns:p14="http://schemas.microsoft.com/office/powerpoint/2010/main" val="2938698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304800"/>
            <a:ext cx="7765322" cy="970450"/>
          </a:xfrm>
        </p:spPr>
        <p:txBody>
          <a:bodyPr>
            <a:normAutofit/>
          </a:bodyPr>
          <a:lstStyle/>
          <a:p>
            <a:r>
              <a:rPr lang="fr-FR" sz="3200" dirty="0"/>
              <a:t>Eligibility Questions -</a:t>
            </a:r>
            <a:r>
              <a:rPr lang="fr-FR" sz="3200" dirty="0" smtClean="0"/>
              <a:t> Iraq Travel</a:t>
            </a:r>
            <a:endParaRPr lang="en-US" sz="32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23</a:t>
            </a:fld>
            <a:endParaRPr lang="en-US" dirty="0"/>
          </a:p>
        </p:txBody>
      </p:sp>
      <p:pic>
        <p:nvPicPr>
          <p:cNvPr id="14" name="Picture 13"/>
          <p:cNvPicPr>
            <a:picLocks noChangeAspect="1"/>
          </p:cNvPicPr>
          <p:nvPr/>
        </p:nvPicPr>
        <p:blipFill>
          <a:blip r:embed="rId2"/>
          <a:stretch>
            <a:fillRect/>
          </a:stretch>
        </p:blipFill>
        <p:spPr>
          <a:xfrm>
            <a:off x="720423" y="1219200"/>
            <a:ext cx="4591051" cy="1359831"/>
          </a:xfrm>
          <a:prstGeom prst="rect">
            <a:avLst/>
          </a:prstGeom>
        </p:spPr>
      </p:pic>
      <p:pic>
        <p:nvPicPr>
          <p:cNvPr id="15" name="Picture 14"/>
          <p:cNvPicPr>
            <a:picLocks noChangeAspect="1"/>
          </p:cNvPicPr>
          <p:nvPr/>
        </p:nvPicPr>
        <p:blipFill>
          <a:blip r:embed="rId3"/>
          <a:stretch>
            <a:fillRect/>
          </a:stretch>
        </p:blipFill>
        <p:spPr>
          <a:xfrm>
            <a:off x="726925" y="2597775"/>
            <a:ext cx="4584549" cy="3498225"/>
          </a:xfrm>
          <a:prstGeom prst="rect">
            <a:avLst/>
          </a:prstGeom>
        </p:spPr>
      </p:pic>
      <p:sp>
        <p:nvSpPr>
          <p:cNvPr id="16" name="TextBox 15"/>
          <p:cNvSpPr txBox="1"/>
          <p:nvPr/>
        </p:nvSpPr>
        <p:spPr>
          <a:xfrm>
            <a:off x="5739495" y="2097488"/>
            <a:ext cx="2711173" cy="1169551"/>
          </a:xfrm>
          <a:prstGeom prst="rect">
            <a:avLst/>
          </a:prstGeom>
          <a:solidFill>
            <a:schemeClr val="tx1"/>
          </a:solidFill>
        </p:spPr>
        <p:txBody>
          <a:bodyPr wrap="square" rtlCol="0">
            <a:spAutoFit/>
          </a:bodyPr>
          <a:lstStyle/>
          <a:p>
            <a:r>
              <a:rPr lang="en-US" sz="1400" dirty="0" smtClean="0">
                <a:solidFill>
                  <a:schemeClr val="accent1">
                    <a:lumMod val="75000"/>
                  </a:schemeClr>
                </a:solidFill>
              </a:rPr>
              <a:t>If travel is to Iraq and the primary reason is commercial/business purposes, the Iraq specific organization questions are shown below</a:t>
            </a:r>
            <a:endParaRPr lang="en-US" sz="1400" dirty="0">
              <a:solidFill>
                <a:schemeClr val="accent1">
                  <a:lumMod val="75000"/>
                </a:schemeClr>
              </a:solidFill>
            </a:endParaRPr>
          </a:p>
        </p:txBody>
      </p:sp>
      <p:cxnSp>
        <p:nvCxnSpPr>
          <p:cNvPr id="17" name="Straight Arrow Connector 16"/>
          <p:cNvCxnSpPr/>
          <p:nvPr/>
        </p:nvCxnSpPr>
        <p:spPr>
          <a:xfrm flipH="1" flipV="1">
            <a:off x="5161955" y="1981200"/>
            <a:ext cx="577540" cy="2779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161955" y="5057322"/>
            <a:ext cx="1714500" cy="70593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62427" y="4593705"/>
            <a:ext cx="2588241" cy="1169551"/>
          </a:xfrm>
          <a:prstGeom prst="rect">
            <a:avLst/>
          </a:prstGeom>
          <a:solidFill>
            <a:schemeClr val="tx1"/>
          </a:solidFill>
        </p:spPr>
        <p:txBody>
          <a:bodyPr wrap="square" rtlCol="0">
            <a:spAutoFit/>
          </a:bodyPr>
          <a:lstStyle/>
          <a:p>
            <a:r>
              <a:rPr lang="en-US" sz="1400" dirty="0" smtClean="0">
                <a:solidFill>
                  <a:schemeClr val="accent1">
                    <a:lumMod val="75000"/>
                  </a:schemeClr>
                </a:solidFill>
              </a:rPr>
              <a:t>On clicking this button, the Organization information section will repeat for additional entry. Up to 4 entries</a:t>
            </a:r>
            <a:endParaRPr lang="en-US" sz="1400" dirty="0">
              <a:solidFill>
                <a:schemeClr val="accent1">
                  <a:lumMod val="75000"/>
                </a:schemeClr>
              </a:solidFill>
            </a:endParaRPr>
          </a:p>
        </p:txBody>
      </p:sp>
    </p:spTree>
    <p:extLst>
      <p:ext uri="{BB962C8B-B14F-4D97-AF65-F5344CB8AC3E}">
        <p14:creationId xmlns:p14="http://schemas.microsoft.com/office/powerpoint/2010/main" val="1898550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228600"/>
            <a:ext cx="8001454" cy="970450"/>
          </a:xfrm>
        </p:spPr>
        <p:txBody>
          <a:bodyPr>
            <a:noAutofit/>
          </a:bodyPr>
          <a:lstStyle/>
          <a:p>
            <a:r>
              <a:rPr lang="en-US" sz="2800" dirty="0"/>
              <a:t>Eligibility Questions </a:t>
            </a:r>
            <a:r>
              <a:rPr lang="en-US" sz="2800" dirty="0" smtClean="0"/>
              <a:t>- International </a:t>
            </a:r>
            <a:r>
              <a:rPr lang="en-US" sz="2800" dirty="0"/>
              <a:t>Organization </a:t>
            </a:r>
            <a:r>
              <a:rPr lang="en-US" sz="2800" dirty="0" smtClean="0"/>
              <a:t>/</a:t>
            </a:r>
            <a:br>
              <a:rPr lang="en-US" sz="2800" dirty="0" smtClean="0"/>
            </a:br>
            <a:r>
              <a:rPr lang="en-US" sz="2800" dirty="0" smtClean="0"/>
              <a:t>Sub-National Government </a:t>
            </a:r>
            <a:endParaRPr lang="en-US" sz="28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24</a:t>
            </a:fld>
            <a:endParaRPr lang="en-US" dirty="0"/>
          </a:p>
        </p:txBody>
      </p:sp>
      <p:pic>
        <p:nvPicPr>
          <p:cNvPr id="5" name="Picture 4"/>
          <p:cNvPicPr>
            <a:picLocks noChangeAspect="1"/>
          </p:cNvPicPr>
          <p:nvPr/>
        </p:nvPicPr>
        <p:blipFill>
          <a:blip r:embed="rId2"/>
          <a:stretch>
            <a:fillRect/>
          </a:stretch>
        </p:blipFill>
        <p:spPr>
          <a:xfrm>
            <a:off x="571273" y="1238336"/>
            <a:ext cx="4114800" cy="5239467"/>
          </a:xfrm>
          <a:prstGeom prst="rect">
            <a:avLst/>
          </a:prstGeom>
        </p:spPr>
      </p:pic>
      <p:sp>
        <p:nvSpPr>
          <p:cNvPr id="6" name="TextBox 5"/>
          <p:cNvSpPr txBox="1"/>
          <p:nvPr/>
        </p:nvSpPr>
        <p:spPr>
          <a:xfrm>
            <a:off x="5353052" y="1384518"/>
            <a:ext cx="2876548" cy="1815882"/>
          </a:xfrm>
          <a:prstGeom prst="rect">
            <a:avLst/>
          </a:prstGeom>
          <a:solidFill>
            <a:schemeClr val="tx1"/>
          </a:solidFill>
        </p:spPr>
        <p:txBody>
          <a:bodyPr wrap="square" rtlCol="0">
            <a:spAutoFit/>
          </a:bodyPr>
          <a:lstStyle/>
          <a:p>
            <a:r>
              <a:rPr lang="en-US" sz="1400" dirty="0" smtClean="0">
                <a:solidFill>
                  <a:schemeClr val="accent1">
                    <a:lumMod val="75000"/>
                  </a:schemeClr>
                </a:solidFill>
              </a:rPr>
              <a:t>If Primary purpose of travel is:  “To carry out official duties on behalf of an international organization…” OR “To carry out official duties on behalf of a sub-national government…”, the specific organization questions are shown below</a:t>
            </a:r>
            <a:endParaRPr lang="en-US" sz="1400" dirty="0">
              <a:solidFill>
                <a:schemeClr val="accent1">
                  <a:lumMod val="75000"/>
                </a:schemeClr>
              </a:solidFill>
            </a:endParaRPr>
          </a:p>
        </p:txBody>
      </p:sp>
      <p:sp>
        <p:nvSpPr>
          <p:cNvPr id="7" name="TextBox 6"/>
          <p:cNvSpPr txBox="1"/>
          <p:nvPr/>
        </p:nvSpPr>
        <p:spPr>
          <a:xfrm>
            <a:off x="5353052" y="4778527"/>
            <a:ext cx="2876548" cy="954107"/>
          </a:xfrm>
          <a:prstGeom prst="rect">
            <a:avLst/>
          </a:prstGeom>
          <a:solidFill>
            <a:schemeClr val="tx1"/>
          </a:solidFill>
        </p:spPr>
        <p:txBody>
          <a:bodyPr wrap="square" rtlCol="0">
            <a:spAutoFit/>
          </a:bodyPr>
          <a:lstStyle/>
          <a:p>
            <a:r>
              <a:rPr lang="en-US" sz="1400" dirty="0" smtClean="0">
                <a:solidFill>
                  <a:schemeClr val="accent1">
                    <a:lumMod val="75000"/>
                  </a:schemeClr>
                </a:solidFill>
              </a:rPr>
              <a:t>On clicking this button, the Organization information section will repeat for additional entry. Up to 4 entries.</a:t>
            </a:r>
            <a:endParaRPr lang="en-US" sz="1400" dirty="0">
              <a:solidFill>
                <a:schemeClr val="accent1">
                  <a:lumMod val="75000"/>
                </a:schemeClr>
              </a:solidFill>
            </a:endParaRPr>
          </a:p>
        </p:txBody>
      </p:sp>
      <p:cxnSp>
        <p:nvCxnSpPr>
          <p:cNvPr id="8" name="Straight Arrow Connector 7"/>
          <p:cNvCxnSpPr/>
          <p:nvPr/>
        </p:nvCxnSpPr>
        <p:spPr>
          <a:xfrm flipH="1" flipV="1">
            <a:off x="4572000" y="1981201"/>
            <a:ext cx="781052" cy="1239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1"/>
          </p:cNvCxnSpPr>
          <p:nvPr/>
        </p:nvCxnSpPr>
        <p:spPr>
          <a:xfrm flipH="1">
            <a:off x="4495800" y="5255581"/>
            <a:ext cx="857252" cy="84041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624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04211"/>
            <a:ext cx="7765322" cy="970450"/>
          </a:xfrm>
        </p:spPr>
        <p:txBody>
          <a:bodyPr>
            <a:normAutofit/>
          </a:bodyPr>
          <a:lstStyle/>
          <a:p>
            <a:r>
              <a:rPr lang="en-US" sz="3200" dirty="0" smtClean="0"/>
              <a:t>Humanitarian/NGO travel</a:t>
            </a:r>
            <a:endParaRPr lang="en-US" sz="32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25</a:t>
            </a:fld>
            <a:endParaRPr lang="en-US" dirty="0"/>
          </a:p>
        </p:txBody>
      </p:sp>
      <p:sp>
        <p:nvSpPr>
          <p:cNvPr id="6" name="TextBox 5"/>
          <p:cNvSpPr txBox="1"/>
          <p:nvPr/>
        </p:nvSpPr>
        <p:spPr>
          <a:xfrm>
            <a:off x="5214131" y="2133600"/>
            <a:ext cx="3124200" cy="1323439"/>
          </a:xfrm>
          <a:prstGeom prst="rect">
            <a:avLst/>
          </a:prstGeom>
          <a:solidFill>
            <a:schemeClr val="tx1"/>
          </a:solidFill>
        </p:spPr>
        <p:txBody>
          <a:bodyPr wrap="square" rtlCol="0">
            <a:spAutoFit/>
          </a:bodyPr>
          <a:lstStyle/>
          <a:p>
            <a:r>
              <a:rPr lang="en-US" sz="1600" dirty="0" smtClean="0">
                <a:solidFill>
                  <a:schemeClr val="accent1">
                    <a:lumMod val="75000"/>
                  </a:schemeClr>
                </a:solidFill>
              </a:rPr>
              <a:t>If travel is to engage in humanitarian assistance, the Humanitarian/NGO specific organization questions are shown below</a:t>
            </a:r>
            <a:endParaRPr lang="en-US" sz="1600" dirty="0">
              <a:solidFill>
                <a:schemeClr val="accent1">
                  <a:lumMod val="75000"/>
                </a:schemeClr>
              </a:solidFill>
            </a:endParaRPr>
          </a:p>
        </p:txBody>
      </p:sp>
      <p:sp>
        <p:nvSpPr>
          <p:cNvPr id="9" name="TextBox 8"/>
          <p:cNvSpPr txBox="1"/>
          <p:nvPr/>
        </p:nvSpPr>
        <p:spPr>
          <a:xfrm>
            <a:off x="5214131" y="4735892"/>
            <a:ext cx="3209225" cy="1077218"/>
          </a:xfrm>
          <a:prstGeom prst="rect">
            <a:avLst/>
          </a:prstGeom>
          <a:solidFill>
            <a:schemeClr val="tx1"/>
          </a:solidFill>
        </p:spPr>
        <p:txBody>
          <a:bodyPr wrap="square" rtlCol="0">
            <a:spAutoFit/>
          </a:bodyPr>
          <a:lstStyle/>
          <a:p>
            <a:r>
              <a:rPr lang="en-US" sz="1600" dirty="0" smtClean="0">
                <a:solidFill>
                  <a:schemeClr val="accent1">
                    <a:lumMod val="75000"/>
                  </a:schemeClr>
                </a:solidFill>
              </a:rPr>
              <a:t>On clicking this button, the Organization information section will repeat for additional entry. Up to 4 entries.</a:t>
            </a:r>
            <a:endParaRPr lang="en-US" sz="1600" dirty="0">
              <a:solidFill>
                <a:schemeClr val="accent1">
                  <a:lumMod val="75000"/>
                </a:schemeClr>
              </a:solidFill>
            </a:endParaRPr>
          </a:p>
        </p:txBody>
      </p:sp>
      <p:pic>
        <p:nvPicPr>
          <p:cNvPr id="10" name="Picture 9"/>
          <p:cNvPicPr>
            <a:picLocks noChangeAspect="1"/>
          </p:cNvPicPr>
          <p:nvPr/>
        </p:nvPicPr>
        <p:blipFill rotWithShape="1">
          <a:blip r:embed="rId2"/>
          <a:srcRect b="2666"/>
          <a:stretch/>
        </p:blipFill>
        <p:spPr>
          <a:xfrm>
            <a:off x="482571" y="762000"/>
            <a:ext cx="4004977" cy="6028782"/>
          </a:xfrm>
          <a:prstGeom prst="rect">
            <a:avLst/>
          </a:prstGeom>
        </p:spPr>
      </p:pic>
      <p:cxnSp>
        <p:nvCxnSpPr>
          <p:cNvPr id="7" name="Straight Arrow Connector 6"/>
          <p:cNvCxnSpPr/>
          <p:nvPr/>
        </p:nvCxnSpPr>
        <p:spPr>
          <a:xfrm flipH="1" flipV="1">
            <a:off x="4171584" y="1829126"/>
            <a:ext cx="779126" cy="2645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435005" y="5562600"/>
            <a:ext cx="779126" cy="61731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14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304800"/>
            <a:ext cx="7765322" cy="970450"/>
          </a:xfrm>
        </p:spPr>
        <p:txBody>
          <a:bodyPr>
            <a:normAutofit/>
          </a:bodyPr>
          <a:lstStyle/>
          <a:p>
            <a:r>
              <a:rPr lang="en-US" sz="3200" dirty="0"/>
              <a:t>Eligibility Questions </a:t>
            </a:r>
            <a:r>
              <a:rPr lang="en-US" sz="3200" dirty="0" smtClean="0"/>
              <a:t>- Journalism</a:t>
            </a:r>
            <a:endParaRPr lang="en-US" sz="32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26</a:t>
            </a:fld>
            <a:endParaRPr lang="en-US" dirty="0"/>
          </a:p>
        </p:txBody>
      </p:sp>
      <p:pic>
        <p:nvPicPr>
          <p:cNvPr id="5" name="Picture 4"/>
          <p:cNvPicPr>
            <a:picLocks noChangeAspect="1"/>
          </p:cNvPicPr>
          <p:nvPr/>
        </p:nvPicPr>
        <p:blipFill>
          <a:blip r:embed="rId2"/>
          <a:stretch>
            <a:fillRect/>
          </a:stretch>
        </p:blipFill>
        <p:spPr>
          <a:xfrm>
            <a:off x="457200" y="1246382"/>
            <a:ext cx="5495198" cy="5078218"/>
          </a:xfrm>
          <a:prstGeom prst="rect">
            <a:avLst/>
          </a:prstGeom>
        </p:spPr>
      </p:pic>
      <p:cxnSp>
        <p:nvCxnSpPr>
          <p:cNvPr id="12" name="Straight Arrow Connector 11"/>
          <p:cNvCxnSpPr/>
          <p:nvPr/>
        </p:nvCxnSpPr>
        <p:spPr>
          <a:xfrm flipH="1">
            <a:off x="5638800" y="3931981"/>
            <a:ext cx="971550" cy="145297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1"/>
          </p:cNvCxnSpPr>
          <p:nvPr/>
        </p:nvCxnSpPr>
        <p:spPr>
          <a:xfrm flipH="1">
            <a:off x="5861491" y="5188298"/>
            <a:ext cx="767909" cy="86663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29400" y="4495800"/>
            <a:ext cx="1976486" cy="1384995"/>
          </a:xfrm>
          <a:prstGeom prst="rect">
            <a:avLst/>
          </a:prstGeom>
          <a:solidFill>
            <a:schemeClr val="tx1"/>
          </a:solidFill>
        </p:spPr>
        <p:txBody>
          <a:bodyPr wrap="square" rtlCol="0">
            <a:spAutoFit/>
          </a:bodyPr>
          <a:lstStyle/>
          <a:p>
            <a:r>
              <a:rPr lang="en-US" sz="1400" dirty="0" smtClean="0">
                <a:solidFill>
                  <a:schemeClr val="accent1">
                    <a:lumMod val="75000"/>
                  </a:schemeClr>
                </a:solidFill>
              </a:rPr>
              <a:t>On clicking this button the travel information including Country, From, To, and Primary Reason will repeat for additional entry</a:t>
            </a:r>
            <a:endParaRPr lang="en-US" sz="1400" dirty="0">
              <a:solidFill>
                <a:schemeClr val="accent1">
                  <a:lumMod val="75000"/>
                </a:schemeClr>
              </a:solidFill>
            </a:endParaRPr>
          </a:p>
        </p:txBody>
      </p:sp>
      <p:sp>
        <p:nvSpPr>
          <p:cNvPr id="8" name="TextBox 7"/>
          <p:cNvSpPr txBox="1"/>
          <p:nvPr/>
        </p:nvSpPr>
        <p:spPr>
          <a:xfrm>
            <a:off x="6610350" y="3048000"/>
            <a:ext cx="1995536" cy="1169551"/>
          </a:xfrm>
          <a:prstGeom prst="rect">
            <a:avLst/>
          </a:prstGeom>
          <a:solidFill>
            <a:schemeClr val="tx1"/>
          </a:solidFill>
        </p:spPr>
        <p:txBody>
          <a:bodyPr wrap="square" rtlCol="0">
            <a:spAutoFit/>
          </a:bodyPr>
          <a:lstStyle/>
          <a:p>
            <a:r>
              <a:rPr lang="en-US" sz="1400" dirty="0" smtClean="0">
                <a:solidFill>
                  <a:schemeClr val="accent1">
                    <a:lumMod val="75000"/>
                  </a:schemeClr>
                </a:solidFill>
              </a:rPr>
              <a:t>On clicking this button the Organization information section will repeat for additional entry (up to 4). </a:t>
            </a:r>
            <a:endParaRPr lang="en-US" sz="1400" dirty="0">
              <a:solidFill>
                <a:schemeClr val="accent1">
                  <a:lumMod val="75000"/>
                </a:schemeClr>
              </a:solidFill>
            </a:endParaRPr>
          </a:p>
        </p:txBody>
      </p:sp>
      <p:cxnSp>
        <p:nvCxnSpPr>
          <p:cNvPr id="19" name="Straight Arrow Connector 18"/>
          <p:cNvCxnSpPr/>
          <p:nvPr/>
        </p:nvCxnSpPr>
        <p:spPr>
          <a:xfrm flipH="1">
            <a:off x="5697640" y="1626424"/>
            <a:ext cx="884136" cy="4681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79054" y="1371600"/>
            <a:ext cx="2026832" cy="1384995"/>
          </a:xfrm>
          <a:prstGeom prst="rect">
            <a:avLst/>
          </a:prstGeom>
          <a:solidFill>
            <a:schemeClr val="tx1"/>
          </a:solidFill>
        </p:spPr>
        <p:txBody>
          <a:bodyPr wrap="square" rtlCol="0">
            <a:spAutoFit/>
          </a:bodyPr>
          <a:lstStyle/>
          <a:p>
            <a:r>
              <a:rPr lang="en-US" sz="1400" dirty="0" smtClean="0">
                <a:solidFill>
                  <a:schemeClr val="accent1">
                    <a:lumMod val="75000"/>
                  </a:schemeClr>
                </a:solidFill>
              </a:rPr>
              <a:t>If travel’s primary reason is to work as a journalist, the Journalism specific organization questions are shown below</a:t>
            </a:r>
            <a:endParaRPr lang="en-US" sz="1400" dirty="0">
              <a:solidFill>
                <a:schemeClr val="accent1">
                  <a:lumMod val="75000"/>
                </a:schemeClr>
              </a:solidFill>
            </a:endParaRPr>
          </a:p>
        </p:txBody>
      </p:sp>
    </p:spTree>
    <p:extLst>
      <p:ext uri="{BB962C8B-B14F-4D97-AF65-F5344CB8AC3E}">
        <p14:creationId xmlns:p14="http://schemas.microsoft.com/office/powerpoint/2010/main" val="747383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Applicant Information</a:t>
            </a:r>
          </a:p>
        </p:txBody>
      </p:sp>
      <p:sp>
        <p:nvSpPr>
          <p:cNvPr id="4" name="Slide Number Placeholder 3"/>
          <p:cNvSpPr>
            <a:spLocks noGrp="1"/>
          </p:cNvSpPr>
          <p:nvPr>
            <p:ph type="sldNum" sz="quarter" idx="12"/>
          </p:nvPr>
        </p:nvSpPr>
        <p:spPr>
          <a:xfrm>
            <a:off x="8458200" y="6446837"/>
            <a:ext cx="565159" cy="365125"/>
          </a:xfrm>
        </p:spPr>
        <p:txBody>
          <a:bodyPr/>
          <a:lstStyle/>
          <a:p>
            <a:pPr>
              <a:defRPr/>
            </a:pPr>
            <a:fld id="{B3BC0DEB-0F15-49E6-B763-179FDA4D24D3}" type="slidenum">
              <a:rPr lang="en-US"/>
              <a:pPr>
                <a:defRPr/>
              </a:pPr>
              <a:t>27</a:t>
            </a:fld>
            <a:endParaRPr lang="en-US" dirty="0"/>
          </a:p>
        </p:txBody>
      </p:sp>
      <p:sp>
        <p:nvSpPr>
          <p:cNvPr id="8" name="TextBox 7"/>
          <p:cNvSpPr txBox="1"/>
          <p:nvPr/>
        </p:nvSpPr>
        <p:spPr>
          <a:xfrm>
            <a:off x="152400" y="6019782"/>
            <a:ext cx="7848600" cy="83099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final page the applicant will be given the option to review and edit their application before they submit it.  To complete this part of the application the applicant must select “Confirm &amp; Continue” icon on each section.</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3"/>
          <a:srcRect l="16358" t="5724" r="17035" b="61347"/>
          <a:stretch/>
        </p:blipFill>
        <p:spPr bwMode="auto">
          <a:xfrm>
            <a:off x="152400" y="702966"/>
            <a:ext cx="4419600" cy="531681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a:srcRect l="17552" t="39246" r="18707" b="33686"/>
          <a:stretch/>
        </p:blipFill>
        <p:spPr bwMode="auto">
          <a:xfrm>
            <a:off x="4611461" y="915572"/>
            <a:ext cx="4411898" cy="3827493"/>
          </a:xfrm>
          <a:prstGeom prst="rect">
            <a:avLst/>
          </a:prstGeom>
          <a:ln>
            <a:noFill/>
          </a:ln>
          <a:extLst>
            <a:ext uri="{53640926-AAD7-44D8-BBD7-CCE9431645EC}">
              <a14:shadowObscured xmlns:a14="http://schemas.microsoft.com/office/drawing/2010/main"/>
            </a:ext>
          </a:extLst>
        </p:spPr>
      </p:pic>
      <p:pic>
        <p:nvPicPr>
          <p:cNvPr id="12" name="Picture 11"/>
          <p:cNvPicPr/>
          <p:nvPr/>
        </p:nvPicPr>
        <p:blipFill>
          <a:blip r:embed="rId4"/>
          <a:stretch>
            <a:fillRect/>
          </a:stretch>
        </p:blipFill>
        <p:spPr>
          <a:xfrm>
            <a:off x="4611460" y="4743065"/>
            <a:ext cx="4441085" cy="1275019"/>
          </a:xfrm>
          <a:prstGeom prst="rect">
            <a:avLst/>
          </a:prstGeom>
        </p:spPr>
      </p:pic>
      <p:sp>
        <p:nvSpPr>
          <p:cNvPr id="3" name="Oval 2"/>
          <p:cNvSpPr/>
          <p:nvPr/>
        </p:nvSpPr>
        <p:spPr>
          <a:xfrm>
            <a:off x="3946826" y="2310107"/>
            <a:ext cx="457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7620000" y="4353295"/>
            <a:ext cx="1403359" cy="38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875497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latin typeface="Times New Roman" pitchFamily="18" charset="0"/>
                <a:cs typeface="Times New Roman" pitchFamily="18" charset="0"/>
              </a:rPr>
              <a:t>Edit </a:t>
            </a:r>
            <a:r>
              <a:rPr lang="en-US" sz="3600" b="1" dirty="0" smtClean="0">
                <a:solidFill>
                  <a:schemeClr val="tx2"/>
                </a:solidFill>
                <a:latin typeface="Times New Roman" pitchFamily="18" charset="0"/>
                <a:cs typeface="Times New Roman" pitchFamily="18" charset="0"/>
              </a:rPr>
              <a:t>Applicant Information</a:t>
            </a:r>
          </a:p>
        </p:txBody>
      </p:sp>
      <p:sp>
        <p:nvSpPr>
          <p:cNvPr id="4" name="Slide Number Placeholder 3"/>
          <p:cNvSpPr>
            <a:spLocks noGrp="1"/>
          </p:cNvSpPr>
          <p:nvPr>
            <p:ph type="sldNum" sz="quarter" idx="12"/>
          </p:nvPr>
        </p:nvSpPr>
        <p:spPr>
          <a:xfrm>
            <a:off x="8458200" y="6446837"/>
            <a:ext cx="565159" cy="365125"/>
          </a:xfrm>
        </p:spPr>
        <p:txBody>
          <a:bodyPr/>
          <a:lstStyle/>
          <a:p>
            <a:pPr>
              <a:defRPr/>
            </a:pPr>
            <a:fld id="{B3BC0DEB-0F15-49E6-B763-179FDA4D24D3}" type="slidenum">
              <a:rPr lang="en-US"/>
              <a:pPr>
                <a:defRPr/>
              </a:pPr>
              <a:t>28</a:t>
            </a:fld>
            <a:endParaRPr lang="en-US" dirty="0"/>
          </a:p>
        </p:txBody>
      </p:sp>
      <p:sp>
        <p:nvSpPr>
          <p:cNvPr id="8" name="TextBox 7"/>
          <p:cNvSpPr txBox="1"/>
          <p:nvPr/>
        </p:nvSpPr>
        <p:spPr>
          <a:xfrm>
            <a:off x="6937331" y="1219200"/>
            <a:ext cx="2067721" cy="255454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On the review page the applicant can also make updates to their application before submitting it.  This can be done by clicking the “Edit” icon, making the changes then clicking “Update”.</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3"/>
          <a:srcRect l="16358" t="5724" r="17035" b="61347"/>
          <a:stretch/>
        </p:blipFill>
        <p:spPr bwMode="auto">
          <a:xfrm>
            <a:off x="79330" y="723900"/>
            <a:ext cx="3273470" cy="5905500"/>
          </a:xfrm>
          <a:prstGeom prst="rect">
            <a:avLst/>
          </a:prstGeom>
          <a:ln>
            <a:noFill/>
          </a:ln>
          <a:extLst>
            <a:ext uri="{53640926-AAD7-44D8-BBD7-CCE9431645EC}">
              <a14:shadowObscured xmlns:a14="http://schemas.microsoft.com/office/drawing/2010/main"/>
            </a:ext>
          </a:extLst>
        </p:spPr>
      </p:pic>
      <p:sp>
        <p:nvSpPr>
          <p:cNvPr id="3" name="Oval 2"/>
          <p:cNvSpPr/>
          <p:nvPr/>
        </p:nvSpPr>
        <p:spPr>
          <a:xfrm>
            <a:off x="2838395" y="2514600"/>
            <a:ext cx="457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3" name="Picture 12"/>
          <p:cNvPicPr/>
          <p:nvPr/>
        </p:nvPicPr>
        <p:blipFill rotWithShape="1">
          <a:blip r:embed="rId5"/>
          <a:srcRect l="16555" t="17173" r="17224" b="27964"/>
          <a:stretch/>
        </p:blipFill>
        <p:spPr bwMode="auto">
          <a:xfrm>
            <a:off x="3432131" y="725612"/>
            <a:ext cx="3425869" cy="6088062"/>
          </a:xfrm>
          <a:prstGeom prst="rect">
            <a:avLst/>
          </a:prstGeom>
          <a:ln>
            <a:noFill/>
          </a:ln>
          <a:extLst>
            <a:ext uri="{53640926-AAD7-44D8-BBD7-CCE9431645EC}">
              <a14:shadowObscured xmlns:a14="http://schemas.microsoft.com/office/drawing/2010/main"/>
            </a:ext>
          </a:extLst>
        </p:spPr>
      </p:pic>
      <p:sp>
        <p:nvSpPr>
          <p:cNvPr id="2" name="Oval 1"/>
          <p:cNvSpPr/>
          <p:nvPr/>
        </p:nvSpPr>
        <p:spPr>
          <a:xfrm>
            <a:off x="5715000" y="6629400"/>
            <a:ext cx="1143000" cy="182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0828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Travel Information</a:t>
            </a:r>
          </a:p>
        </p:txBody>
      </p:sp>
      <p:sp>
        <p:nvSpPr>
          <p:cNvPr id="4" name="Slide Number Placeholder 3"/>
          <p:cNvSpPr>
            <a:spLocks noGrp="1"/>
          </p:cNvSpPr>
          <p:nvPr>
            <p:ph type="sldNum" sz="quarter" idx="12"/>
          </p:nvPr>
        </p:nvSpPr>
        <p:spPr/>
        <p:txBody>
          <a:bodyPr/>
          <a:lstStyle/>
          <a:p>
            <a:pPr>
              <a:defRPr/>
            </a:pPr>
            <a:fld id="{B3BC0DEB-0F15-49E6-B763-179FDA4D24D3}" type="slidenum">
              <a:rPr lang="en-US"/>
              <a:pPr>
                <a:defRPr/>
              </a:pPr>
              <a:t>29</a:t>
            </a:fld>
            <a:endParaRPr lang="en-US" dirty="0"/>
          </a:p>
        </p:txBody>
      </p:sp>
      <p:pic>
        <p:nvPicPr>
          <p:cNvPr id="6" name="Picture 5"/>
          <p:cNvPicPr/>
          <p:nvPr/>
        </p:nvPicPr>
        <p:blipFill rotWithShape="1">
          <a:blip r:embed="rId3"/>
          <a:srcRect l="17390" t="8305" r="17454" b="56831"/>
          <a:stretch/>
        </p:blipFill>
        <p:spPr bwMode="auto">
          <a:xfrm>
            <a:off x="34332" y="723900"/>
            <a:ext cx="4080468" cy="6057900"/>
          </a:xfrm>
          <a:prstGeom prst="rect">
            <a:avLst/>
          </a:prstGeom>
          <a:ln>
            <a:solidFill>
              <a:schemeClr val="accent2"/>
            </a:solidFill>
          </a:ln>
          <a:extLst>
            <a:ext uri="{53640926-AAD7-44D8-BBD7-CCE9431645EC}">
              <a14:shadowObscured xmlns:a14="http://schemas.microsoft.com/office/drawing/2010/main"/>
            </a:ext>
          </a:extLst>
        </p:spPr>
      </p:pic>
      <p:pic>
        <p:nvPicPr>
          <p:cNvPr id="7" name="Picture 6"/>
          <p:cNvPicPr/>
          <p:nvPr/>
        </p:nvPicPr>
        <p:blipFill rotWithShape="1">
          <a:blip r:embed="rId3"/>
          <a:srcRect l="17555" t="44781" r="16959" b="24998"/>
          <a:stretch/>
        </p:blipFill>
        <p:spPr bwMode="auto">
          <a:xfrm>
            <a:off x="4149132" y="1041499"/>
            <a:ext cx="3851868" cy="5740301"/>
          </a:xfrm>
          <a:prstGeom prst="rect">
            <a:avLst/>
          </a:prstGeom>
          <a:ln>
            <a:solidFill>
              <a:schemeClr val="accent2"/>
            </a:solidFill>
          </a:ln>
          <a:extLst>
            <a:ext uri="{53640926-AAD7-44D8-BBD7-CCE9431645EC}">
              <a14:shadowObscured xmlns:a14="http://schemas.microsoft.com/office/drawing/2010/main"/>
            </a:ext>
          </a:extLst>
        </p:spPr>
      </p:pic>
      <p:sp>
        <p:nvSpPr>
          <p:cNvPr id="3" name="Oval 2"/>
          <p:cNvSpPr/>
          <p:nvPr/>
        </p:nvSpPr>
        <p:spPr>
          <a:xfrm>
            <a:off x="3505200" y="37338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6657974" y="4267200"/>
            <a:ext cx="122753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973828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199" y="152400"/>
            <a:ext cx="6581775" cy="1143000"/>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Welcome Page Heading</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3</a:t>
            </a:fld>
            <a:endParaRPr lang="en-US" dirty="0"/>
          </a:p>
        </p:txBody>
      </p:sp>
      <p:pic>
        <p:nvPicPr>
          <p:cNvPr id="4" name="Picture 3"/>
          <p:cNvPicPr>
            <a:picLocks noChangeAspect="1"/>
          </p:cNvPicPr>
          <p:nvPr/>
        </p:nvPicPr>
        <p:blipFill>
          <a:blip r:embed="rId3"/>
          <a:stretch>
            <a:fillRect/>
          </a:stretch>
        </p:blipFill>
        <p:spPr>
          <a:xfrm>
            <a:off x="19050" y="1828800"/>
            <a:ext cx="9144000" cy="3906761"/>
          </a:xfrm>
          <a:prstGeom prst="rect">
            <a:avLst/>
          </a:prstGeom>
          <a:ln>
            <a:solidFill>
              <a:schemeClr val="tx1"/>
            </a:solidFill>
          </a:ln>
        </p:spPr>
      </p:pic>
      <p:pic>
        <p:nvPicPr>
          <p:cNvPr id="7" name="Picture 6"/>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8362692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Eligibility Questions</a:t>
            </a:r>
          </a:p>
        </p:txBody>
      </p:sp>
      <p:sp>
        <p:nvSpPr>
          <p:cNvPr id="4" name="Slide Number Placeholder 3"/>
          <p:cNvSpPr>
            <a:spLocks noGrp="1"/>
          </p:cNvSpPr>
          <p:nvPr>
            <p:ph type="sldNum" sz="quarter" idx="12"/>
          </p:nvPr>
        </p:nvSpPr>
        <p:spPr/>
        <p:txBody>
          <a:bodyPr/>
          <a:lstStyle/>
          <a:p>
            <a:pPr>
              <a:defRPr/>
            </a:pPr>
            <a:fld id="{B3BC0DEB-0F15-49E6-B763-179FDA4D24D3}" type="slidenum">
              <a:rPr lang="en-US"/>
              <a:pPr>
                <a:defRPr/>
              </a:pPr>
              <a:t>30</a:t>
            </a:fld>
            <a:endParaRPr lang="en-US" dirty="0"/>
          </a:p>
        </p:txBody>
      </p:sp>
      <p:pic>
        <p:nvPicPr>
          <p:cNvPr id="7" name="Picture 6"/>
          <p:cNvPicPr/>
          <p:nvPr/>
        </p:nvPicPr>
        <p:blipFill rotWithShape="1">
          <a:blip r:embed="rId3"/>
          <a:srcRect l="17509" t="8840" r="18551" b="53776"/>
          <a:stretch/>
        </p:blipFill>
        <p:spPr bwMode="auto">
          <a:xfrm>
            <a:off x="76200" y="701291"/>
            <a:ext cx="4267200" cy="4556509"/>
          </a:xfrm>
          <a:prstGeom prst="rect">
            <a:avLst/>
          </a:prstGeom>
          <a:ln>
            <a:solidFill>
              <a:schemeClr val="accent2"/>
            </a:solidFill>
          </a:ln>
          <a:extLst>
            <a:ext uri="{53640926-AAD7-44D8-BBD7-CCE9431645EC}">
              <a14:shadowObscured xmlns:a14="http://schemas.microsoft.com/office/drawing/2010/main"/>
            </a:ext>
          </a:extLst>
        </p:spPr>
      </p:pic>
      <p:pic>
        <p:nvPicPr>
          <p:cNvPr id="9" name="Picture 8"/>
          <p:cNvPicPr/>
          <p:nvPr/>
        </p:nvPicPr>
        <p:blipFill rotWithShape="1">
          <a:blip r:embed="rId3"/>
          <a:srcRect l="17361" t="47391" r="17478" b="26851"/>
          <a:stretch/>
        </p:blipFill>
        <p:spPr bwMode="auto">
          <a:xfrm>
            <a:off x="4419600" y="1066800"/>
            <a:ext cx="4495800" cy="4191000"/>
          </a:xfrm>
          <a:prstGeom prst="rect">
            <a:avLst/>
          </a:prstGeom>
          <a:ln>
            <a:solidFill>
              <a:schemeClr val="accent2"/>
            </a:solidFill>
          </a:ln>
          <a:extLst>
            <a:ext uri="{53640926-AAD7-44D8-BBD7-CCE9431645EC}">
              <a14:shadowObscured xmlns:a14="http://schemas.microsoft.com/office/drawing/2010/main"/>
            </a:ext>
          </a:extLst>
        </p:spPr>
      </p:pic>
      <p:sp>
        <p:nvSpPr>
          <p:cNvPr id="3" name="Oval 2"/>
          <p:cNvSpPr/>
          <p:nvPr/>
        </p:nvSpPr>
        <p:spPr>
          <a:xfrm>
            <a:off x="3886200" y="32766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7391400" y="3276600"/>
            <a:ext cx="1524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 y="3175"/>
            <a:ext cx="6657975" cy="720725"/>
          </a:xfrm>
        </p:spPr>
        <p:txBody>
          <a:bodyPr>
            <a:normAutofit/>
          </a:bodyPr>
          <a:lstStyle/>
          <a:p>
            <a:pPr eaLnBrk="1" hangingPunct="1"/>
            <a:r>
              <a:rPr lang="en-US" sz="3600" b="1" dirty="0" smtClean="0">
                <a:solidFill>
                  <a:schemeClr val="tx2"/>
                </a:solidFill>
                <a:latin typeface="Times New Roman" pitchFamily="18" charset="0"/>
                <a:cs typeface="Times New Roman" pitchFamily="18" charset="0"/>
              </a:rPr>
              <a:t>Review- Verification</a:t>
            </a:r>
          </a:p>
        </p:txBody>
      </p:sp>
      <p:sp>
        <p:nvSpPr>
          <p:cNvPr id="4" name="Slide Number Placeholder 3"/>
          <p:cNvSpPr>
            <a:spLocks noGrp="1"/>
          </p:cNvSpPr>
          <p:nvPr>
            <p:ph type="sldNum" sz="quarter" idx="12"/>
          </p:nvPr>
        </p:nvSpPr>
        <p:spPr/>
        <p:txBody>
          <a:bodyPr/>
          <a:lstStyle/>
          <a:p>
            <a:pPr>
              <a:defRPr/>
            </a:pPr>
            <a:fld id="{B3BC0DEB-0F15-49E6-B763-179FDA4D24D3}" type="slidenum">
              <a:rPr lang="en-US"/>
              <a:pPr>
                <a:defRPr/>
              </a:pPr>
              <a:t>31</a:t>
            </a:fld>
            <a:endParaRPr lang="en-US" dirty="0"/>
          </a:p>
        </p:txBody>
      </p:sp>
      <p:pic>
        <p:nvPicPr>
          <p:cNvPr id="6" name="Picture 5"/>
          <p:cNvPicPr/>
          <p:nvPr/>
        </p:nvPicPr>
        <p:blipFill rotWithShape="1">
          <a:blip r:embed="rId3"/>
          <a:srcRect l="17176" t="11581" r="17667" b="34857"/>
          <a:stretch/>
        </p:blipFill>
        <p:spPr bwMode="auto">
          <a:xfrm>
            <a:off x="304800" y="729773"/>
            <a:ext cx="5715000" cy="5899627"/>
          </a:xfrm>
          <a:prstGeom prst="rect">
            <a:avLst/>
          </a:prstGeom>
          <a:ln>
            <a:solidFill>
              <a:schemeClr val="accent2"/>
            </a:solidFill>
          </a:ln>
          <a:extLst>
            <a:ext uri="{53640926-AAD7-44D8-BBD7-CCE9431645EC}">
              <a14:shadowObscured xmlns:a14="http://schemas.microsoft.com/office/drawing/2010/main"/>
            </a:ext>
          </a:extLst>
        </p:spPr>
      </p:pic>
      <p:sp>
        <p:nvSpPr>
          <p:cNvPr id="3" name="Oval 2"/>
          <p:cNvSpPr/>
          <p:nvPr/>
        </p:nvSpPr>
        <p:spPr>
          <a:xfrm>
            <a:off x="4114800" y="6248401"/>
            <a:ext cx="1905000" cy="3809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402809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0" y="76200"/>
            <a:ext cx="6651625"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Application Status Page (Single)</a:t>
            </a:r>
          </a:p>
        </p:txBody>
      </p:sp>
      <p:sp>
        <p:nvSpPr>
          <p:cNvPr id="4" name="Slide Number Placeholder 3"/>
          <p:cNvSpPr>
            <a:spLocks noGrp="1"/>
          </p:cNvSpPr>
          <p:nvPr>
            <p:ph type="sldNum" sz="quarter" idx="12"/>
          </p:nvPr>
        </p:nvSpPr>
        <p:spPr>
          <a:xfrm>
            <a:off x="6553200" y="6324600"/>
            <a:ext cx="2133600" cy="365125"/>
          </a:xfrm>
        </p:spPr>
        <p:txBody>
          <a:bodyPr/>
          <a:lstStyle/>
          <a:p>
            <a:pPr>
              <a:defRPr/>
            </a:pPr>
            <a:fld id="{B3927837-584B-47BD-A1C1-B1EDC8577661}" type="slidenum">
              <a:rPr lang="en-US"/>
              <a:pPr>
                <a:defRPr/>
              </a:pPr>
              <a:t>32</a:t>
            </a:fld>
            <a:endParaRPr lang="en-US" dirty="0"/>
          </a:p>
        </p:txBody>
      </p:sp>
      <p:sp>
        <p:nvSpPr>
          <p:cNvPr id="3" name="TextBox 2"/>
          <p:cNvSpPr txBox="1"/>
          <p:nvPr/>
        </p:nvSpPr>
        <p:spPr>
          <a:xfrm>
            <a:off x="7010400" y="1676400"/>
            <a:ext cx="2133600" cy="304698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After selecting “Confirm and Continue”, then “Next” on each section of the Application Review page the applicant will be taken to the Application Status page.  From this page the applicant can pay, print, view, or update their application.</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2"/>
          <a:srcRect l="16671" t="13876" r="17410" b="41363"/>
          <a:stretch/>
        </p:blipFill>
        <p:spPr bwMode="auto">
          <a:xfrm>
            <a:off x="152400" y="990600"/>
            <a:ext cx="6629399" cy="5699125"/>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14300" y="60325"/>
            <a:ext cx="3924300" cy="663575"/>
          </a:xfrm>
        </p:spPr>
        <p:txBody>
          <a:bodyPr/>
          <a:lstStyle/>
          <a:p>
            <a:pPr eaLnBrk="1" hangingPunct="1"/>
            <a:r>
              <a:rPr lang="en-US" sz="3600" b="1" dirty="0" smtClean="0">
                <a:solidFill>
                  <a:schemeClr val="tx2"/>
                </a:solidFill>
                <a:latin typeface="Times New Roman" pitchFamily="18" charset="0"/>
                <a:cs typeface="Times New Roman" pitchFamily="18" charset="0"/>
              </a:rPr>
              <a:t>Submit Payment</a:t>
            </a:r>
          </a:p>
        </p:txBody>
      </p:sp>
      <p:sp>
        <p:nvSpPr>
          <p:cNvPr id="4" name="Slide Number Placeholder 3"/>
          <p:cNvSpPr>
            <a:spLocks noGrp="1"/>
          </p:cNvSpPr>
          <p:nvPr>
            <p:ph type="sldNum" sz="quarter" idx="12"/>
          </p:nvPr>
        </p:nvSpPr>
        <p:spPr/>
        <p:txBody>
          <a:bodyPr/>
          <a:lstStyle/>
          <a:p>
            <a:pPr>
              <a:defRPr/>
            </a:pPr>
            <a:fld id="{C12F42A5-3BFA-4907-B875-E20FACEE95E1}" type="slidenum">
              <a:rPr lang="en-US"/>
              <a:pPr>
                <a:defRPr/>
              </a:pPr>
              <a:t>33</a:t>
            </a:fld>
            <a:endParaRPr lang="en-US" dirty="0"/>
          </a:p>
        </p:txBody>
      </p:sp>
      <p:pic>
        <p:nvPicPr>
          <p:cNvPr id="11" name="Picture 10"/>
          <p:cNvPicPr/>
          <p:nvPr/>
        </p:nvPicPr>
        <p:blipFill rotWithShape="1">
          <a:blip r:embed="rId3"/>
          <a:srcRect l="17114" t="31297" r="17098" b="54594"/>
          <a:stretch/>
        </p:blipFill>
        <p:spPr bwMode="auto">
          <a:xfrm>
            <a:off x="114300" y="952500"/>
            <a:ext cx="6429375" cy="2133600"/>
          </a:xfrm>
          <a:prstGeom prst="rect">
            <a:avLst/>
          </a:prstGeom>
          <a:ln>
            <a:solidFill>
              <a:schemeClr val="accent2"/>
            </a:solidFill>
          </a:ln>
          <a:extLst>
            <a:ext uri="{53640926-AAD7-44D8-BBD7-CCE9431645EC}">
              <a14:shadowObscured xmlns:a14="http://schemas.microsoft.com/office/drawing/2010/main"/>
            </a:ext>
          </a:extLst>
        </p:spPr>
      </p:pic>
      <p:pic>
        <p:nvPicPr>
          <p:cNvPr id="13" name="Picture 12"/>
          <p:cNvPicPr/>
          <p:nvPr/>
        </p:nvPicPr>
        <p:blipFill rotWithShape="1">
          <a:blip r:embed="rId4"/>
          <a:srcRect b="23788"/>
          <a:stretch/>
        </p:blipFill>
        <p:spPr bwMode="auto">
          <a:xfrm>
            <a:off x="123825" y="3352800"/>
            <a:ext cx="7761684" cy="3352800"/>
          </a:xfrm>
          <a:prstGeom prst="rect">
            <a:avLst/>
          </a:prstGeom>
          <a:ln>
            <a:solidFill>
              <a:schemeClr val="accent2"/>
            </a:solidFill>
          </a:ln>
          <a:extLst>
            <a:ext uri="{53640926-AAD7-44D8-BBD7-CCE9431645EC}">
              <a14:shadowObscured xmlns:a14="http://schemas.microsoft.com/office/drawing/2010/main"/>
            </a:ext>
          </a:extLst>
        </p:spPr>
      </p:pic>
      <p:sp>
        <p:nvSpPr>
          <p:cNvPr id="14" name="TextBox 13"/>
          <p:cNvSpPr txBox="1"/>
          <p:nvPr/>
        </p:nvSpPr>
        <p:spPr>
          <a:xfrm>
            <a:off x="6674819" y="1072923"/>
            <a:ext cx="2220519"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Application Status page (group or individual), applicants can submit payment by checking the Disclaimer and clicking the “Pay Now” button.</a:t>
            </a:r>
            <a:endParaRPr lang="en-US" sz="1600" dirty="0">
              <a:latin typeface="Calibri" panose="020F0502020204030204" pitchFamily="34" charset="0"/>
              <a:cs typeface="Calibri" panose="020F0502020204030204" pitchFamily="34" charset="0"/>
            </a:endParaRPr>
          </a:p>
        </p:txBody>
      </p:sp>
      <p:sp>
        <p:nvSpPr>
          <p:cNvPr id="3" name="Oval 2"/>
          <p:cNvSpPr/>
          <p:nvPr/>
        </p:nvSpPr>
        <p:spPr>
          <a:xfrm>
            <a:off x="3886200" y="2590800"/>
            <a:ext cx="2657475"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a:off x="5334000" y="3048000"/>
            <a:ext cx="1676400" cy="990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3689169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9051" y="0"/>
            <a:ext cx="6677225" cy="646331"/>
          </a:xfrm>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 Authorization Approved</a:t>
            </a:r>
          </a:p>
        </p:txBody>
      </p:sp>
      <p:sp>
        <p:nvSpPr>
          <p:cNvPr id="4" name="Slide Number Placeholder 3"/>
          <p:cNvSpPr>
            <a:spLocks noGrp="1"/>
          </p:cNvSpPr>
          <p:nvPr>
            <p:ph type="sldNum" sz="quarter" idx="12"/>
          </p:nvPr>
        </p:nvSpPr>
        <p:spPr>
          <a:xfrm>
            <a:off x="8458200" y="6467475"/>
            <a:ext cx="565159" cy="365125"/>
          </a:xfrm>
        </p:spPr>
        <p:txBody>
          <a:bodyPr/>
          <a:lstStyle/>
          <a:p>
            <a:pPr>
              <a:defRPr/>
            </a:pPr>
            <a:fld id="{0A2A973C-2D11-4773-BBA2-207A72EAAFB6}" type="slidenum">
              <a:rPr lang="en-US"/>
              <a:pPr>
                <a:defRPr/>
              </a:pPr>
              <a:t>34</a:t>
            </a:fld>
            <a:endParaRPr lang="en-US" dirty="0"/>
          </a:p>
        </p:txBody>
      </p:sp>
      <p:sp>
        <p:nvSpPr>
          <p:cNvPr id="9" name="TextBox 8"/>
          <p:cNvSpPr txBox="1"/>
          <p:nvPr/>
        </p:nvSpPr>
        <p:spPr>
          <a:xfrm>
            <a:off x="6655995" y="1715304"/>
            <a:ext cx="209430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 travel authorization is approved they will see this image when they check their application status.</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2"/>
          <a:srcRect l="17427" t="11588" r="17162" b="33663"/>
          <a:stretch/>
        </p:blipFill>
        <p:spPr bwMode="auto">
          <a:xfrm>
            <a:off x="304800" y="838200"/>
            <a:ext cx="4876800" cy="5486400"/>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123375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9050" y="0"/>
            <a:ext cx="5410200" cy="685800"/>
          </a:xfrm>
        </p:spPr>
        <p:txBody>
          <a:bodyPr/>
          <a:lstStyle/>
          <a:p>
            <a:pPr eaLnBrk="1" hangingPunct="1"/>
            <a:r>
              <a:rPr lang="en-US" sz="3600" b="1" dirty="0" smtClean="0">
                <a:solidFill>
                  <a:schemeClr val="tx2"/>
                </a:solidFill>
                <a:latin typeface="Times New Roman" pitchFamily="18" charset="0"/>
                <a:cs typeface="Times New Roman" pitchFamily="18" charset="0"/>
              </a:rPr>
              <a:t>Retrieve one Application</a:t>
            </a:r>
          </a:p>
        </p:txBody>
      </p:sp>
      <p:sp>
        <p:nvSpPr>
          <p:cNvPr id="4" name="Slide Number Placeholder 3"/>
          <p:cNvSpPr>
            <a:spLocks noGrp="1"/>
          </p:cNvSpPr>
          <p:nvPr>
            <p:ph type="sldNum" sz="quarter" idx="12"/>
          </p:nvPr>
        </p:nvSpPr>
        <p:spPr>
          <a:xfrm>
            <a:off x="8483591" y="6400800"/>
            <a:ext cx="565159" cy="365125"/>
          </a:xfrm>
        </p:spPr>
        <p:txBody>
          <a:bodyPr/>
          <a:lstStyle/>
          <a:p>
            <a:pPr>
              <a:defRPr/>
            </a:pPr>
            <a:fld id="{E1FF5CC9-E77A-4F85-AF27-FA1C6700386A}" type="slidenum">
              <a:rPr lang="en-US"/>
              <a:pPr>
                <a:defRPr/>
              </a:pPr>
              <a:t>35</a:t>
            </a:fld>
            <a:endParaRPr lang="en-US" dirty="0"/>
          </a:p>
        </p:txBody>
      </p:sp>
      <p:pic>
        <p:nvPicPr>
          <p:cNvPr id="10" name="Picture 9"/>
          <p:cNvPicPr/>
          <p:nvPr/>
        </p:nvPicPr>
        <p:blipFill rotWithShape="1">
          <a:blip r:embed="rId2"/>
          <a:srcRect l="25894" t="26487" r="23212" b="46572"/>
          <a:stretch/>
        </p:blipFill>
        <p:spPr bwMode="auto">
          <a:xfrm>
            <a:off x="76200" y="990600"/>
            <a:ext cx="4800600" cy="1524000"/>
          </a:xfrm>
          <a:prstGeom prst="rect">
            <a:avLst/>
          </a:prstGeom>
          <a:ln>
            <a:solidFill>
              <a:schemeClr val="tx1"/>
            </a:solidFill>
          </a:ln>
          <a:extLst>
            <a:ext uri="{53640926-AAD7-44D8-BBD7-CCE9431645EC}">
              <a14:shadowObscured xmlns:a14="http://schemas.microsoft.com/office/drawing/2010/main"/>
            </a:ext>
          </a:extLst>
        </p:spPr>
      </p:pic>
      <p:pic>
        <p:nvPicPr>
          <p:cNvPr id="11" name="Picture 10"/>
          <p:cNvPicPr/>
          <p:nvPr/>
        </p:nvPicPr>
        <p:blipFill rotWithShape="1">
          <a:blip r:embed="rId3"/>
          <a:srcRect l="15916" t="14818" r="17520" b="44997"/>
          <a:stretch/>
        </p:blipFill>
        <p:spPr bwMode="auto">
          <a:xfrm>
            <a:off x="4953000" y="990600"/>
            <a:ext cx="4114800" cy="1676400"/>
          </a:xfrm>
          <a:prstGeom prst="rect">
            <a:avLst/>
          </a:prstGeom>
          <a:ln>
            <a:solidFill>
              <a:schemeClr val="accent2"/>
            </a:solidFill>
          </a:ln>
          <a:extLst>
            <a:ext uri="{53640926-AAD7-44D8-BBD7-CCE9431645EC}">
              <a14:shadowObscured xmlns:a14="http://schemas.microsoft.com/office/drawing/2010/main"/>
            </a:ext>
          </a:extLst>
        </p:spPr>
      </p:pic>
      <p:sp>
        <p:nvSpPr>
          <p:cNvPr id="15" name="TextBox 14"/>
          <p:cNvSpPr txBox="1"/>
          <p:nvPr/>
        </p:nvSpPr>
        <p:spPr>
          <a:xfrm>
            <a:off x="76200" y="5718253"/>
            <a:ext cx="8421679"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An applicant can check the status of an existing individual application by selecting “Check Individual Status” under the “Check ESTA Status” menu button on the main page.  The applicant will then be asked to enter in data related to the desired application.  After the requested data is entered they will select “Retrieve Application”.  </a:t>
            </a:r>
            <a:endParaRPr lang="en-US" sz="1600" dirty="0">
              <a:latin typeface="Calibri" panose="020F0502020204030204" pitchFamily="34" charset="0"/>
              <a:cs typeface="Calibri" panose="020F0502020204030204" pitchFamily="34" charset="0"/>
            </a:endParaRPr>
          </a:p>
        </p:txBody>
      </p:sp>
      <p:sp>
        <p:nvSpPr>
          <p:cNvPr id="6" name="Oval 5"/>
          <p:cNvSpPr/>
          <p:nvPr/>
        </p:nvSpPr>
        <p:spPr>
          <a:xfrm>
            <a:off x="1981200" y="1371600"/>
            <a:ext cx="1752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a:stCxn id="6" idx="6"/>
          </p:cNvCxnSpPr>
          <p:nvPr/>
        </p:nvCxnSpPr>
        <p:spPr>
          <a:xfrm flipV="1">
            <a:off x="3733800" y="1295400"/>
            <a:ext cx="1447800" cy="190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467600" y="2400300"/>
            <a:ext cx="1752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p:nvPr/>
        </p:nvPicPr>
        <p:blipFill rotWithShape="1">
          <a:blip r:embed="rId4"/>
          <a:srcRect l="17430" t="14253" r="18034" b="45402"/>
          <a:stretch/>
        </p:blipFill>
        <p:spPr bwMode="auto">
          <a:xfrm>
            <a:off x="65950" y="2594568"/>
            <a:ext cx="4391750" cy="2513466"/>
          </a:xfrm>
          <a:prstGeom prst="rect">
            <a:avLst/>
          </a:prstGeom>
          <a:ln>
            <a:solidFill>
              <a:schemeClr val="accent2"/>
            </a:solidFill>
          </a:ln>
          <a:extLst>
            <a:ext uri="{53640926-AAD7-44D8-BBD7-CCE9431645EC}">
              <a14:shadowObscured xmlns:a14="http://schemas.microsoft.com/office/drawing/2010/main"/>
            </a:ext>
          </a:extLst>
        </p:spPr>
      </p:pic>
      <p:pic>
        <p:nvPicPr>
          <p:cNvPr id="20" name="Picture 19"/>
          <p:cNvPicPr/>
          <p:nvPr/>
        </p:nvPicPr>
        <p:blipFill rotWithShape="1">
          <a:blip r:embed="rId5"/>
          <a:srcRect l="17556" t="13716" r="19930" b="42958"/>
          <a:stretch/>
        </p:blipFill>
        <p:spPr bwMode="auto">
          <a:xfrm>
            <a:off x="4620156" y="2744670"/>
            <a:ext cx="4295243" cy="2935483"/>
          </a:xfrm>
          <a:prstGeom prst="rect">
            <a:avLst/>
          </a:prstGeom>
          <a:ln>
            <a:solidFill>
              <a:schemeClr val="accent2"/>
            </a:solidFill>
          </a:ln>
          <a:extLst>
            <a:ext uri="{53640926-AAD7-44D8-BBD7-CCE9431645EC}">
              <a14:shadowObscured xmlns:a14="http://schemas.microsoft.com/office/drawing/2010/main"/>
            </a:ext>
          </a:extLst>
        </p:spPr>
      </p:pic>
      <p:cxnSp>
        <p:nvCxnSpPr>
          <p:cNvPr id="5" name="Straight Arrow Connector 4"/>
          <p:cNvCxnSpPr>
            <a:stCxn id="19" idx="2"/>
          </p:cNvCxnSpPr>
          <p:nvPr/>
        </p:nvCxnSpPr>
        <p:spPr>
          <a:xfrm flipH="1">
            <a:off x="4267200" y="2514600"/>
            <a:ext cx="32004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9" idx="5"/>
          </p:cNvCxnSpPr>
          <p:nvPr/>
        </p:nvCxnSpPr>
        <p:spPr>
          <a:xfrm flipH="1">
            <a:off x="8763000" y="2595422"/>
            <a:ext cx="200538" cy="6811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971800" y="38862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7567869" y="46863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6">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36900" indent="0" algn="ctr">
              <a:buNone/>
            </a:pPr>
            <a:r>
              <a:rPr lang="en-US" sz="3200" dirty="0" smtClean="0"/>
              <a:t>Questions?  </a:t>
            </a:r>
          </a:p>
          <a:p>
            <a:pPr marL="36900" indent="0" algn="ctr">
              <a:buNone/>
            </a:pPr>
            <a:r>
              <a:rPr lang="en-US" sz="3200" dirty="0" smtClean="0"/>
              <a:t>Call the ESTA PMO: </a:t>
            </a:r>
          </a:p>
          <a:p>
            <a:pPr marL="36900" indent="0" algn="ctr">
              <a:buNone/>
            </a:pPr>
            <a:r>
              <a:rPr lang="en-US" sz="3200" dirty="0" smtClean="0"/>
              <a:t>202-344-3710</a:t>
            </a:r>
            <a:endParaRPr lang="en-US" sz="3200" dirty="0"/>
          </a:p>
        </p:txBody>
      </p:sp>
      <p:sp>
        <p:nvSpPr>
          <p:cNvPr id="4" name="Slide Number Placeholder 3"/>
          <p:cNvSpPr>
            <a:spLocks noGrp="1"/>
          </p:cNvSpPr>
          <p:nvPr>
            <p:ph type="sldNum" sz="quarter" idx="12"/>
          </p:nvPr>
        </p:nvSpPr>
        <p:spPr/>
        <p:txBody>
          <a:bodyPr/>
          <a:lstStyle/>
          <a:p>
            <a:pPr>
              <a:defRPr/>
            </a:pPr>
            <a:fld id="{7EE1CEA6-FECE-4D2C-BE18-AE7FF49167AB}" type="slidenum">
              <a:rPr lang="en-US" smtClean="0"/>
              <a:pPr>
                <a:defRPr/>
              </a:pPr>
              <a:t>36</a:t>
            </a:fld>
            <a:endParaRPr lang="en-US" dirty="0"/>
          </a:p>
        </p:txBody>
      </p:sp>
      <p:pic>
        <p:nvPicPr>
          <p:cNvPr id="5" name="Picture 2" descr="DHS_cbp_S-BLUE2"/>
          <p:cNvPicPr>
            <a:picLocks noChangeAspect="1" noChangeArrowheads="1"/>
          </p:cNvPicPr>
          <p:nvPr/>
        </p:nvPicPr>
        <p:blipFill>
          <a:blip r:embed="rId2" cstate="print">
            <a:extLst>
              <a:ext uri="{28A0092B-C50C-407E-A947-70E740481C1C}">
                <a14:useLocalDpi xmlns:a14="http://schemas.microsoft.com/office/drawing/2010/main" val="0"/>
              </a:ext>
            </a:extLst>
          </a:blip>
          <a:srcRect l="17058" t="24178" r="17656" b="24178"/>
          <a:stretch>
            <a:fillRect/>
          </a:stretch>
        </p:blipFill>
        <p:spPr bwMode="auto">
          <a:xfrm>
            <a:off x="1676400" y="4130116"/>
            <a:ext cx="5596707" cy="174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482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445"/>
            <a:ext cx="6657975" cy="662355"/>
          </a:xfrm>
          <a:noFill/>
        </p:spPr>
        <p:txBody>
          <a:bodyPr>
            <a:normAutofit/>
          </a:bodyPr>
          <a:lstStyle/>
          <a:p>
            <a:r>
              <a:rPr lang="en-US" sz="3600" b="1" dirty="0" smtClean="0">
                <a:solidFill>
                  <a:schemeClr val="tx2"/>
                </a:solidFill>
                <a:latin typeface="Times New Roman" pitchFamily="18" charset="0"/>
                <a:cs typeface="Times New Roman" pitchFamily="18" charset="0"/>
              </a:rPr>
              <a:t>Updating Application</a:t>
            </a:r>
            <a:endParaRPr lang="en-US" sz="3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458200" y="6400800"/>
            <a:ext cx="565159" cy="365125"/>
          </a:xfrm>
        </p:spPr>
        <p:txBody>
          <a:bodyPr/>
          <a:lstStyle/>
          <a:p>
            <a:pPr>
              <a:defRPr/>
            </a:pPr>
            <a:fld id="{7EE1CEA6-FECE-4D2C-BE18-AE7FF49167AB}" type="slidenum">
              <a:rPr lang="en-US" smtClean="0"/>
              <a:pPr>
                <a:defRPr/>
              </a:pPr>
              <a:t>37</a:t>
            </a:fld>
            <a:endParaRPr lang="en-US" dirty="0"/>
          </a:p>
        </p:txBody>
      </p:sp>
      <p:sp>
        <p:nvSpPr>
          <p:cNvPr id="16" name="TextBox 15"/>
          <p:cNvSpPr txBox="1"/>
          <p:nvPr/>
        </p:nvSpPr>
        <p:spPr>
          <a:xfrm>
            <a:off x="152400" y="5532790"/>
            <a:ext cx="5159830"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Application Status page for an individual or group of ESTAs, the applicant has the option to update each approved application.  This can be done by selecting the “Update” icon located next to each approved travel authorization.</a:t>
            </a:r>
            <a:endParaRPr lang="en-US" sz="1600" dirty="0">
              <a:latin typeface="Calibri" panose="020F0502020204030204" pitchFamily="34" charset="0"/>
              <a:cs typeface="Calibri" panose="020F0502020204030204" pitchFamily="34" charset="0"/>
            </a:endParaRPr>
          </a:p>
        </p:txBody>
      </p:sp>
      <p:pic>
        <p:nvPicPr>
          <p:cNvPr id="10" name="Picture 9"/>
          <p:cNvPicPr/>
          <p:nvPr/>
        </p:nvPicPr>
        <p:blipFill rotWithShape="1">
          <a:blip r:embed="rId3"/>
          <a:srcRect l="17427" t="11588" r="17162" b="33663"/>
          <a:stretch/>
        </p:blipFill>
        <p:spPr bwMode="auto">
          <a:xfrm>
            <a:off x="76200" y="676275"/>
            <a:ext cx="4365170" cy="4733241"/>
          </a:xfrm>
          <a:prstGeom prst="rect">
            <a:avLst/>
          </a:prstGeom>
          <a:ln>
            <a:noFill/>
          </a:ln>
          <a:extLst>
            <a:ext uri="{53640926-AAD7-44D8-BBD7-CCE9431645EC}">
              <a14:shadowObscured xmlns:a14="http://schemas.microsoft.com/office/drawing/2010/main"/>
            </a:ext>
          </a:extLst>
        </p:spPr>
      </p:pic>
      <p:sp>
        <p:nvSpPr>
          <p:cNvPr id="5" name="Oval 4"/>
          <p:cNvSpPr/>
          <p:nvPr/>
        </p:nvSpPr>
        <p:spPr>
          <a:xfrm>
            <a:off x="3733800" y="2895600"/>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p:nvPr/>
        </p:nvPicPr>
        <p:blipFill rotWithShape="1">
          <a:blip r:embed="rId4"/>
          <a:srcRect l="17559" t="17473" r="17414" b="52256"/>
          <a:stretch/>
        </p:blipFill>
        <p:spPr bwMode="auto">
          <a:xfrm>
            <a:off x="4527096" y="1942416"/>
            <a:ext cx="4505788" cy="2057400"/>
          </a:xfrm>
          <a:prstGeom prst="rect">
            <a:avLst/>
          </a:prstGeom>
          <a:ln>
            <a:noFill/>
          </a:ln>
          <a:extLst>
            <a:ext uri="{53640926-AAD7-44D8-BBD7-CCE9431645EC}">
              <a14:shadowObscured xmlns:a14="http://schemas.microsoft.com/office/drawing/2010/main"/>
            </a:ext>
          </a:extLst>
        </p:spPr>
      </p:pic>
      <p:sp>
        <p:nvSpPr>
          <p:cNvPr id="6" name="Oval 5"/>
          <p:cNvSpPr/>
          <p:nvPr/>
        </p:nvSpPr>
        <p:spPr>
          <a:xfrm>
            <a:off x="7543800" y="3657600"/>
            <a:ext cx="1479559" cy="342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a:stCxn id="5" idx="5"/>
          </p:cNvCxnSpPr>
          <p:nvPr/>
        </p:nvCxnSpPr>
        <p:spPr>
          <a:xfrm flipV="1">
            <a:off x="4059004" y="2438400"/>
            <a:ext cx="589196" cy="652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3752582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445"/>
            <a:ext cx="6657975" cy="662355"/>
          </a:xfrm>
          <a:noFill/>
        </p:spPr>
        <p:txBody>
          <a:bodyPr>
            <a:normAutofit/>
          </a:bodyPr>
          <a:lstStyle/>
          <a:p>
            <a:r>
              <a:rPr lang="en-US" sz="3600" b="1" dirty="0" smtClean="0">
                <a:latin typeface="Times New Roman" pitchFamily="18" charset="0"/>
                <a:cs typeface="Times New Roman" pitchFamily="18" charset="0"/>
              </a:rPr>
              <a:t>Viewing</a:t>
            </a:r>
            <a:r>
              <a:rPr lang="en-US" sz="3600" b="1" dirty="0" smtClean="0">
                <a:solidFill>
                  <a:schemeClr val="tx2"/>
                </a:solidFill>
                <a:latin typeface="Times New Roman" pitchFamily="18" charset="0"/>
                <a:cs typeface="Times New Roman" pitchFamily="18" charset="0"/>
              </a:rPr>
              <a:t> Application</a:t>
            </a:r>
            <a:endParaRPr lang="en-US" sz="3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458200" y="6400800"/>
            <a:ext cx="565159" cy="365125"/>
          </a:xfrm>
        </p:spPr>
        <p:txBody>
          <a:bodyPr/>
          <a:lstStyle/>
          <a:p>
            <a:pPr>
              <a:defRPr/>
            </a:pPr>
            <a:fld id="{7EE1CEA6-FECE-4D2C-BE18-AE7FF49167AB}" type="slidenum">
              <a:rPr lang="en-US" smtClean="0"/>
              <a:pPr>
                <a:defRPr/>
              </a:pPr>
              <a:t>38</a:t>
            </a:fld>
            <a:endParaRPr lang="en-US" dirty="0"/>
          </a:p>
        </p:txBody>
      </p:sp>
      <p:sp>
        <p:nvSpPr>
          <p:cNvPr id="16" name="TextBox 15"/>
          <p:cNvSpPr txBox="1"/>
          <p:nvPr/>
        </p:nvSpPr>
        <p:spPr>
          <a:xfrm>
            <a:off x="32656" y="5494348"/>
            <a:ext cx="5159830" cy="107721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Application Status page for an individual or group of ESTAs, the applicant has the option to view each application.  This can be done by selecting the “View” icons located next to each application.</a:t>
            </a:r>
            <a:endParaRPr lang="en-US" sz="1600" dirty="0">
              <a:latin typeface="Calibri" panose="020F0502020204030204" pitchFamily="34" charset="0"/>
              <a:cs typeface="Calibri" panose="020F0502020204030204" pitchFamily="34" charset="0"/>
            </a:endParaRPr>
          </a:p>
        </p:txBody>
      </p:sp>
      <p:pic>
        <p:nvPicPr>
          <p:cNvPr id="10" name="Picture 9"/>
          <p:cNvPicPr/>
          <p:nvPr/>
        </p:nvPicPr>
        <p:blipFill rotWithShape="1">
          <a:blip r:embed="rId3"/>
          <a:srcRect l="17427" t="11588" r="17162" b="33663"/>
          <a:stretch/>
        </p:blipFill>
        <p:spPr bwMode="auto">
          <a:xfrm>
            <a:off x="76200" y="676275"/>
            <a:ext cx="4365170" cy="4733241"/>
          </a:xfrm>
          <a:prstGeom prst="rect">
            <a:avLst/>
          </a:prstGeom>
          <a:ln>
            <a:noFill/>
          </a:ln>
          <a:extLst>
            <a:ext uri="{53640926-AAD7-44D8-BBD7-CCE9431645EC}">
              <a14:shadowObscured xmlns:a14="http://schemas.microsoft.com/office/drawing/2010/main"/>
            </a:ext>
          </a:extLst>
        </p:spPr>
      </p:pic>
      <p:sp>
        <p:nvSpPr>
          <p:cNvPr id="5" name="Oval 4"/>
          <p:cNvSpPr/>
          <p:nvPr/>
        </p:nvSpPr>
        <p:spPr>
          <a:xfrm>
            <a:off x="4060370" y="2856816"/>
            <a:ext cx="381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p:nvPr/>
        </p:nvPicPr>
        <p:blipFill rotWithShape="1">
          <a:blip r:embed="rId4"/>
          <a:srcRect l="17575" r="18730"/>
          <a:stretch/>
        </p:blipFill>
        <p:spPr bwMode="auto">
          <a:xfrm>
            <a:off x="5029200" y="1014045"/>
            <a:ext cx="3657600" cy="5751879"/>
          </a:xfrm>
          <a:prstGeom prst="rect">
            <a:avLst/>
          </a:prstGeom>
          <a:ln>
            <a:solidFill>
              <a:schemeClr val="accent2"/>
            </a:solidFill>
          </a:ln>
          <a:extLst>
            <a:ext uri="{53640926-AAD7-44D8-BBD7-CCE9431645EC}">
              <a14:shadowObscured xmlns:a14="http://schemas.microsoft.com/office/drawing/2010/main"/>
            </a:ext>
          </a:extLst>
        </p:spPr>
      </p:pic>
      <p:cxnSp>
        <p:nvCxnSpPr>
          <p:cNvPr id="9" name="Straight Arrow Connector 8"/>
          <p:cNvCxnSpPr>
            <a:stCxn id="5" idx="6"/>
          </p:cNvCxnSpPr>
          <p:nvPr/>
        </p:nvCxnSpPr>
        <p:spPr>
          <a:xfrm>
            <a:off x="4441370" y="2971116"/>
            <a:ext cx="968830" cy="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33031963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657975" cy="685800"/>
          </a:xfrm>
          <a:noFill/>
        </p:spPr>
        <p:txBody>
          <a:bodyPr>
            <a:normAutofit/>
          </a:bodyPr>
          <a:lstStyle/>
          <a:p>
            <a:r>
              <a:rPr lang="en-US" sz="3600" b="1" dirty="0" smtClean="0">
                <a:latin typeface="Times New Roman" pitchFamily="18" charset="0"/>
                <a:cs typeface="Times New Roman" pitchFamily="18" charset="0"/>
              </a:rPr>
              <a:t>Printing</a:t>
            </a:r>
            <a:r>
              <a:rPr lang="en-US" sz="3600" b="1" dirty="0" smtClean="0">
                <a:solidFill>
                  <a:schemeClr val="tx2"/>
                </a:solidFill>
                <a:latin typeface="Times New Roman" pitchFamily="18" charset="0"/>
                <a:cs typeface="Times New Roman" pitchFamily="18" charset="0"/>
              </a:rPr>
              <a:t> Application</a:t>
            </a:r>
            <a:endParaRPr lang="en-US" sz="3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8458200" y="6400800"/>
            <a:ext cx="565159" cy="365125"/>
          </a:xfrm>
        </p:spPr>
        <p:txBody>
          <a:bodyPr/>
          <a:lstStyle/>
          <a:p>
            <a:pPr>
              <a:defRPr/>
            </a:pPr>
            <a:fld id="{7EE1CEA6-FECE-4D2C-BE18-AE7FF49167AB}" type="slidenum">
              <a:rPr lang="en-US" smtClean="0"/>
              <a:pPr>
                <a:defRPr/>
              </a:pPr>
              <a:t>39</a:t>
            </a:fld>
            <a:endParaRPr lang="en-US" dirty="0"/>
          </a:p>
        </p:txBody>
      </p:sp>
      <p:sp>
        <p:nvSpPr>
          <p:cNvPr id="8" name="TextBox 7"/>
          <p:cNvSpPr txBox="1"/>
          <p:nvPr/>
        </p:nvSpPr>
        <p:spPr>
          <a:xfrm>
            <a:off x="0" y="5419042"/>
            <a:ext cx="4419600"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From the Application Status page for an individual or group of ESTAs the applicant has the option to print the summary of each application and the payment summary.  This can be done by selecting  the “Print” icon on the upper right corner of the page.</a:t>
            </a:r>
            <a:endParaRPr lang="en-US" sz="1600" dirty="0">
              <a:latin typeface="Calibri" panose="020F0502020204030204" pitchFamily="34" charset="0"/>
              <a:cs typeface="Calibri" panose="020F0502020204030204" pitchFamily="34" charset="0"/>
            </a:endParaRPr>
          </a:p>
        </p:txBody>
      </p:sp>
      <p:pic>
        <p:nvPicPr>
          <p:cNvPr id="11" name="Picture 10"/>
          <p:cNvPicPr/>
          <p:nvPr/>
        </p:nvPicPr>
        <p:blipFill rotWithShape="1">
          <a:blip r:embed="rId3"/>
          <a:srcRect l="17427" t="11588" r="17162" b="33663"/>
          <a:stretch/>
        </p:blipFill>
        <p:spPr bwMode="auto">
          <a:xfrm>
            <a:off x="83005" y="676276"/>
            <a:ext cx="4365170" cy="4733241"/>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4"/>
          <a:srcRect l="18814" r="18308"/>
          <a:stretch/>
        </p:blipFill>
        <p:spPr bwMode="auto">
          <a:xfrm>
            <a:off x="4571999" y="912313"/>
            <a:ext cx="4451359" cy="4497203"/>
          </a:xfrm>
          <a:prstGeom prst="rect">
            <a:avLst/>
          </a:prstGeom>
          <a:ln>
            <a:solidFill>
              <a:schemeClr val="accent2"/>
            </a:solidFill>
          </a:ln>
          <a:extLst>
            <a:ext uri="{53640926-AAD7-44D8-BBD7-CCE9431645EC}">
              <a14:shadowObscured xmlns:a14="http://schemas.microsoft.com/office/drawing/2010/main"/>
            </a:ext>
          </a:extLst>
        </p:spPr>
      </p:pic>
      <p:sp>
        <p:nvSpPr>
          <p:cNvPr id="5" name="Oval 4"/>
          <p:cNvSpPr/>
          <p:nvPr/>
        </p:nvSpPr>
        <p:spPr>
          <a:xfrm>
            <a:off x="4114800" y="13716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a:stCxn id="5" idx="5"/>
          </p:cNvCxnSpPr>
          <p:nvPr/>
        </p:nvCxnSpPr>
        <p:spPr>
          <a:xfrm>
            <a:off x="4374963" y="1566722"/>
            <a:ext cx="349437" cy="566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2382383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152400"/>
            <a:ext cx="5035550" cy="762000"/>
          </a:xfrm>
        </p:spPr>
        <p:txBody>
          <a:bodyPr/>
          <a:lstStyle/>
          <a:p>
            <a:pPr eaLnBrk="1" hangingPunct="1"/>
            <a:r>
              <a:rPr lang="en-US" sz="3600" b="1" dirty="0" smtClean="0">
                <a:solidFill>
                  <a:schemeClr val="tx2"/>
                </a:solidFill>
                <a:latin typeface="Times New Roman" pitchFamily="18" charset="0"/>
                <a:cs typeface="Times New Roman" pitchFamily="18" charset="0"/>
              </a:rPr>
              <a:t>Language Menu</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4</a:t>
            </a:fld>
            <a:endParaRPr lang="en-US" dirty="0"/>
          </a:p>
        </p:txBody>
      </p:sp>
      <p:pic>
        <p:nvPicPr>
          <p:cNvPr id="11" name="Picture 10"/>
          <p:cNvPicPr/>
          <p:nvPr/>
        </p:nvPicPr>
        <p:blipFill rotWithShape="1">
          <a:blip r:embed="rId3"/>
          <a:srcRect l="2383" t="8148" r="4957" b="60912"/>
          <a:stretch/>
        </p:blipFill>
        <p:spPr bwMode="auto">
          <a:xfrm>
            <a:off x="0" y="1447800"/>
            <a:ext cx="9144000" cy="2286000"/>
          </a:xfrm>
          <a:prstGeom prst="rect">
            <a:avLst/>
          </a:prstGeom>
          <a:ln>
            <a:solidFill>
              <a:schemeClr val="tx1"/>
            </a:solidFill>
          </a:ln>
          <a:extLst>
            <a:ext uri="{53640926-AAD7-44D8-BBD7-CCE9431645EC}">
              <a14:shadowObscured xmlns:a14="http://schemas.microsoft.com/office/drawing/2010/main"/>
            </a:ext>
          </a:extLst>
        </p:spPr>
      </p:pic>
      <p:sp>
        <p:nvSpPr>
          <p:cNvPr id="3" name="TextBox 2"/>
          <p:cNvSpPr txBox="1"/>
          <p:nvPr/>
        </p:nvSpPr>
        <p:spPr>
          <a:xfrm>
            <a:off x="1752600" y="4393039"/>
            <a:ext cx="5334000" cy="830997"/>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Applicants can choose to view the ESTA site in a different language by clicking the down arrow on the upper right corner.  This option is available on every page.</a:t>
            </a:r>
            <a:endParaRPr lang="en-US" sz="16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39078023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0"/>
            <a:ext cx="4800600" cy="1200150"/>
          </a:xfrm>
          <a:noFill/>
        </p:spPr>
        <p:txBody>
          <a:bodyPr>
            <a:spAutoFit/>
          </a:bodyPr>
          <a:lstStyle/>
          <a:p>
            <a:pPr eaLnBrk="1" hangingPunct="1"/>
            <a:r>
              <a:rPr lang="en-US" sz="3600" b="1" dirty="0" smtClean="0">
                <a:solidFill>
                  <a:schemeClr val="tx2"/>
                </a:solidFill>
                <a:latin typeface="Times New Roman" pitchFamily="18" charset="0"/>
                <a:cs typeface="Times New Roman" pitchFamily="18" charset="0"/>
              </a:rPr>
              <a:t>Status-Authorization Pending</a:t>
            </a:r>
          </a:p>
        </p:txBody>
      </p:sp>
      <p:sp>
        <p:nvSpPr>
          <p:cNvPr id="4" name="Slide Number Placeholder 3"/>
          <p:cNvSpPr>
            <a:spLocks noGrp="1"/>
          </p:cNvSpPr>
          <p:nvPr>
            <p:ph type="sldNum" sz="quarter" idx="12"/>
          </p:nvPr>
        </p:nvSpPr>
        <p:spPr/>
        <p:txBody>
          <a:bodyPr/>
          <a:lstStyle/>
          <a:p>
            <a:pPr>
              <a:defRPr/>
            </a:pPr>
            <a:fld id="{4ECDEAAD-7598-45F7-84BE-B2F24D85BA94}" type="slidenum">
              <a:rPr lang="en-US"/>
              <a:pPr>
                <a:defRPr/>
              </a:pPr>
              <a:t>40</a:t>
            </a:fld>
            <a:endParaRPr lang="en-US" dirty="0"/>
          </a:p>
        </p:txBody>
      </p:sp>
      <p:pic>
        <p:nvPicPr>
          <p:cNvPr id="7" name="Picture 6"/>
          <p:cNvPicPr/>
          <p:nvPr/>
        </p:nvPicPr>
        <p:blipFill rotWithShape="1">
          <a:blip r:embed="rId2"/>
          <a:srcRect l="17050" t="15505" r="17153" b="44939"/>
          <a:stretch/>
        </p:blipFill>
        <p:spPr bwMode="auto">
          <a:xfrm>
            <a:off x="1066800" y="1522413"/>
            <a:ext cx="6096000" cy="3810000"/>
          </a:xfrm>
          <a:prstGeom prst="rect">
            <a:avLst/>
          </a:prstGeom>
          <a:ln>
            <a:solidFill>
              <a:schemeClr val="accent2"/>
            </a:solidFill>
          </a:ln>
          <a:extLst>
            <a:ext uri="{53640926-AAD7-44D8-BBD7-CCE9431645EC}">
              <a14:shadowObscured xmlns:a14="http://schemas.microsoft.com/office/drawing/2010/main"/>
            </a:ext>
          </a:extLst>
        </p:spPr>
      </p:pic>
      <p:sp>
        <p:nvSpPr>
          <p:cNvPr id="9" name="TextBox 8"/>
          <p:cNvSpPr txBox="1"/>
          <p:nvPr/>
        </p:nvSpPr>
        <p:spPr>
          <a:xfrm>
            <a:off x="1038225" y="5654676"/>
            <a:ext cx="5791200" cy="584775"/>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 travel authorization is pending review they will see the above image when they check their application status.</a:t>
            </a:r>
            <a:endParaRPr lang="en-US" sz="16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0" y="0"/>
            <a:ext cx="4648200" cy="1200150"/>
          </a:xfrm>
          <a:noFill/>
        </p:spPr>
        <p:txBody>
          <a:bodyPr>
            <a:spAutoFit/>
          </a:bodyPr>
          <a:lstStyle/>
          <a:p>
            <a:pPr eaLnBrk="1" hangingPunct="1"/>
            <a:r>
              <a:rPr lang="en-US" sz="3600" b="1" dirty="0" smtClean="0">
                <a:solidFill>
                  <a:schemeClr val="tx2"/>
                </a:solidFill>
                <a:latin typeface="Times New Roman" pitchFamily="18" charset="0"/>
                <a:cs typeface="Times New Roman" pitchFamily="18" charset="0"/>
              </a:rPr>
              <a:t>Status-Travel Not Authorized</a:t>
            </a:r>
          </a:p>
        </p:txBody>
      </p:sp>
      <p:sp>
        <p:nvSpPr>
          <p:cNvPr id="4" name="Slide Number Placeholder 3"/>
          <p:cNvSpPr>
            <a:spLocks noGrp="1"/>
          </p:cNvSpPr>
          <p:nvPr>
            <p:ph type="sldNum" sz="quarter" idx="12"/>
          </p:nvPr>
        </p:nvSpPr>
        <p:spPr/>
        <p:txBody>
          <a:bodyPr/>
          <a:lstStyle/>
          <a:p>
            <a:pPr>
              <a:defRPr/>
            </a:pPr>
            <a:fld id="{6656B593-A0F2-440E-AD60-7BA2072331C5}" type="slidenum">
              <a:rPr lang="en-US"/>
              <a:pPr>
                <a:defRPr/>
              </a:pPr>
              <a:t>41</a:t>
            </a:fld>
            <a:endParaRPr lang="en-US" dirty="0"/>
          </a:p>
        </p:txBody>
      </p:sp>
      <p:sp>
        <p:nvSpPr>
          <p:cNvPr id="9" name="TextBox 8"/>
          <p:cNvSpPr txBox="1"/>
          <p:nvPr/>
        </p:nvSpPr>
        <p:spPr>
          <a:xfrm>
            <a:off x="6934200" y="1622660"/>
            <a:ext cx="2094309"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When a travel authorization is denied they will see this image when they check their application status.</a:t>
            </a:r>
            <a:endParaRPr lang="en-US" sz="1600" dirty="0">
              <a:latin typeface="Calibri" panose="020F0502020204030204" pitchFamily="34" charset="0"/>
              <a:cs typeface="Calibri" panose="020F0502020204030204" pitchFamily="34" charset="0"/>
            </a:endParaRPr>
          </a:p>
        </p:txBody>
      </p:sp>
      <p:pic>
        <p:nvPicPr>
          <p:cNvPr id="8" name="Picture 7"/>
          <p:cNvPicPr/>
          <p:nvPr/>
        </p:nvPicPr>
        <p:blipFill rotWithShape="1">
          <a:blip r:embed="rId3"/>
          <a:srcRect l="17245" t="15583" r="17014" b="45460"/>
          <a:stretch/>
        </p:blipFill>
        <p:spPr bwMode="auto">
          <a:xfrm>
            <a:off x="381000" y="1447800"/>
            <a:ext cx="6172200" cy="4343400"/>
          </a:xfrm>
          <a:prstGeom prst="rect">
            <a:avLst/>
          </a:prstGeom>
          <a:ln>
            <a:solidFill>
              <a:schemeClr val="accent2"/>
            </a:solidFill>
          </a:ln>
          <a:extLst>
            <a:ext uri="{53640926-AAD7-44D8-BBD7-CCE9431645EC}">
              <a14:shadowObscured xmlns:a14="http://schemas.microsoft.com/office/drawing/2010/main"/>
            </a:ext>
          </a:extLst>
        </p:spPr>
      </p:pic>
      <p:pic>
        <p:nvPicPr>
          <p:cNvPr id="10" name="Picture 9"/>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0" y="316606"/>
            <a:ext cx="3048000" cy="2308324"/>
          </a:xfrm>
          <a:noFill/>
        </p:spPr>
        <p:txBody>
          <a:bodyPr wrap="square">
            <a:spAutoFit/>
          </a:bodyPr>
          <a:lstStyle/>
          <a:p>
            <a:pPr eaLnBrk="1" hangingPunct="1"/>
            <a:r>
              <a:rPr lang="en-US" sz="3600" b="1" dirty="0" smtClean="0">
                <a:solidFill>
                  <a:schemeClr val="tx2"/>
                </a:solidFill>
                <a:latin typeface="Times New Roman" pitchFamily="18" charset="0"/>
                <a:cs typeface="Times New Roman" pitchFamily="18" charset="0"/>
              </a:rPr>
              <a:t>Status-Authorization Approved/</a:t>
            </a:r>
            <a:br>
              <a:rPr lang="en-US" sz="3600" b="1" dirty="0" smtClean="0">
                <a:solidFill>
                  <a:schemeClr val="tx2"/>
                </a:solidFill>
                <a:latin typeface="Times New Roman" pitchFamily="18" charset="0"/>
                <a:cs typeface="Times New Roman" pitchFamily="18" charset="0"/>
              </a:rPr>
            </a:br>
            <a:r>
              <a:rPr lang="en-US" sz="3600" b="1" dirty="0" smtClean="0">
                <a:solidFill>
                  <a:schemeClr val="tx2"/>
                </a:solidFill>
                <a:latin typeface="Times New Roman" pitchFamily="18" charset="0"/>
                <a:cs typeface="Times New Roman" pitchFamily="18" charset="0"/>
              </a:rPr>
              <a:t>Denied</a:t>
            </a:r>
          </a:p>
        </p:txBody>
      </p:sp>
      <p:sp>
        <p:nvSpPr>
          <p:cNvPr id="4" name="Slide Number Placeholder 3"/>
          <p:cNvSpPr>
            <a:spLocks noGrp="1"/>
          </p:cNvSpPr>
          <p:nvPr>
            <p:ph type="sldNum" sz="quarter" idx="12"/>
          </p:nvPr>
        </p:nvSpPr>
        <p:spPr>
          <a:xfrm>
            <a:off x="8441129" y="6340475"/>
            <a:ext cx="565159" cy="365125"/>
          </a:xfrm>
        </p:spPr>
        <p:txBody>
          <a:bodyPr/>
          <a:lstStyle/>
          <a:p>
            <a:pPr>
              <a:defRPr/>
            </a:pPr>
            <a:fld id="{3DFD3E26-661D-4D2D-A91E-342FEC034E13}" type="slidenum">
              <a:rPr lang="en-US"/>
              <a:pPr>
                <a:defRPr/>
              </a:pPr>
              <a:t>42</a:t>
            </a:fld>
            <a:endParaRPr lang="en-US" dirty="0"/>
          </a:p>
        </p:txBody>
      </p:sp>
      <p:sp>
        <p:nvSpPr>
          <p:cNvPr id="40964" name="TextBox 7"/>
          <p:cNvSpPr txBox="1">
            <a:spLocks noChangeArrowheads="1"/>
          </p:cNvSpPr>
          <p:nvPr/>
        </p:nvSpPr>
        <p:spPr bwMode="auto">
          <a:xfrm>
            <a:off x="152400" y="3505200"/>
            <a:ext cx="2743200" cy="1323439"/>
          </a:xfrm>
          <a:prstGeom prst="rect">
            <a:avLst/>
          </a:prstGeom>
          <a:noFill/>
          <a:ln w="9525">
            <a:noFill/>
            <a:miter lim="800000"/>
            <a:headEnd/>
            <a:tailEnd/>
          </a:ln>
        </p:spPr>
        <p:txBody>
          <a:bodyPr>
            <a:spAutoFit/>
          </a:bodyPr>
          <a:lstStyle/>
          <a:p>
            <a:r>
              <a:rPr lang="en-US" sz="1600" dirty="0">
                <a:latin typeface="Calibri" pitchFamily="34" charset="0"/>
              </a:rPr>
              <a:t>Each application in a group will be adjudicated individually so </a:t>
            </a:r>
            <a:r>
              <a:rPr lang="en-US" sz="1600" dirty="0" smtClean="0">
                <a:latin typeface="Calibri" pitchFamily="34" charset="0"/>
              </a:rPr>
              <a:t>each application </a:t>
            </a:r>
            <a:r>
              <a:rPr lang="en-US" sz="1600" dirty="0">
                <a:latin typeface="Calibri" pitchFamily="34" charset="0"/>
              </a:rPr>
              <a:t>could have </a:t>
            </a:r>
            <a:r>
              <a:rPr lang="en-US" sz="1600" dirty="0" smtClean="0">
                <a:latin typeface="Calibri" pitchFamily="34" charset="0"/>
              </a:rPr>
              <a:t>a different status, as shown here.</a:t>
            </a:r>
            <a:endParaRPr lang="en-US" sz="1600" dirty="0">
              <a:latin typeface="Calibri" pitchFamily="34" charset="0"/>
            </a:endParaRPr>
          </a:p>
        </p:txBody>
      </p:sp>
      <p:pic>
        <p:nvPicPr>
          <p:cNvPr id="7" name="Picture 6"/>
          <p:cNvPicPr/>
          <p:nvPr/>
        </p:nvPicPr>
        <p:blipFill rotWithShape="1">
          <a:blip r:embed="rId2"/>
          <a:srcRect l="16666" t="8670" r="16986" b="29038"/>
          <a:stretch/>
        </p:blipFill>
        <p:spPr bwMode="auto">
          <a:xfrm>
            <a:off x="2971800" y="1507"/>
            <a:ext cx="3686175" cy="6856493"/>
          </a:xfrm>
          <a:prstGeom prst="rect">
            <a:avLst/>
          </a:prstGeom>
          <a:ln>
            <a:solidFill>
              <a:schemeClr val="accent2"/>
            </a:solidFill>
          </a:ln>
          <a:extLst>
            <a:ext uri="{53640926-AAD7-44D8-BBD7-CCE9431645EC}">
              <a14:shadowObscured xmlns:a14="http://schemas.microsoft.com/office/drawing/2010/main"/>
            </a:ext>
          </a:extLst>
        </p:spPr>
      </p:pic>
      <p:pic>
        <p:nvPicPr>
          <p:cNvPr id="9" name="Picture 8"/>
          <p:cNvPicPr>
            <a:picLocks noChangeAspect="1"/>
          </p:cNvPicPr>
          <p:nvPr/>
        </p:nvPicPr>
        <p:blipFill>
          <a:blip r:embed="rId3">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D3AE2EF8-484B-45D8-8479-D10B2DC26582}" type="datetime1">
              <a:rPr lang="en-US"/>
              <a:pPr/>
              <a:t>2/23/2016</a:t>
            </a:fld>
            <a:endParaRPr lang="en-US" dirty="0"/>
          </a:p>
        </p:txBody>
      </p:sp>
      <p:sp>
        <p:nvSpPr>
          <p:cNvPr id="5" name="Slide Number Placeholder 3"/>
          <p:cNvSpPr>
            <a:spLocks noGrp="1"/>
          </p:cNvSpPr>
          <p:nvPr>
            <p:ph type="sldNum" sz="quarter" idx="12"/>
          </p:nvPr>
        </p:nvSpPr>
        <p:spPr/>
        <p:txBody>
          <a:bodyPr/>
          <a:lstStyle/>
          <a:p>
            <a:fld id="{E38CB630-3DD4-47E7-A1DC-EEFBCE077D96}" type="slidenum">
              <a:rPr lang="en-US"/>
              <a:pPr/>
              <a:t>43</a:t>
            </a:fld>
            <a:endParaRPr lang="en-US" dirty="0"/>
          </a:p>
        </p:txBody>
      </p:sp>
      <p:pic>
        <p:nvPicPr>
          <p:cNvPr id="15362" name="Picture 2" descr="DHS_cbp_S-BLUE2"/>
          <p:cNvPicPr>
            <a:picLocks noChangeAspect="1" noChangeArrowheads="1"/>
          </p:cNvPicPr>
          <p:nvPr/>
        </p:nvPicPr>
        <p:blipFill>
          <a:blip r:embed="rId2" cstate="print">
            <a:extLst>
              <a:ext uri="{28A0092B-C50C-407E-A947-70E740481C1C}">
                <a14:useLocalDpi xmlns:a14="http://schemas.microsoft.com/office/drawing/2010/main" val="0"/>
              </a:ext>
            </a:extLst>
          </a:blip>
          <a:srcRect l="17058" t="24178" r="17656" b="24178"/>
          <a:stretch>
            <a:fillRect/>
          </a:stretch>
        </p:blipFill>
        <p:spPr bwMode="auto">
          <a:xfrm>
            <a:off x="381000" y="2057400"/>
            <a:ext cx="8305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975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152400"/>
            <a:ext cx="5035550" cy="762000"/>
          </a:xfrm>
        </p:spPr>
        <p:txBody>
          <a:bodyPr/>
          <a:lstStyle/>
          <a:p>
            <a:pPr eaLnBrk="1" hangingPunct="1"/>
            <a:r>
              <a:rPr lang="en-US" sz="3600" b="1" dirty="0" smtClean="0">
                <a:solidFill>
                  <a:schemeClr val="tx2"/>
                </a:solidFill>
                <a:latin typeface="Times New Roman" pitchFamily="18" charset="0"/>
                <a:cs typeface="Times New Roman" pitchFamily="18" charset="0"/>
              </a:rPr>
              <a:t>Navigation Menu</a:t>
            </a: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5</a:t>
            </a:fld>
            <a:endParaRPr lang="en-US" dirty="0"/>
          </a:p>
        </p:txBody>
      </p:sp>
      <p:pic>
        <p:nvPicPr>
          <p:cNvPr id="7" name="Picture 6"/>
          <p:cNvPicPr>
            <a:picLocks noChangeAspect="1"/>
          </p:cNvPicPr>
          <p:nvPr/>
        </p:nvPicPr>
        <p:blipFill rotWithShape="1">
          <a:blip r:embed="rId3"/>
          <a:srcRect l="15833" t="23406" r="13333" b="12230"/>
          <a:stretch/>
        </p:blipFill>
        <p:spPr>
          <a:xfrm>
            <a:off x="180975" y="1295400"/>
            <a:ext cx="6477000" cy="2514600"/>
          </a:xfrm>
          <a:prstGeom prst="rect">
            <a:avLst/>
          </a:prstGeom>
          <a:ln>
            <a:solidFill>
              <a:schemeClr val="tx1"/>
            </a:solidFill>
          </a:ln>
        </p:spPr>
      </p:pic>
      <p:pic>
        <p:nvPicPr>
          <p:cNvPr id="8" name="Picture 7"/>
          <p:cNvPicPr/>
          <p:nvPr/>
        </p:nvPicPr>
        <p:blipFill rotWithShape="1">
          <a:blip r:embed="rId4"/>
          <a:srcRect l="25972" t="27078" r="25972" b="57531"/>
          <a:stretch/>
        </p:blipFill>
        <p:spPr bwMode="auto">
          <a:xfrm>
            <a:off x="180975" y="4038601"/>
            <a:ext cx="4191000" cy="914399"/>
          </a:xfrm>
          <a:prstGeom prst="rect">
            <a:avLst/>
          </a:prstGeom>
          <a:ln>
            <a:solidFill>
              <a:schemeClr val="tx1"/>
            </a:solidFill>
          </a:ln>
          <a:extLst>
            <a:ext uri="{53640926-AAD7-44D8-BBD7-CCE9431645EC}">
              <a14:shadowObscured xmlns:a14="http://schemas.microsoft.com/office/drawing/2010/main"/>
            </a:ext>
          </a:extLst>
        </p:spPr>
      </p:pic>
      <p:pic>
        <p:nvPicPr>
          <p:cNvPr id="10" name="Picture 9"/>
          <p:cNvPicPr/>
          <p:nvPr/>
        </p:nvPicPr>
        <p:blipFill rotWithShape="1">
          <a:blip r:embed="rId5"/>
          <a:srcRect l="26111" t="26835" r="25695" b="57778"/>
          <a:stretch/>
        </p:blipFill>
        <p:spPr bwMode="auto">
          <a:xfrm>
            <a:off x="4495800" y="4038600"/>
            <a:ext cx="4091940" cy="914399"/>
          </a:xfrm>
          <a:prstGeom prst="rect">
            <a:avLst/>
          </a:prstGeom>
          <a:ln>
            <a:solidFill>
              <a:schemeClr val="tx1"/>
            </a:solidFill>
          </a:ln>
          <a:extLst>
            <a:ext uri="{53640926-AAD7-44D8-BBD7-CCE9431645EC}">
              <a14:shadowObscured xmlns:a14="http://schemas.microsoft.com/office/drawing/2010/main"/>
            </a:ext>
          </a:extLst>
        </p:spPr>
      </p:pic>
      <p:sp>
        <p:nvSpPr>
          <p:cNvPr id="9" name="TextBox 8"/>
          <p:cNvSpPr txBox="1">
            <a:spLocks noChangeArrowheads="1"/>
          </p:cNvSpPr>
          <p:nvPr/>
        </p:nvSpPr>
        <p:spPr bwMode="auto">
          <a:xfrm>
            <a:off x="1066800" y="5344319"/>
            <a:ext cx="1371600" cy="1077913"/>
          </a:xfrm>
          <a:prstGeom prst="rect">
            <a:avLst/>
          </a:prstGeom>
          <a:noFill/>
          <a:ln w="9525">
            <a:solidFill>
              <a:schemeClr val="tx1"/>
            </a:solidFill>
            <a:miter lim="800000"/>
            <a:headEnd/>
            <a:tailEnd/>
          </a:ln>
        </p:spPr>
        <p:txBody>
          <a:bodyPr>
            <a:spAutoFit/>
          </a:bodyPr>
          <a:lstStyle/>
          <a:p>
            <a:r>
              <a:rPr lang="en-US" sz="1600" dirty="0">
                <a:latin typeface="Calibri" pitchFamily="34" charset="0"/>
              </a:rPr>
              <a:t>For visitors applying for a new travel authorization. </a:t>
            </a:r>
          </a:p>
        </p:txBody>
      </p:sp>
      <p:sp>
        <p:nvSpPr>
          <p:cNvPr id="11" name="TextBox 11"/>
          <p:cNvSpPr txBox="1">
            <a:spLocks noChangeArrowheads="1"/>
          </p:cNvSpPr>
          <p:nvPr/>
        </p:nvSpPr>
        <p:spPr bwMode="auto">
          <a:xfrm>
            <a:off x="5828982" y="5181599"/>
            <a:ext cx="1425575" cy="1570038"/>
          </a:xfrm>
          <a:prstGeom prst="rect">
            <a:avLst/>
          </a:prstGeom>
          <a:noFill/>
          <a:ln w="9525">
            <a:solidFill>
              <a:schemeClr val="tx1"/>
            </a:solidFill>
            <a:miter lim="800000"/>
            <a:headEnd/>
            <a:tailEnd/>
          </a:ln>
        </p:spPr>
        <p:txBody>
          <a:bodyPr>
            <a:spAutoFit/>
          </a:bodyPr>
          <a:lstStyle/>
          <a:p>
            <a:r>
              <a:rPr lang="en-US" sz="1600" dirty="0">
                <a:latin typeface="Calibri" pitchFamily="34" charset="0"/>
              </a:rPr>
              <a:t>For visitors updating or checking the status of an existing travel authorization.</a:t>
            </a:r>
          </a:p>
        </p:txBody>
      </p:sp>
      <p:cxnSp>
        <p:nvCxnSpPr>
          <p:cNvPr id="4" name="Straight Arrow Connector 3"/>
          <p:cNvCxnSpPr>
            <a:stCxn id="9" idx="0"/>
          </p:cNvCxnSpPr>
          <p:nvPr/>
        </p:nvCxnSpPr>
        <p:spPr>
          <a:xfrm flipV="1">
            <a:off x="1752600" y="4800600"/>
            <a:ext cx="76200" cy="5437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1" idx="0"/>
          </p:cNvCxnSpPr>
          <p:nvPr/>
        </p:nvCxnSpPr>
        <p:spPr>
          <a:xfrm flipH="1" flipV="1">
            <a:off x="6541769" y="4800600"/>
            <a:ext cx="1"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1025896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152400"/>
            <a:ext cx="5486400" cy="1143000"/>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Instructions and Links for Applying</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6</a:t>
            </a:fld>
            <a:endParaRPr lang="en-US" dirty="0"/>
          </a:p>
        </p:txBody>
      </p:sp>
      <p:pic>
        <p:nvPicPr>
          <p:cNvPr id="3" name="Picture 2"/>
          <p:cNvPicPr>
            <a:picLocks noChangeAspect="1"/>
          </p:cNvPicPr>
          <p:nvPr/>
        </p:nvPicPr>
        <p:blipFill>
          <a:blip r:embed="rId3"/>
          <a:stretch>
            <a:fillRect/>
          </a:stretch>
        </p:blipFill>
        <p:spPr>
          <a:xfrm>
            <a:off x="106680" y="1167029"/>
            <a:ext cx="7284720" cy="5649525"/>
          </a:xfrm>
          <a:prstGeom prst="rect">
            <a:avLst/>
          </a:prstGeom>
          <a:ln>
            <a:solidFill>
              <a:schemeClr val="accent2"/>
            </a:solidFill>
          </a:ln>
        </p:spPr>
      </p:pic>
      <p:sp>
        <p:nvSpPr>
          <p:cNvPr id="4" name="TextBox 3"/>
          <p:cNvSpPr txBox="1"/>
          <p:nvPr/>
        </p:nvSpPr>
        <p:spPr>
          <a:xfrm>
            <a:off x="7543800" y="1295400"/>
            <a:ext cx="1447800" cy="1569660"/>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main page of the ESTA site contains instructions on how to apply for an ESTA.</a:t>
            </a:r>
            <a:endParaRPr lang="en-US" sz="16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4085334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699" y="46090"/>
            <a:ext cx="6651276" cy="1143000"/>
          </a:xfrm>
        </p:spPr>
        <p:txBody>
          <a:bodyPr>
            <a:normAutofit fontScale="90000"/>
          </a:bodyPr>
          <a:lstStyle/>
          <a:p>
            <a:pPr eaLnBrk="1" hangingPunct="1"/>
            <a:r>
              <a:rPr lang="en-US" sz="3600" b="1" dirty="0">
                <a:solidFill>
                  <a:schemeClr val="tx2"/>
                </a:solidFill>
                <a:latin typeface="Times New Roman" pitchFamily="18" charset="0"/>
                <a:cs typeface="Times New Roman" pitchFamily="18" charset="0"/>
              </a:rPr>
              <a:t>Instructions and Links checking Application Status</a:t>
            </a: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pPr>
              <a:defRPr/>
            </a:pPr>
            <a:fld id="{2A4F989A-0631-4760-BC50-043412EC796A}" type="slidenum">
              <a:rPr lang="en-US"/>
              <a:pPr>
                <a:defRPr/>
              </a:pPr>
              <a:t>7</a:t>
            </a:fld>
            <a:endParaRPr lang="en-US" dirty="0"/>
          </a:p>
        </p:txBody>
      </p:sp>
      <p:sp>
        <p:nvSpPr>
          <p:cNvPr id="8" name="TextBox 7"/>
          <p:cNvSpPr txBox="1"/>
          <p:nvPr/>
        </p:nvSpPr>
        <p:spPr>
          <a:xfrm>
            <a:off x="3200400" y="5334000"/>
            <a:ext cx="2305050" cy="1323439"/>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main page of the ESTA site also contains instructions on how to check the status of existing applications.</a:t>
            </a:r>
            <a:endParaRPr 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3"/>
          <a:srcRect b="12311"/>
          <a:stretch/>
        </p:blipFill>
        <p:spPr bwMode="auto">
          <a:xfrm>
            <a:off x="6699" y="1189091"/>
            <a:ext cx="9137301" cy="4144909"/>
          </a:xfrm>
          <a:prstGeom prst="rect">
            <a:avLst/>
          </a:prstGeom>
          <a:ln>
            <a:solidFill>
              <a:schemeClr val="accent2"/>
            </a:solidFill>
          </a:ln>
          <a:extLst>
            <a:ext uri="{53640926-AAD7-44D8-BBD7-CCE9431645EC}">
              <a14:shadowObscured xmlns:a14="http://schemas.microsoft.com/office/drawing/2010/main"/>
            </a:ext>
          </a:extLst>
        </p:spPr>
      </p:pic>
      <p:pic>
        <p:nvPicPr>
          <p:cNvPr id="9" name="Picture 8"/>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spTree>
    <p:extLst>
      <p:ext uri="{BB962C8B-B14F-4D97-AF65-F5344CB8AC3E}">
        <p14:creationId xmlns:p14="http://schemas.microsoft.com/office/powerpoint/2010/main" val="17074580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7633" y="0"/>
            <a:ext cx="5035550" cy="762000"/>
          </a:xfrm>
        </p:spPr>
        <p:txBody>
          <a:bodyPr/>
          <a:lstStyle/>
          <a:p>
            <a:pPr eaLnBrk="1" hangingPunct="1"/>
            <a:r>
              <a:rPr lang="en-US" sz="3600" b="1" dirty="0" smtClean="0">
                <a:latin typeface="Times New Roman" pitchFamily="18" charset="0"/>
                <a:cs typeface="Times New Roman" pitchFamily="18" charset="0"/>
              </a:rPr>
              <a:t>FAQ Page</a:t>
            </a: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a:xfrm>
            <a:off x="8554557" y="6435933"/>
            <a:ext cx="565159" cy="365125"/>
          </a:xfrm>
        </p:spPr>
        <p:txBody>
          <a:bodyPr/>
          <a:lstStyle/>
          <a:p>
            <a:pPr>
              <a:defRPr/>
            </a:pPr>
            <a:fld id="{2A4F989A-0631-4760-BC50-043412EC796A}" type="slidenum">
              <a:rPr lang="en-US"/>
              <a:pPr>
                <a:defRPr/>
              </a:pPr>
              <a:t>8</a:t>
            </a:fld>
            <a:endParaRPr lang="en-US" dirty="0"/>
          </a:p>
        </p:txBody>
      </p:sp>
      <p:pic>
        <p:nvPicPr>
          <p:cNvPr id="7" name="Picture 6"/>
          <p:cNvPicPr>
            <a:picLocks noChangeAspect="1"/>
          </p:cNvPicPr>
          <p:nvPr/>
        </p:nvPicPr>
        <p:blipFill rotWithShape="1">
          <a:blip r:embed="rId3"/>
          <a:srcRect l="21354" t="23406" r="17812" b="47338"/>
          <a:stretch/>
        </p:blipFill>
        <p:spPr>
          <a:xfrm>
            <a:off x="74875" y="828553"/>
            <a:ext cx="5562600" cy="1143000"/>
          </a:xfrm>
          <a:prstGeom prst="rect">
            <a:avLst/>
          </a:prstGeom>
          <a:ln>
            <a:solidFill>
              <a:schemeClr val="tx1"/>
            </a:solidFill>
          </a:ln>
        </p:spPr>
      </p:pic>
      <p:sp>
        <p:nvSpPr>
          <p:cNvPr id="3" name="Oval 2"/>
          <p:cNvSpPr/>
          <p:nvPr/>
        </p:nvSpPr>
        <p:spPr>
          <a:xfrm>
            <a:off x="4267200" y="847847"/>
            <a:ext cx="457201" cy="3713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0" name="Picture 9"/>
          <p:cNvPicPr/>
          <p:nvPr/>
        </p:nvPicPr>
        <p:blipFill>
          <a:blip r:embed="rId5"/>
          <a:stretch>
            <a:fillRect/>
          </a:stretch>
        </p:blipFill>
        <p:spPr>
          <a:xfrm>
            <a:off x="74875" y="2057400"/>
            <a:ext cx="4649526" cy="3733799"/>
          </a:xfrm>
          <a:prstGeom prst="rect">
            <a:avLst/>
          </a:prstGeom>
          <a:ln>
            <a:solidFill>
              <a:schemeClr val="accent2"/>
            </a:solidFill>
          </a:ln>
        </p:spPr>
      </p:pic>
      <p:pic>
        <p:nvPicPr>
          <p:cNvPr id="11" name="Picture 10"/>
          <p:cNvPicPr/>
          <p:nvPr/>
        </p:nvPicPr>
        <p:blipFill>
          <a:blip r:embed="rId6"/>
          <a:stretch>
            <a:fillRect/>
          </a:stretch>
        </p:blipFill>
        <p:spPr>
          <a:xfrm>
            <a:off x="4865915" y="2336223"/>
            <a:ext cx="4238624" cy="2362200"/>
          </a:xfrm>
          <a:prstGeom prst="rect">
            <a:avLst/>
          </a:prstGeom>
          <a:ln>
            <a:solidFill>
              <a:schemeClr val="accent2"/>
            </a:solidFill>
          </a:ln>
        </p:spPr>
      </p:pic>
      <p:cxnSp>
        <p:nvCxnSpPr>
          <p:cNvPr id="5" name="Straight Arrow Connector 4"/>
          <p:cNvCxnSpPr>
            <a:stCxn id="3" idx="2"/>
          </p:cNvCxnSpPr>
          <p:nvPr/>
        </p:nvCxnSpPr>
        <p:spPr>
          <a:xfrm flipH="1">
            <a:off x="2362200" y="1033524"/>
            <a:ext cx="1905000" cy="11762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 idx="6"/>
          </p:cNvCxnSpPr>
          <p:nvPr/>
        </p:nvCxnSpPr>
        <p:spPr>
          <a:xfrm>
            <a:off x="4724401" y="1033524"/>
            <a:ext cx="2514599" cy="15312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1"/>
          <p:cNvSpPr txBox="1">
            <a:spLocks noChangeArrowheads="1"/>
          </p:cNvSpPr>
          <p:nvPr/>
        </p:nvSpPr>
        <p:spPr bwMode="auto">
          <a:xfrm>
            <a:off x="5052297" y="4876800"/>
            <a:ext cx="3744685" cy="1323439"/>
          </a:xfrm>
          <a:prstGeom prst="rect">
            <a:avLst/>
          </a:prstGeom>
          <a:noFill/>
          <a:ln w="9525">
            <a:noFill/>
            <a:miter lim="800000"/>
            <a:headEnd/>
            <a:tailEnd/>
          </a:ln>
        </p:spPr>
        <p:txBody>
          <a:bodyPr wrap="square">
            <a:spAutoFit/>
          </a:bodyPr>
          <a:lstStyle/>
          <a:p>
            <a:r>
              <a:rPr lang="en-US" sz="1600" dirty="0" smtClean="0">
                <a:latin typeface="Calibri" pitchFamily="34" charset="0"/>
              </a:rPr>
              <a:t>The FAQ page can be accessed by clicking the “Help” icon on the main menu. FAQs are categorized by topics, each FAQ section can be collapsed or expanded to display questions.</a:t>
            </a:r>
            <a:endParaRPr lang="en-US" sz="1600" dirty="0">
              <a:latin typeface="Calibri" pitchFamily="34" charset="0"/>
            </a:endParaRPr>
          </a:p>
        </p:txBody>
      </p:sp>
    </p:spTree>
    <p:extLst>
      <p:ext uri="{BB962C8B-B14F-4D97-AF65-F5344CB8AC3E}">
        <p14:creationId xmlns:p14="http://schemas.microsoft.com/office/powerpoint/2010/main" val="239028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 y="79914"/>
            <a:ext cx="6477000" cy="444133"/>
          </a:xfrm>
        </p:spPr>
        <p:txBody>
          <a:bodyPr>
            <a:normAutofit fontScale="90000"/>
          </a:bodyPr>
          <a:lstStyle/>
          <a:p>
            <a:pPr eaLnBrk="1" hangingPunct="1"/>
            <a:r>
              <a:rPr lang="en-US" sz="3600" b="1" dirty="0" smtClean="0">
                <a:solidFill>
                  <a:schemeClr val="tx2"/>
                </a:solidFill>
                <a:latin typeface="Times New Roman" pitchFamily="18" charset="0"/>
                <a:cs typeface="Times New Roman" pitchFamily="18" charset="0"/>
              </a:rPr>
              <a:t/>
            </a:r>
            <a:br>
              <a:rPr lang="en-US" sz="3600" b="1" dirty="0" smtClean="0">
                <a:solidFill>
                  <a:schemeClr val="tx2"/>
                </a:solidFill>
                <a:latin typeface="Times New Roman" pitchFamily="18" charset="0"/>
                <a:cs typeface="Times New Roman" pitchFamily="18" charset="0"/>
              </a:rPr>
            </a:br>
            <a:endParaRPr lang="en-US" sz="3600" b="1" dirty="0" smtClean="0">
              <a:solidFill>
                <a:schemeClr val="tx2"/>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a:xfrm>
            <a:off x="8045441" y="5883276"/>
            <a:ext cx="565159" cy="365125"/>
          </a:xfrm>
        </p:spPr>
        <p:txBody>
          <a:bodyPr/>
          <a:lstStyle/>
          <a:p>
            <a:pPr>
              <a:defRPr/>
            </a:pPr>
            <a:fld id="{2A4F989A-0631-4760-BC50-043412EC796A}" type="slidenum">
              <a:rPr lang="en-US"/>
              <a:pPr>
                <a:defRPr/>
              </a:pPr>
              <a:t>9</a:t>
            </a:fld>
            <a:endParaRPr lang="en-US" dirty="0"/>
          </a:p>
        </p:txBody>
      </p:sp>
      <p:pic>
        <p:nvPicPr>
          <p:cNvPr id="8" name="Picture 7"/>
          <p:cNvPicPr>
            <a:picLocks noChangeAspect="1"/>
          </p:cNvPicPr>
          <p:nvPr/>
        </p:nvPicPr>
        <p:blipFill rotWithShape="1">
          <a:blip r:embed="rId3"/>
          <a:srcRect l="25833" t="23406" b="8329"/>
          <a:stretch/>
        </p:blipFill>
        <p:spPr>
          <a:xfrm>
            <a:off x="228600" y="1447800"/>
            <a:ext cx="6429375" cy="2528406"/>
          </a:xfrm>
          <a:prstGeom prst="rect">
            <a:avLst/>
          </a:prstGeom>
          <a:ln>
            <a:solidFill>
              <a:schemeClr val="tx1"/>
            </a:solidFill>
          </a:ln>
        </p:spPr>
      </p:pic>
      <p:sp>
        <p:nvSpPr>
          <p:cNvPr id="11" name="Title 1"/>
          <p:cNvSpPr txBox="1">
            <a:spLocks/>
          </p:cNvSpPr>
          <p:nvPr/>
        </p:nvSpPr>
        <p:spPr bwMode="auto">
          <a:xfrm>
            <a:off x="128588" y="74299"/>
            <a:ext cx="6477000" cy="916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600" b="1" dirty="0" smtClean="0">
                <a:solidFill>
                  <a:schemeClr val="tx2"/>
                </a:solidFill>
                <a:latin typeface="Times New Roman" pitchFamily="18" charset="0"/>
                <a:cs typeface="Times New Roman" pitchFamily="18" charset="0"/>
              </a:rPr>
              <a:t>Help Topics</a:t>
            </a:r>
          </a:p>
        </p:txBody>
      </p:sp>
      <p:sp>
        <p:nvSpPr>
          <p:cNvPr id="3" name="TextBox 2"/>
          <p:cNvSpPr txBox="1"/>
          <p:nvPr/>
        </p:nvSpPr>
        <p:spPr>
          <a:xfrm>
            <a:off x="6856809" y="1066800"/>
            <a:ext cx="2057400" cy="304698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Applicants can also access ESTA instructional resources by clicking on the yellow “Need Help” icon on the right side of the screen or by scrolling to the bottom of the page.  Help Topics can be accessed from every page.</a:t>
            </a:r>
            <a:endParaRPr lang="en-US" sz="1600" dirty="0">
              <a:latin typeface="Calibri" panose="020F0502020204030204" pitchFamily="34" charset="0"/>
              <a:cs typeface="Calibri" panose="020F0502020204030204" pitchFamily="34" charset="0"/>
            </a:endParaRPr>
          </a:p>
        </p:txBody>
      </p:sp>
      <p:sp>
        <p:nvSpPr>
          <p:cNvPr id="4" name="Oval 3"/>
          <p:cNvSpPr/>
          <p:nvPr/>
        </p:nvSpPr>
        <p:spPr>
          <a:xfrm>
            <a:off x="6353175" y="1600200"/>
            <a:ext cx="3048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4">
            <a:duotone>
              <a:schemeClr val="accent5">
                <a:shade val="45000"/>
                <a:satMod val="135000"/>
              </a:schemeClr>
              <a:prstClr val="white"/>
            </a:duotone>
          </a:blip>
          <a:stretch>
            <a:fillRect/>
          </a:stretch>
        </p:blipFill>
        <p:spPr>
          <a:xfrm>
            <a:off x="6629400" y="0"/>
            <a:ext cx="2486025" cy="990600"/>
          </a:xfrm>
          <a:prstGeom prst="rect">
            <a:avLst/>
          </a:prstGeom>
          <a:ln>
            <a:noFill/>
          </a:ln>
          <a:effectLst>
            <a:softEdge rad="112500"/>
          </a:effectLst>
        </p:spPr>
      </p:pic>
      <p:pic>
        <p:nvPicPr>
          <p:cNvPr id="14" name="Picture 13"/>
          <p:cNvPicPr/>
          <p:nvPr/>
        </p:nvPicPr>
        <p:blipFill rotWithShape="1">
          <a:blip r:embed="rId5"/>
          <a:srcRect l="1735" t="76296" r="1295"/>
          <a:stretch/>
        </p:blipFill>
        <p:spPr>
          <a:xfrm>
            <a:off x="1828800" y="4266188"/>
            <a:ext cx="6479531" cy="2591812"/>
          </a:xfrm>
          <a:prstGeom prst="rect">
            <a:avLst/>
          </a:prstGeom>
          <a:ln>
            <a:solidFill>
              <a:schemeClr val="tx1"/>
            </a:solidFill>
          </a:ln>
        </p:spPr>
      </p:pic>
      <p:cxnSp>
        <p:nvCxnSpPr>
          <p:cNvPr id="9" name="Straight Arrow Connector 8"/>
          <p:cNvCxnSpPr>
            <a:stCxn id="4" idx="4"/>
          </p:cNvCxnSpPr>
          <p:nvPr/>
        </p:nvCxnSpPr>
        <p:spPr>
          <a:xfrm flipH="1">
            <a:off x="6477000" y="2971800"/>
            <a:ext cx="28575" cy="1461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4491097"/>
            <a:ext cx="1600200" cy="2308324"/>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The bottom of each page includes links to ESTA’s Privacy and Accessibility statements, the CBP Info Center and the CBP Travel website.  </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25375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Custom 2">
      <a:dk1>
        <a:srgbClr val="1F497D"/>
      </a:dk1>
      <a:lt1>
        <a:srgbClr val="FFFFFF"/>
      </a:lt1>
      <a:dk2>
        <a:srgbClr val="1F497D"/>
      </a:dk2>
      <a:lt2>
        <a:srgbClr val="FFFFFF"/>
      </a:lt2>
      <a:accent1>
        <a:srgbClr val="1F497D"/>
      </a:accent1>
      <a:accent2>
        <a:srgbClr val="000000"/>
      </a:accent2>
      <a:accent3>
        <a:srgbClr val="C6D9F0"/>
      </a:accent3>
      <a:accent4>
        <a:srgbClr val="548DD4"/>
      </a:accent4>
      <a:accent5>
        <a:srgbClr val="1F497D"/>
      </a:accent5>
      <a:accent6>
        <a:srgbClr val="FFFFFF"/>
      </a:accent6>
      <a:hlink>
        <a:srgbClr val="000000"/>
      </a:hlink>
      <a:folHlink>
        <a:srgbClr val="00000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_dlc_DocId xmlns="c7064091-4809-411d-a1b5-9eda2bbde80f">WYXAF4X56V4H-3928-13</_dlc_DocId>
    <_dlc_DocIdUrl xmlns="c7064091-4809-411d-a1b5-9eda2bbde80f">
      <Url>https://uconnect.cbpnet.cbp.dhs.gov/sites/OIT/pspo/esta/_layouts/15/DocIdRedir.aspx?ID=WYXAF4X56V4H-3928-13</Url>
      <Description>WYXAF4X56V4H-3928-13</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FA6BC058C134A4BB14C4D03A4E38505" ma:contentTypeVersion="1" ma:contentTypeDescription="Create a new document." ma:contentTypeScope="" ma:versionID="3deb28c6452993a1108398f8579d22cf">
  <xsd:schema xmlns:xsd="http://www.w3.org/2001/XMLSchema" xmlns:xs="http://www.w3.org/2001/XMLSchema" xmlns:p="http://schemas.microsoft.com/office/2006/metadata/properties" xmlns:ns2="c7064091-4809-411d-a1b5-9eda2bbde80f" targetNamespace="http://schemas.microsoft.com/office/2006/metadata/properties" ma:root="true" ma:fieldsID="e9dfa04eb29be2c92e7b858aac57223b" ns2:_="">
    <xsd:import namespace="c7064091-4809-411d-a1b5-9eda2bbde80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064091-4809-411d-a1b5-9eda2bbde8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B8B55A-D6CB-4333-9894-853B0FF800D7}">
  <ds:schemaRefs>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terms/"/>
    <ds:schemaRef ds:uri="c7064091-4809-411d-a1b5-9eda2bbde80f"/>
    <ds:schemaRef ds:uri="http://purl.org/dc/elements/1.1/"/>
  </ds:schemaRefs>
</ds:datastoreItem>
</file>

<file path=customXml/itemProps2.xml><?xml version="1.0" encoding="utf-8"?>
<ds:datastoreItem xmlns:ds="http://schemas.openxmlformats.org/officeDocument/2006/customXml" ds:itemID="{2024C4DD-B641-414A-9084-5D05A13BA71A}">
  <ds:schemaRefs>
    <ds:schemaRef ds:uri="http://schemas.microsoft.com/sharepoint/events"/>
  </ds:schemaRefs>
</ds:datastoreItem>
</file>

<file path=customXml/itemProps3.xml><?xml version="1.0" encoding="utf-8"?>
<ds:datastoreItem xmlns:ds="http://schemas.openxmlformats.org/officeDocument/2006/customXml" ds:itemID="{8373D17C-04A6-48E9-B5D5-03D1DB8B90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064091-4809-411d-a1b5-9eda2bbde8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87840C5-7BFE-4F3F-9D04-E498FDB957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TM04033929[[fn=Slate]]</Template>
  <TotalTime>5768</TotalTime>
  <Words>1403</Words>
  <Application>Microsoft Office PowerPoint</Application>
  <PresentationFormat>On-screen Show (4:3)</PresentationFormat>
  <Paragraphs>162</Paragraphs>
  <Slides>43</Slides>
  <Notes>25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Slate</vt:lpstr>
      <vt:lpstr>Electronic System for Travel Authorization (ESTA)</vt:lpstr>
      <vt:lpstr>Entire Welcome Page </vt:lpstr>
      <vt:lpstr>Welcome Page Heading</vt:lpstr>
      <vt:lpstr>Language Menu</vt:lpstr>
      <vt:lpstr>Navigation Menu</vt:lpstr>
      <vt:lpstr>Instructions and Links for Applying </vt:lpstr>
      <vt:lpstr>Instructions and Links checking Application Status</vt:lpstr>
      <vt:lpstr>FAQ Page</vt:lpstr>
      <vt:lpstr> </vt:lpstr>
      <vt:lpstr>Applying for an ESTA</vt:lpstr>
      <vt:lpstr>Disclaimer Page</vt:lpstr>
      <vt:lpstr>Travel Promotion Act Page</vt:lpstr>
      <vt:lpstr>Applicant and Passport Information</vt:lpstr>
      <vt:lpstr>Application Information –   Additional Passport Question and Fields</vt:lpstr>
      <vt:lpstr>Application Information –  New Citizenship Questions</vt:lpstr>
      <vt:lpstr>Application Information –     Birth Country, Citizenship Mismatch  </vt:lpstr>
      <vt:lpstr>Sample Passport</vt:lpstr>
      <vt:lpstr>Contact and Employment Information</vt:lpstr>
      <vt:lpstr>Travel Information</vt:lpstr>
      <vt:lpstr>Eligibility Questions and Waiver of Rights</vt:lpstr>
      <vt:lpstr>Eligibility Questions – Question 9  Primary Reason</vt:lpstr>
      <vt:lpstr>Eligibility Questions - Iran Travel</vt:lpstr>
      <vt:lpstr>Eligibility Questions - Iraq Travel</vt:lpstr>
      <vt:lpstr>Eligibility Questions - International Organization / Sub-National Government </vt:lpstr>
      <vt:lpstr>Humanitarian/NGO travel</vt:lpstr>
      <vt:lpstr>Eligibility Questions - Journalism</vt:lpstr>
      <vt:lpstr>Review- Applicant Information</vt:lpstr>
      <vt:lpstr>Edit Applicant Information</vt:lpstr>
      <vt:lpstr>Review- Travel Information</vt:lpstr>
      <vt:lpstr>Review- Eligibility Questions</vt:lpstr>
      <vt:lpstr>Review- Verification</vt:lpstr>
      <vt:lpstr>Application Status Page (Single)</vt:lpstr>
      <vt:lpstr>Submit Payment</vt:lpstr>
      <vt:lpstr>Status- Authorization Approved</vt:lpstr>
      <vt:lpstr>Retrieve one Application</vt:lpstr>
      <vt:lpstr>PowerPoint Presentation</vt:lpstr>
      <vt:lpstr>Updating Application</vt:lpstr>
      <vt:lpstr>Viewing Application</vt:lpstr>
      <vt:lpstr>Printing Application</vt:lpstr>
      <vt:lpstr>Status-Authorization Pending</vt:lpstr>
      <vt:lpstr>Status-Travel Not Authorized</vt:lpstr>
      <vt:lpstr>Status-Authorization Approved/ Denied</vt:lpstr>
      <vt:lpstr>PowerPoint Presentation</vt:lpstr>
    </vt:vector>
  </TitlesOfParts>
  <Company>U.S. Customs &amp; Border Protection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bcacej0</dc:creator>
  <cp:lastModifiedBy>OCIO PRA Branch</cp:lastModifiedBy>
  <cp:revision>376</cp:revision>
  <dcterms:created xsi:type="dcterms:W3CDTF">2012-06-13T18:23:29Z</dcterms:created>
  <dcterms:modified xsi:type="dcterms:W3CDTF">2016-02-23T14:48:06Z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0x0101008FA6BC058C134A4BB14C4D03A4E38505</vt:lpwstr>
  </property>
  <property fmtid="{D5CDD505-2E9C-101B-9397-08002B2CF9AE}" pid="3" name="Order">
    <vt:r8>1400</vt:r8>
  </property>
  <property fmtid="{D5CDD505-2E9C-101B-9397-08002B2CF9AE}" pid="4" name="xd_ProgID">
    <vt:lpwstr/>
  </property>
  <property fmtid="{D5CDD505-2E9C-101B-9397-08002B2CF9AE}" pid="5" name="TemplateUrl">
    <vt:lpwstr/>
  </property>
  <property fmtid="{D5CDD505-2E9C-101B-9397-08002B2CF9AE}" pid="6" name="_dlc_DocIdItemGuid">
    <vt:lpwstr>3af9af7a-ffe4-40d0-bf4b-6fe4482faf4d</vt:lpwstr>
  </property>
</Properties>
</file>