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7" r:id="rId2"/>
    <p:sldId id="256" r:id="rId3"/>
    <p:sldId id="292" r:id="rId4"/>
    <p:sldId id="293" r:id="rId5"/>
    <p:sldId id="258" r:id="rId6"/>
    <p:sldId id="259" r:id="rId7"/>
    <p:sldId id="257" r:id="rId8"/>
    <p:sldId id="260" r:id="rId9"/>
    <p:sldId id="261" r:id="rId10"/>
    <p:sldId id="262" r:id="rId11"/>
    <p:sldId id="263" r:id="rId12"/>
    <p:sldId id="264" r:id="rId13"/>
    <p:sldId id="265" r:id="rId14"/>
    <p:sldId id="266" r:id="rId15"/>
    <p:sldId id="268" r:id="rId16"/>
    <p:sldId id="269" r:id="rId17"/>
    <p:sldId id="272" r:id="rId18"/>
    <p:sldId id="270"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84"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60" y="-9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FD75A-88F1-4862-9603-7DF959E65DDA}" type="datetimeFigureOut">
              <a:rPr lang="en-US" smtClean="0"/>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7F384-652F-413E-8CA5-1F1944D4B06D}" type="slidenum">
              <a:rPr lang="en-US" smtClean="0"/>
              <a:t>‹#›</a:t>
            </a:fld>
            <a:endParaRPr lang="en-US"/>
          </a:p>
        </p:txBody>
      </p:sp>
    </p:spTree>
    <p:extLst>
      <p:ext uri="{BB962C8B-B14F-4D97-AF65-F5344CB8AC3E}">
        <p14:creationId xmlns:p14="http://schemas.microsoft.com/office/powerpoint/2010/main" val="281294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DHS Warning will have a header</a:t>
            </a:r>
            <a:endParaRPr lang="en-US" dirty="0"/>
          </a:p>
        </p:txBody>
      </p:sp>
      <p:sp>
        <p:nvSpPr>
          <p:cNvPr id="4" name="Slide Number Placeholder 3"/>
          <p:cNvSpPr>
            <a:spLocks noGrp="1"/>
          </p:cNvSpPr>
          <p:nvPr>
            <p:ph type="sldNum" sz="quarter" idx="10"/>
          </p:nvPr>
        </p:nvSpPr>
        <p:spPr/>
        <p:txBody>
          <a:bodyPr/>
          <a:lstStyle/>
          <a:p>
            <a:fld id="{A3D7F384-652F-413E-8CA5-1F1944D4B06D}" type="slidenum">
              <a:rPr lang="en-US" smtClean="0"/>
              <a:t>2</a:t>
            </a:fld>
            <a:endParaRPr lang="en-US"/>
          </a:p>
        </p:txBody>
      </p:sp>
    </p:spTree>
    <p:extLst>
      <p:ext uri="{BB962C8B-B14F-4D97-AF65-F5344CB8AC3E}">
        <p14:creationId xmlns:p14="http://schemas.microsoft.com/office/powerpoint/2010/main" val="387850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53AD9E-A96E-4393-B9CF-242A9D18A953}"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334530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3AD9E-A96E-4393-B9CF-242A9D18A953}"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38421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3AD9E-A96E-4393-B9CF-242A9D18A953}"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280305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3AD9E-A96E-4393-B9CF-242A9D18A953}"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377557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3AD9E-A96E-4393-B9CF-242A9D18A953}"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193861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53AD9E-A96E-4393-B9CF-242A9D18A953}"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97139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53AD9E-A96E-4393-B9CF-242A9D18A953}"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196281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3AD9E-A96E-4393-B9CF-242A9D18A953}"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415012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3AD9E-A96E-4393-B9CF-242A9D18A953}"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376921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3AD9E-A96E-4393-B9CF-242A9D18A953}"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207190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3AD9E-A96E-4393-B9CF-242A9D18A953}"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A43D8-2370-4C7C-B5EE-735D133CA59F}" type="slidenum">
              <a:rPr lang="en-US" smtClean="0"/>
              <a:t>‹#›</a:t>
            </a:fld>
            <a:endParaRPr lang="en-US"/>
          </a:p>
        </p:txBody>
      </p:sp>
    </p:spTree>
    <p:extLst>
      <p:ext uri="{BB962C8B-B14F-4D97-AF65-F5344CB8AC3E}">
        <p14:creationId xmlns:p14="http://schemas.microsoft.com/office/powerpoint/2010/main" val="378630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3AD9E-A96E-4393-B9CF-242A9D18A953}" type="datetimeFigureOut">
              <a:rPr lang="en-US" smtClean="0"/>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A43D8-2370-4C7C-B5EE-735D133CA59F}" type="slidenum">
              <a:rPr lang="en-US" smtClean="0"/>
              <a:t>‹#›</a:t>
            </a:fld>
            <a:endParaRPr lang="en-US"/>
          </a:p>
        </p:txBody>
      </p:sp>
    </p:spTree>
    <p:extLst>
      <p:ext uri="{BB962C8B-B14F-4D97-AF65-F5344CB8AC3E}">
        <p14:creationId xmlns:p14="http://schemas.microsoft.com/office/powerpoint/2010/main" val="18775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905000"/>
            <a:ext cx="5943600" cy="523220"/>
          </a:xfrm>
          <a:prstGeom prst="rect">
            <a:avLst/>
          </a:prstGeom>
          <a:noFill/>
        </p:spPr>
        <p:txBody>
          <a:bodyPr wrap="square" rtlCol="0">
            <a:spAutoFit/>
          </a:bodyPr>
          <a:lstStyle/>
          <a:p>
            <a:r>
              <a:rPr lang="en-US" sz="2800" dirty="0" smtClean="0"/>
              <a:t>USCIS Appointment Scheduler </a:t>
            </a:r>
            <a:endParaRPr lang="en-US" sz="2800" dirty="0"/>
          </a:p>
        </p:txBody>
      </p:sp>
      <p:sp>
        <p:nvSpPr>
          <p:cNvPr id="4" name="TextBox 3"/>
          <p:cNvSpPr txBox="1"/>
          <p:nvPr/>
        </p:nvSpPr>
        <p:spPr>
          <a:xfrm>
            <a:off x="1295400" y="2743200"/>
            <a:ext cx="4038600" cy="369332"/>
          </a:xfrm>
          <a:prstGeom prst="rect">
            <a:avLst/>
          </a:prstGeom>
          <a:noFill/>
        </p:spPr>
        <p:txBody>
          <a:bodyPr wrap="square" rtlCol="0">
            <a:spAutoFit/>
          </a:bodyPr>
          <a:lstStyle/>
          <a:p>
            <a:r>
              <a:rPr lang="en-US" dirty="0" smtClean="0"/>
              <a:t>Making an Appointment inside the U.S.</a:t>
            </a:r>
            <a:endParaRPr lang="en-US" dirty="0"/>
          </a:p>
        </p:txBody>
      </p:sp>
    </p:spTree>
    <p:extLst>
      <p:ext uri="{BB962C8B-B14F-4D97-AF65-F5344CB8AC3E}">
        <p14:creationId xmlns:p14="http://schemas.microsoft.com/office/powerpoint/2010/main" val="2785821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49A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756" y="0"/>
            <a:ext cx="4594489" cy="6858000"/>
          </a:xfrm>
          <a:prstGeom prst="rect">
            <a:avLst/>
          </a:prstGeom>
        </p:spPr>
      </p:pic>
    </p:spTree>
    <p:extLst>
      <p:ext uri="{BB962C8B-B14F-4D97-AF65-F5344CB8AC3E}">
        <p14:creationId xmlns:p14="http://schemas.microsoft.com/office/powerpoint/2010/main" val="2402460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759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756" y="0"/>
            <a:ext cx="4594489" cy="6858000"/>
          </a:xfrm>
          <a:prstGeom prst="rect">
            <a:avLst/>
          </a:prstGeom>
        </p:spPr>
      </p:pic>
    </p:spTree>
    <p:extLst>
      <p:ext uri="{BB962C8B-B14F-4D97-AF65-F5344CB8AC3E}">
        <p14:creationId xmlns:p14="http://schemas.microsoft.com/office/powerpoint/2010/main" val="1773129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DE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833" y="0"/>
            <a:ext cx="5146334" cy="6858000"/>
          </a:xfrm>
          <a:prstGeom prst="rect">
            <a:avLst/>
          </a:prstGeom>
        </p:spPr>
      </p:pic>
    </p:spTree>
    <p:extLst>
      <p:ext uri="{BB962C8B-B14F-4D97-AF65-F5344CB8AC3E}">
        <p14:creationId xmlns:p14="http://schemas.microsoft.com/office/powerpoint/2010/main" val="2568023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A45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5624" y="0"/>
            <a:ext cx="3532752" cy="6858000"/>
          </a:xfrm>
          <a:prstGeom prst="rect">
            <a:avLst/>
          </a:prstGeom>
        </p:spPr>
      </p:pic>
    </p:spTree>
    <p:extLst>
      <p:ext uri="{BB962C8B-B14F-4D97-AF65-F5344CB8AC3E}">
        <p14:creationId xmlns:p14="http://schemas.microsoft.com/office/powerpoint/2010/main" val="4042776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C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804" y="0"/>
            <a:ext cx="5156391" cy="6858000"/>
          </a:xfrm>
          <a:prstGeom prst="rect">
            <a:avLst/>
          </a:prstGeom>
        </p:spPr>
      </p:pic>
    </p:spTree>
    <p:extLst>
      <p:ext uri="{BB962C8B-B14F-4D97-AF65-F5344CB8AC3E}">
        <p14:creationId xmlns:p14="http://schemas.microsoft.com/office/powerpoint/2010/main" val="3966548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905000"/>
            <a:ext cx="5943600" cy="523220"/>
          </a:xfrm>
          <a:prstGeom prst="rect">
            <a:avLst/>
          </a:prstGeom>
          <a:noFill/>
        </p:spPr>
        <p:txBody>
          <a:bodyPr wrap="square" rtlCol="0">
            <a:spAutoFit/>
          </a:bodyPr>
          <a:lstStyle/>
          <a:p>
            <a:r>
              <a:rPr lang="en-US" sz="2800" dirty="0" smtClean="0"/>
              <a:t>USCIS Appointment Scheduler </a:t>
            </a:r>
            <a:endParaRPr lang="en-US" sz="2800" dirty="0"/>
          </a:p>
        </p:txBody>
      </p:sp>
      <p:sp>
        <p:nvSpPr>
          <p:cNvPr id="4" name="TextBox 3"/>
          <p:cNvSpPr txBox="1"/>
          <p:nvPr/>
        </p:nvSpPr>
        <p:spPr>
          <a:xfrm>
            <a:off x="1295400" y="2743200"/>
            <a:ext cx="4038600" cy="369332"/>
          </a:xfrm>
          <a:prstGeom prst="rect">
            <a:avLst/>
          </a:prstGeom>
          <a:noFill/>
        </p:spPr>
        <p:txBody>
          <a:bodyPr wrap="square" rtlCol="0">
            <a:spAutoFit/>
          </a:bodyPr>
          <a:lstStyle/>
          <a:p>
            <a:r>
              <a:rPr lang="en-US" dirty="0" smtClean="0"/>
              <a:t>Making an Appointment outside the U.S.</a:t>
            </a:r>
            <a:endParaRPr lang="en-US" dirty="0"/>
          </a:p>
        </p:txBody>
      </p:sp>
    </p:spTree>
    <p:extLst>
      <p:ext uri="{BB962C8B-B14F-4D97-AF65-F5344CB8AC3E}">
        <p14:creationId xmlns:p14="http://schemas.microsoft.com/office/powerpoint/2010/main" val="4252083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ACB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81" y="0"/>
            <a:ext cx="6629237" cy="6858000"/>
          </a:xfrm>
          <a:prstGeom prst="rect">
            <a:avLst/>
          </a:prstGeom>
        </p:spPr>
      </p:pic>
    </p:spTree>
    <p:extLst>
      <p:ext uri="{BB962C8B-B14F-4D97-AF65-F5344CB8AC3E}">
        <p14:creationId xmlns:p14="http://schemas.microsoft.com/office/powerpoint/2010/main" val="2258091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6A2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668" y="0"/>
            <a:ext cx="4064663" cy="6858000"/>
          </a:xfrm>
          <a:prstGeom prst="rect">
            <a:avLst/>
          </a:prstGeom>
        </p:spPr>
      </p:pic>
    </p:spTree>
    <p:extLst>
      <p:ext uri="{BB962C8B-B14F-4D97-AF65-F5344CB8AC3E}">
        <p14:creationId xmlns:p14="http://schemas.microsoft.com/office/powerpoint/2010/main" val="1876954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CC0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482" y="0"/>
            <a:ext cx="4377036" cy="6858000"/>
          </a:xfrm>
          <a:prstGeom prst="rect">
            <a:avLst/>
          </a:prstGeom>
        </p:spPr>
      </p:pic>
    </p:spTree>
    <p:extLst>
      <p:ext uri="{BB962C8B-B14F-4D97-AF65-F5344CB8AC3E}">
        <p14:creationId xmlns:p14="http://schemas.microsoft.com/office/powerpoint/2010/main" val="2531190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8C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7786" y="0"/>
            <a:ext cx="4228427" cy="6858000"/>
          </a:xfrm>
          <a:prstGeom prst="rect">
            <a:avLst/>
          </a:prstGeom>
        </p:spPr>
      </p:pic>
    </p:spTree>
    <p:extLst>
      <p:ext uri="{BB962C8B-B14F-4D97-AF65-F5344CB8AC3E}">
        <p14:creationId xmlns:p14="http://schemas.microsoft.com/office/powerpoint/2010/main" val="2411271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1428750"/>
            <a:ext cx="29146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762000"/>
            <a:ext cx="2667000" cy="369332"/>
          </a:xfrm>
          <a:prstGeom prst="rect">
            <a:avLst/>
          </a:prstGeom>
          <a:noFill/>
        </p:spPr>
        <p:txBody>
          <a:bodyPr wrap="square" rtlCol="0">
            <a:spAutoFit/>
          </a:bodyPr>
          <a:lstStyle/>
          <a:p>
            <a:r>
              <a:rPr lang="en-US" dirty="0" smtClean="0"/>
              <a:t>Landing page – 3 parts</a:t>
            </a:r>
            <a:endParaRPr lang="en-US" dirty="0"/>
          </a:p>
        </p:txBody>
      </p:sp>
    </p:spTree>
    <p:extLst>
      <p:ext uri="{BB962C8B-B14F-4D97-AF65-F5344CB8AC3E}">
        <p14:creationId xmlns:p14="http://schemas.microsoft.com/office/powerpoint/2010/main" val="4266760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A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8286" y="0"/>
            <a:ext cx="4867429" cy="6858000"/>
          </a:xfrm>
          <a:prstGeom prst="rect">
            <a:avLst/>
          </a:prstGeom>
        </p:spPr>
      </p:pic>
    </p:spTree>
    <p:extLst>
      <p:ext uri="{BB962C8B-B14F-4D97-AF65-F5344CB8AC3E}">
        <p14:creationId xmlns:p14="http://schemas.microsoft.com/office/powerpoint/2010/main" val="1602465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B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2901" y="0"/>
            <a:ext cx="3458199" cy="6858000"/>
          </a:xfrm>
          <a:prstGeom prst="rect">
            <a:avLst/>
          </a:prstGeom>
        </p:spPr>
      </p:pic>
      <p:pic>
        <p:nvPicPr>
          <p:cNvPr id="3" name="Snagit_PPTF0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901" y="0"/>
            <a:ext cx="3458199" cy="6858000"/>
          </a:xfrm>
          <a:prstGeom prst="rect">
            <a:avLst/>
          </a:prstGeom>
        </p:spPr>
      </p:pic>
    </p:spTree>
    <p:extLst>
      <p:ext uri="{BB962C8B-B14F-4D97-AF65-F5344CB8AC3E}">
        <p14:creationId xmlns:p14="http://schemas.microsoft.com/office/powerpoint/2010/main" val="4014890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F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901485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48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833" y="0"/>
            <a:ext cx="5146334" cy="6858000"/>
          </a:xfrm>
          <a:prstGeom prst="rect">
            <a:avLst/>
          </a:prstGeom>
        </p:spPr>
      </p:pic>
    </p:spTree>
    <p:extLst>
      <p:ext uri="{BB962C8B-B14F-4D97-AF65-F5344CB8AC3E}">
        <p14:creationId xmlns:p14="http://schemas.microsoft.com/office/powerpoint/2010/main" val="2405613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CB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5624" y="0"/>
            <a:ext cx="3532752" cy="6858000"/>
          </a:xfrm>
          <a:prstGeom prst="rect">
            <a:avLst/>
          </a:prstGeom>
        </p:spPr>
      </p:pic>
    </p:spTree>
    <p:extLst>
      <p:ext uri="{BB962C8B-B14F-4D97-AF65-F5344CB8AC3E}">
        <p14:creationId xmlns:p14="http://schemas.microsoft.com/office/powerpoint/2010/main" val="1262289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85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804" y="0"/>
            <a:ext cx="5156391" cy="6858000"/>
          </a:xfrm>
          <a:prstGeom prst="rect">
            <a:avLst/>
          </a:prstGeom>
        </p:spPr>
      </p:pic>
    </p:spTree>
    <p:extLst>
      <p:ext uri="{BB962C8B-B14F-4D97-AF65-F5344CB8AC3E}">
        <p14:creationId xmlns:p14="http://schemas.microsoft.com/office/powerpoint/2010/main" val="1315460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05000"/>
            <a:ext cx="5943600" cy="523220"/>
          </a:xfrm>
          <a:prstGeom prst="rect">
            <a:avLst/>
          </a:prstGeom>
          <a:noFill/>
        </p:spPr>
        <p:txBody>
          <a:bodyPr wrap="square" rtlCol="0">
            <a:spAutoFit/>
          </a:bodyPr>
          <a:lstStyle/>
          <a:p>
            <a:r>
              <a:rPr lang="en-US" sz="2800" dirty="0" smtClean="0"/>
              <a:t>USCIS Appointment Scheduler </a:t>
            </a:r>
            <a:endParaRPr lang="en-US" sz="2800" dirty="0"/>
          </a:p>
        </p:txBody>
      </p:sp>
      <p:sp>
        <p:nvSpPr>
          <p:cNvPr id="3" name="TextBox 2"/>
          <p:cNvSpPr txBox="1"/>
          <p:nvPr/>
        </p:nvSpPr>
        <p:spPr>
          <a:xfrm>
            <a:off x="1295400" y="2743200"/>
            <a:ext cx="4038600" cy="369332"/>
          </a:xfrm>
          <a:prstGeom prst="rect">
            <a:avLst/>
          </a:prstGeom>
          <a:noFill/>
        </p:spPr>
        <p:txBody>
          <a:bodyPr wrap="square" rtlCol="0">
            <a:spAutoFit/>
          </a:bodyPr>
          <a:lstStyle/>
          <a:p>
            <a:r>
              <a:rPr lang="en-US" dirty="0" smtClean="0"/>
              <a:t>Manage an Appointment inside the U.S.</a:t>
            </a:r>
            <a:endParaRPr lang="en-US" dirty="0"/>
          </a:p>
        </p:txBody>
      </p:sp>
    </p:spTree>
    <p:extLst>
      <p:ext uri="{BB962C8B-B14F-4D97-AF65-F5344CB8AC3E}">
        <p14:creationId xmlns:p14="http://schemas.microsoft.com/office/powerpoint/2010/main" val="369794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81B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201" y="0"/>
            <a:ext cx="5751598" cy="6858000"/>
          </a:xfrm>
          <a:prstGeom prst="rect">
            <a:avLst/>
          </a:prstGeom>
        </p:spPr>
      </p:pic>
    </p:spTree>
    <p:extLst>
      <p:ext uri="{BB962C8B-B14F-4D97-AF65-F5344CB8AC3E}">
        <p14:creationId xmlns:p14="http://schemas.microsoft.com/office/powerpoint/2010/main" val="3968320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5D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0674" y="0"/>
            <a:ext cx="5062653" cy="6858000"/>
          </a:xfrm>
          <a:prstGeom prst="rect">
            <a:avLst/>
          </a:prstGeom>
        </p:spPr>
      </p:pic>
    </p:spTree>
    <p:extLst>
      <p:ext uri="{BB962C8B-B14F-4D97-AF65-F5344CB8AC3E}">
        <p14:creationId xmlns:p14="http://schemas.microsoft.com/office/powerpoint/2010/main" val="264255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D9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74" y="0"/>
            <a:ext cx="7484452" cy="6858000"/>
          </a:xfrm>
          <a:prstGeom prst="rect">
            <a:avLst/>
          </a:prstGeom>
        </p:spPr>
      </p:pic>
    </p:spTree>
    <p:extLst>
      <p:ext uri="{BB962C8B-B14F-4D97-AF65-F5344CB8AC3E}">
        <p14:creationId xmlns:p14="http://schemas.microsoft.com/office/powerpoint/2010/main" val="121108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719423"/>
            <a:ext cx="3733800" cy="3062377"/>
          </a:xfrm>
          <a:prstGeom prst="rect">
            <a:avLst/>
          </a:prstGeom>
          <a:noFill/>
        </p:spPr>
        <p:txBody>
          <a:bodyPr wrap="square" rtlCol="0">
            <a:spAutoFit/>
          </a:bodyPr>
          <a:lstStyle/>
          <a:p>
            <a:r>
              <a:rPr lang="en-US" sz="800" b="1" dirty="0">
                <a:solidFill>
                  <a:schemeClr val="tx2"/>
                </a:solidFill>
              </a:rPr>
              <a:t>USCIS Accessibility </a:t>
            </a:r>
            <a:r>
              <a:rPr lang="en-US" sz="800" b="1" dirty="0" smtClean="0">
                <a:solidFill>
                  <a:schemeClr val="tx2"/>
                </a:solidFill>
              </a:rPr>
              <a:t>Statement		                  </a:t>
            </a:r>
            <a:r>
              <a:rPr lang="en-US" sz="1400" b="1" dirty="0" smtClean="0">
                <a:solidFill>
                  <a:schemeClr val="tx2"/>
                </a:solidFill>
              </a:rPr>
              <a:t>   -</a:t>
            </a:r>
            <a:endParaRPr lang="en-US" sz="1400" b="1" dirty="0">
              <a:solidFill>
                <a:schemeClr val="tx2"/>
              </a:solidFill>
            </a:endParaRPr>
          </a:p>
          <a:p>
            <a:r>
              <a:rPr lang="en-US" sz="700" dirty="0">
                <a:solidFill>
                  <a:schemeClr val="tx2"/>
                </a:solidFill>
              </a:rPr>
              <a:t>The United States Citizenship and Immigration Service (USCIS), a component of the Department of Homeland Security (DHS), is committed to making its electronic and information technologies accessible to individuals with disabilities by meeting or exceeding the requirements of Section 508 of the Rehabilitation Act (29 U.S.C. 794d), as amended in 1998. Section 508 is a federal law that requires agencies to provide individuals with disabilities equal access to electronic information and data comparable to those who do not have disabilities, unless an undue burden would be imposed on the agency. The Section 508 standards are the technical requirements and criteria that are used to measure conformance within this law. More information on Section 508 and the technical standards can be found at www.section508.gov.</a:t>
            </a:r>
          </a:p>
          <a:p>
            <a:r>
              <a:rPr lang="en-US" sz="700" dirty="0">
                <a:solidFill>
                  <a:schemeClr val="tx2"/>
                </a:solidFill>
              </a:rPr>
              <a:t> </a:t>
            </a:r>
          </a:p>
          <a:p>
            <a:r>
              <a:rPr lang="en-US" sz="800" b="1" dirty="0">
                <a:solidFill>
                  <a:schemeClr val="tx2"/>
                </a:solidFill>
              </a:rPr>
              <a:t>Paperwork Reduction </a:t>
            </a:r>
            <a:r>
              <a:rPr lang="en-US" sz="800" b="1" dirty="0" smtClean="0">
                <a:solidFill>
                  <a:schemeClr val="tx2"/>
                </a:solidFill>
              </a:rPr>
              <a:t>Act		</a:t>
            </a:r>
            <a:r>
              <a:rPr lang="en-US" sz="1400" dirty="0" smtClean="0">
                <a:solidFill>
                  <a:schemeClr val="tx2"/>
                </a:solidFill>
              </a:rPr>
              <a:t>              -</a:t>
            </a:r>
            <a:endParaRPr lang="en-US" sz="1400" dirty="0">
              <a:solidFill>
                <a:schemeClr val="tx2"/>
              </a:solidFill>
            </a:endParaRPr>
          </a:p>
          <a:p>
            <a:r>
              <a:rPr lang="en-US" sz="700" dirty="0">
                <a:solidFill>
                  <a:schemeClr val="tx2"/>
                </a:solidFill>
              </a:rPr>
              <a:t>Burden Disclosure Notice</a:t>
            </a:r>
          </a:p>
          <a:p>
            <a:r>
              <a:rPr lang="en-US" sz="700" dirty="0">
                <a:solidFill>
                  <a:schemeClr val="tx2"/>
                </a:solidFill>
              </a:rPr>
              <a:t>An agency may not conduct or sponsor an information collection, and a person is not required to respond to a collection of information unless it displays a currently valid OMB control number. The public reporting burden for this collection of information is estimated at 6 minutes per response, including the time for reviewing instructions and completing and submitting the information. Send comments regarding this burden estimate or any other aspect of this collection of information, including suggestions for reducing this burden, to: U.S. Citizenship and Immigration Services, Office of Policy and Strategy, Regulatory Coordination Division, 20 Massachusetts Avenue, N.W., Washington, DC 20529. OMB No. 1615-0113. Do not mail your application to this address.</a:t>
            </a:r>
          </a:p>
          <a:p>
            <a:r>
              <a:rPr lang="en-US" sz="700" dirty="0">
                <a:solidFill>
                  <a:schemeClr val="tx2"/>
                </a:solidFill>
              </a:rPr>
              <a:t>OMB Control Number: 1615-0113</a:t>
            </a:r>
          </a:p>
          <a:p>
            <a:r>
              <a:rPr lang="en-US" sz="700" dirty="0">
                <a:solidFill>
                  <a:schemeClr val="tx2"/>
                </a:solidFill>
              </a:rPr>
              <a:t>Expiration Date: 03-31-2016</a:t>
            </a:r>
          </a:p>
          <a:p>
            <a:endParaRPr lang="en-US" sz="11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606" y="76200"/>
            <a:ext cx="395121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215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05000"/>
            <a:ext cx="5943600" cy="523220"/>
          </a:xfrm>
          <a:prstGeom prst="rect">
            <a:avLst/>
          </a:prstGeom>
          <a:noFill/>
        </p:spPr>
        <p:txBody>
          <a:bodyPr wrap="square" rtlCol="0">
            <a:spAutoFit/>
          </a:bodyPr>
          <a:lstStyle/>
          <a:p>
            <a:r>
              <a:rPr lang="en-US" sz="2800" dirty="0" smtClean="0"/>
              <a:t>USCIS Appointment Scheduler </a:t>
            </a:r>
            <a:endParaRPr lang="en-US" sz="2800" dirty="0"/>
          </a:p>
        </p:txBody>
      </p:sp>
      <p:sp>
        <p:nvSpPr>
          <p:cNvPr id="3" name="TextBox 2"/>
          <p:cNvSpPr txBox="1"/>
          <p:nvPr/>
        </p:nvSpPr>
        <p:spPr>
          <a:xfrm>
            <a:off x="1295400" y="2743200"/>
            <a:ext cx="4572000" cy="369332"/>
          </a:xfrm>
          <a:prstGeom prst="rect">
            <a:avLst/>
          </a:prstGeom>
          <a:noFill/>
        </p:spPr>
        <p:txBody>
          <a:bodyPr wrap="square" rtlCol="0">
            <a:spAutoFit/>
          </a:bodyPr>
          <a:lstStyle/>
          <a:p>
            <a:r>
              <a:rPr lang="en-US" dirty="0" smtClean="0"/>
              <a:t>Rescheduling an Appointment inside the U.S.</a:t>
            </a:r>
            <a:endParaRPr lang="en-US" dirty="0"/>
          </a:p>
        </p:txBody>
      </p:sp>
    </p:spTree>
    <p:extLst>
      <p:ext uri="{BB962C8B-B14F-4D97-AF65-F5344CB8AC3E}">
        <p14:creationId xmlns:p14="http://schemas.microsoft.com/office/powerpoint/2010/main" val="2681659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51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825" y="0"/>
            <a:ext cx="3108351" cy="6858000"/>
          </a:xfrm>
          <a:prstGeom prst="rect">
            <a:avLst/>
          </a:prstGeom>
        </p:spPr>
      </p:pic>
    </p:spTree>
    <p:extLst>
      <p:ext uri="{BB962C8B-B14F-4D97-AF65-F5344CB8AC3E}">
        <p14:creationId xmlns:p14="http://schemas.microsoft.com/office/powerpoint/2010/main" val="1136689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A4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201" y="0"/>
            <a:ext cx="5751598" cy="6858000"/>
          </a:xfrm>
          <a:prstGeom prst="rect">
            <a:avLst/>
          </a:prstGeom>
        </p:spPr>
      </p:pic>
    </p:spTree>
    <p:extLst>
      <p:ext uri="{BB962C8B-B14F-4D97-AF65-F5344CB8AC3E}">
        <p14:creationId xmlns:p14="http://schemas.microsoft.com/office/powerpoint/2010/main" val="2171905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A3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0674" y="0"/>
            <a:ext cx="5062653" cy="6858000"/>
          </a:xfrm>
          <a:prstGeom prst="rect">
            <a:avLst/>
          </a:prstGeom>
        </p:spPr>
      </p:pic>
    </p:spTree>
    <p:extLst>
      <p:ext uri="{BB962C8B-B14F-4D97-AF65-F5344CB8AC3E}">
        <p14:creationId xmlns:p14="http://schemas.microsoft.com/office/powerpoint/2010/main" val="3116993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67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2615" y="0"/>
            <a:ext cx="4158769" cy="6858000"/>
          </a:xfrm>
          <a:prstGeom prst="rect">
            <a:avLst/>
          </a:prstGeom>
        </p:spPr>
      </p:pic>
    </p:spTree>
    <p:extLst>
      <p:ext uri="{BB962C8B-B14F-4D97-AF65-F5344CB8AC3E}">
        <p14:creationId xmlns:p14="http://schemas.microsoft.com/office/powerpoint/2010/main" val="414599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05000"/>
            <a:ext cx="5943600" cy="523220"/>
          </a:xfrm>
          <a:prstGeom prst="rect">
            <a:avLst/>
          </a:prstGeom>
          <a:noFill/>
        </p:spPr>
        <p:txBody>
          <a:bodyPr wrap="square" rtlCol="0">
            <a:spAutoFit/>
          </a:bodyPr>
          <a:lstStyle/>
          <a:p>
            <a:r>
              <a:rPr lang="en-US" sz="2800" dirty="0" smtClean="0"/>
              <a:t>USCIS Appointment Scheduler </a:t>
            </a:r>
            <a:endParaRPr lang="en-US" sz="2800" dirty="0"/>
          </a:p>
        </p:txBody>
      </p:sp>
      <p:sp>
        <p:nvSpPr>
          <p:cNvPr id="3" name="TextBox 2"/>
          <p:cNvSpPr txBox="1"/>
          <p:nvPr/>
        </p:nvSpPr>
        <p:spPr>
          <a:xfrm>
            <a:off x="1295400" y="2743200"/>
            <a:ext cx="4572000" cy="369332"/>
          </a:xfrm>
          <a:prstGeom prst="rect">
            <a:avLst/>
          </a:prstGeom>
          <a:noFill/>
        </p:spPr>
        <p:txBody>
          <a:bodyPr wrap="square" rtlCol="0">
            <a:spAutoFit/>
          </a:bodyPr>
          <a:lstStyle/>
          <a:p>
            <a:r>
              <a:rPr lang="en-US" dirty="0" smtClean="0"/>
              <a:t>Reprint your confirmation letter</a:t>
            </a:r>
            <a:endParaRPr lang="en-US" dirty="0"/>
          </a:p>
        </p:txBody>
      </p:sp>
    </p:spTree>
    <p:extLst>
      <p:ext uri="{BB962C8B-B14F-4D97-AF65-F5344CB8AC3E}">
        <p14:creationId xmlns:p14="http://schemas.microsoft.com/office/powerpoint/2010/main" val="4242185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A4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201" y="0"/>
            <a:ext cx="5751598" cy="6858000"/>
          </a:xfrm>
          <a:prstGeom prst="rect">
            <a:avLst/>
          </a:prstGeom>
        </p:spPr>
      </p:pic>
    </p:spTree>
    <p:extLst>
      <p:ext uri="{BB962C8B-B14F-4D97-AF65-F5344CB8AC3E}">
        <p14:creationId xmlns:p14="http://schemas.microsoft.com/office/powerpoint/2010/main" val="988709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5624" y="0"/>
            <a:ext cx="3532752" cy="6858000"/>
          </a:xfrm>
          <a:prstGeom prst="rect">
            <a:avLst/>
          </a:prstGeom>
        </p:spPr>
      </p:pic>
    </p:spTree>
    <p:extLst>
      <p:ext uri="{BB962C8B-B14F-4D97-AF65-F5344CB8AC3E}">
        <p14:creationId xmlns:p14="http://schemas.microsoft.com/office/powerpoint/2010/main" val="215300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357188"/>
            <a:ext cx="5257800" cy="61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707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C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825" y="0"/>
            <a:ext cx="3108351" cy="6858000"/>
          </a:xfrm>
          <a:prstGeom prst="rect">
            <a:avLst/>
          </a:prstGeom>
        </p:spPr>
      </p:pic>
      <p:pic>
        <p:nvPicPr>
          <p:cNvPr id="3" name="Snagit_PPT7DE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65" y="0"/>
            <a:ext cx="6883269" cy="6858000"/>
          </a:xfrm>
          <a:prstGeom prst="rect">
            <a:avLst/>
          </a:prstGeom>
        </p:spPr>
      </p:pic>
    </p:spTree>
    <p:extLst>
      <p:ext uri="{BB962C8B-B14F-4D97-AF65-F5344CB8AC3E}">
        <p14:creationId xmlns:p14="http://schemas.microsoft.com/office/powerpoint/2010/main" val="934834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C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825" y="0"/>
            <a:ext cx="3108351" cy="6858000"/>
          </a:xfrm>
          <a:prstGeom prst="rect">
            <a:avLst/>
          </a:prstGeom>
        </p:spPr>
      </p:pic>
      <p:pic>
        <p:nvPicPr>
          <p:cNvPr id="6" name="Snagit_PPTC8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2615" y="0"/>
            <a:ext cx="4158769" cy="6858000"/>
          </a:xfrm>
          <a:prstGeom prst="rect">
            <a:avLst/>
          </a:prstGeom>
        </p:spPr>
      </p:pic>
    </p:spTree>
    <p:extLst>
      <p:ext uri="{BB962C8B-B14F-4D97-AF65-F5344CB8AC3E}">
        <p14:creationId xmlns:p14="http://schemas.microsoft.com/office/powerpoint/2010/main" val="3483695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6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6312" y="0"/>
            <a:ext cx="4151376" cy="6858000"/>
          </a:xfrm>
          <a:prstGeom prst="rect">
            <a:avLst/>
          </a:prstGeom>
        </p:spPr>
      </p:pic>
    </p:spTree>
    <p:extLst>
      <p:ext uri="{BB962C8B-B14F-4D97-AF65-F5344CB8AC3E}">
        <p14:creationId xmlns:p14="http://schemas.microsoft.com/office/powerpoint/2010/main" val="3141979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CB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731880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64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348" y="0"/>
            <a:ext cx="4075304" cy="6858000"/>
          </a:xfrm>
          <a:prstGeom prst="rect">
            <a:avLst/>
          </a:prstGeom>
        </p:spPr>
      </p:pic>
    </p:spTree>
    <p:extLst>
      <p:ext uri="{BB962C8B-B14F-4D97-AF65-F5344CB8AC3E}">
        <p14:creationId xmlns:p14="http://schemas.microsoft.com/office/powerpoint/2010/main" val="3070350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62</Words>
  <Application>Microsoft Office PowerPoint</Application>
  <PresentationFormat>On-screen Show (4:3)</PresentationFormat>
  <Paragraphs>21</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Citizenship and Immigration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Irene M</dc:creator>
  <cp:lastModifiedBy>Ramsay, John R</cp:lastModifiedBy>
  <cp:revision>9</cp:revision>
  <dcterms:created xsi:type="dcterms:W3CDTF">2016-02-16T21:19:24Z</dcterms:created>
  <dcterms:modified xsi:type="dcterms:W3CDTF">2016-03-14T18:02:01Z</dcterms:modified>
</cp:coreProperties>
</file>