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15"/>
  </p:notesMasterIdLst>
  <p:handoutMasterIdLst>
    <p:handoutMasterId r:id="rId16"/>
  </p:handoutMasterIdLst>
  <p:sldIdLst>
    <p:sldId id="379" r:id="rId2"/>
    <p:sldId id="280" r:id="rId3"/>
    <p:sldId id="273" r:id="rId4"/>
    <p:sldId id="352" r:id="rId5"/>
    <p:sldId id="491" r:id="rId6"/>
    <p:sldId id="492" r:id="rId7"/>
    <p:sldId id="497" r:id="rId8"/>
    <p:sldId id="500" r:id="rId9"/>
    <p:sldId id="499" r:id="rId10"/>
    <p:sldId id="490" r:id="rId11"/>
    <p:sldId id="495" r:id="rId12"/>
    <p:sldId id="350" r:id="rId13"/>
    <p:sldId id="445"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09">
          <p15:clr>
            <a:srgbClr val="A4A3A4"/>
          </p15:clr>
        </p15:guide>
        <p15:guide id="4" pos="2189">
          <p15:clr>
            <a:srgbClr val="A4A3A4"/>
          </p15:clr>
        </p15:guide>
        <p15:guide id="5" orient="horz" pos="2899">
          <p15:clr>
            <a:srgbClr val="A4A3A4"/>
          </p15:clr>
        </p15:guide>
        <p15:guide id="6" orient="horz" pos="2928">
          <p15:clr>
            <a:srgbClr val="A4A3A4"/>
          </p15:clr>
        </p15:guide>
        <p15:guide id="7" pos="2179">
          <p15:clr>
            <a:srgbClr val="A4A3A4"/>
          </p15:clr>
        </p15:guide>
        <p15:guide id="8"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Windows User" initials="WU" lastIdx="2" clrIdx="6"/>
  <p:cmAuthor id="1" name="KPMG" initials="K" lastIdx="30" clrIdx="0">
    <p:extLst/>
  </p:cmAuthor>
  <p:cmAuthor id="8" name="Ramona" initials="RM" lastIdx="8" clrIdx="7">
    <p:extLst/>
  </p:cmAuthor>
  <p:cmAuthor id="2" name="Sheila Y. Branam" initials="SYB" lastIdx="11" clrIdx="1">
    <p:extLst/>
  </p:cmAuthor>
  <p:cmAuthor id="9" name="Phillip Hetzel" initials="PJH" lastIdx="4" clrIdx="8"/>
  <p:cmAuthor id="3" name="Christopher.Zeleznik" initials="CEZ" lastIdx="4" clrIdx="2"/>
  <p:cmAuthor id="4" name="KAH" initials="KAH" lastIdx="2" clrIdx="3">
    <p:extLst/>
  </p:cmAuthor>
  <p:cmAuthor id="5" name="Martinez Moore, Nicole" initials="MMN" lastIdx="11" clrIdx="4"/>
  <p:cmAuthor id="6" name="DAP" initials="DAP" lastIdx="7"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a:srgbClr val="31859C"/>
    <a:srgbClr val="1F497D"/>
    <a:srgbClr val="FFFF00"/>
    <a:srgbClr val="00FF00"/>
    <a:srgbClr val="4F81BD"/>
    <a:srgbClr val="DCE6F2"/>
    <a:srgbClr val="003399"/>
    <a:srgbClr val="0066CC"/>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82" autoAdjust="0"/>
    <p:restoredTop sz="84755" autoAdjust="0"/>
  </p:normalViewPr>
  <p:slideViewPr>
    <p:cSldViewPr>
      <p:cViewPr varScale="1">
        <p:scale>
          <a:sx n="105" d="100"/>
          <a:sy n="105" d="100"/>
        </p:scale>
        <p:origin x="186" y="11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798" y="66"/>
      </p:cViewPr>
      <p:guideLst>
        <p:guide orient="horz" pos="2880"/>
        <p:guide pos="2160"/>
        <p:guide orient="horz" pos="2909"/>
        <p:guide pos="2189"/>
        <p:guide orient="horz" pos="2899"/>
        <p:guide orient="horz" pos="2928"/>
        <p:guide pos="217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B56BAC3-FD1F-4BA1-B0B6-057099B9CBC3}"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E7081EF4-B0CE-44B3-93B7-84D3E2C0BEDB}">
      <dgm:prSet phldrT="[Text]"/>
      <dgm:spPr/>
      <dgm:t>
        <a:bodyPr/>
        <a:lstStyle/>
        <a:p>
          <a:r>
            <a:rPr lang="en-US" dirty="0" smtClean="0"/>
            <a:t>DATA Act Overview</a:t>
          </a:r>
          <a:endParaRPr lang="en-US" dirty="0"/>
        </a:p>
      </dgm:t>
    </dgm:pt>
    <dgm:pt modelId="{66AA1FD7-00CE-4DC3-9C5B-6CC12EC47305}" type="parTrans" cxnId="{23B5C4C9-7531-48EF-856E-2A904554F100}">
      <dgm:prSet/>
      <dgm:spPr/>
      <dgm:t>
        <a:bodyPr/>
        <a:lstStyle/>
        <a:p>
          <a:endParaRPr lang="en-US"/>
        </a:p>
      </dgm:t>
    </dgm:pt>
    <dgm:pt modelId="{84193380-1BFE-4377-AF09-9FB57C94F648}" type="sibTrans" cxnId="{23B5C4C9-7531-48EF-856E-2A904554F100}">
      <dgm:prSet/>
      <dgm:spPr/>
      <dgm:t>
        <a:bodyPr/>
        <a:lstStyle/>
        <a:p>
          <a:endParaRPr lang="en-US"/>
        </a:p>
      </dgm:t>
    </dgm:pt>
    <dgm:pt modelId="{E7F41321-B832-4BA5-8C21-094358E2C2DF}">
      <dgm:prSet/>
      <dgm:spPr/>
      <dgm:t>
        <a:bodyPr/>
        <a:lstStyle/>
        <a:p>
          <a:r>
            <a:rPr lang="en-US" dirty="0" smtClean="0"/>
            <a:t>Section 5 Grants Pilot Test Models</a:t>
          </a:r>
        </a:p>
      </dgm:t>
    </dgm:pt>
    <dgm:pt modelId="{92802088-931F-4943-BF54-41E0646DD0C8}" type="parTrans" cxnId="{9A0397E4-4E34-4102-8648-A27A8A9005B9}">
      <dgm:prSet/>
      <dgm:spPr/>
      <dgm:t>
        <a:bodyPr/>
        <a:lstStyle/>
        <a:p>
          <a:endParaRPr lang="en-US"/>
        </a:p>
      </dgm:t>
    </dgm:pt>
    <dgm:pt modelId="{C2CAD9B0-C661-423C-A737-2BB562BC0D57}" type="sibTrans" cxnId="{9A0397E4-4E34-4102-8648-A27A8A9005B9}">
      <dgm:prSet/>
      <dgm:spPr/>
      <dgm:t>
        <a:bodyPr/>
        <a:lstStyle/>
        <a:p>
          <a:endParaRPr lang="en-US"/>
        </a:p>
      </dgm:t>
    </dgm:pt>
    <dgm:pt modelId="{198E69D8-75FA-49C6-BD2F-DE5E75BA86E0}">
      <dgm:prSet/>
      <dgm:spPr/>
      <dgm:t>
        <a:bodyPr/>
        <a:lstStyle/>
        <a:p>
          <a:r>
            <a:rPr lang="en-US" dirty="0" smtClean="0"/>
            <a:t>Section 5 Pilot Requirements</a:t>
          </a:r>
          <a:endParaRPr lang="en-US" dirty="0"/>
        </a:p>
      </dgm:t>
    </dgm:pt>
    <dgm:pt modelId="{28B03EDD-60D8-45F4-89DA-8ECB223E3A99}" type="parTrans" cxnId="{E388F7D0-1A7D-4DC6-A960-912380911BA6}">
      <dgm:prSet/>
      <dgm:spPr/>
      <dgm:t>
        <a:bodyPr/>
        <a:lstStyle/>
        <a:p>
          <a:endParaRPr lang="en-US"/>
        </a:p>
      </dgm:t>
    </dgm:pt>
    <dgm:pt modelId="{81BAB0BB-B34D-4E41-A43B-716A7CC4102C}" type="sibTrans" cxnId="{E388F7D0-1A7D-4DC6-A960-912380911BA6}">
      <dgm:prSet/>
      <dgm:spPr/>
      <dgm:t>
        <a:bodyPr/>
        <a:lstStyle/>
        <a:p>
          <a:endParaRPr lang="en-US"/>
        </a:p>
      </dgm:t>
    </dgm:pt>
    <dgm:pt modelId="{5EA05D5F-C655-456E-98BB-8F9D18F69466}">
      <dgm:prSet/>
      <dgm:spPr/>
      <dgm:t>
        <a:bodyPr/>
        <a:lstStyle/>
        <a:p>
          <a:r>
            <a:rPr lang="en-US" dirty="0" smtClean="0"/>
            <a:t>Consolidated FFR Test Model</a:t>
          </a:r>
        </a:p>
      </dgm:t>
    </dgm:pt>
    <dgm:pt modelId="{55FBD228-E60F-44E3-8EEA-DED4C3CF92C2}" type="parTrans" cxnId="{0D48040C-03B5-47E0-9340-5DFA182633B0}">
      <dgm:prSet/>
      <dgm:spPr/>
      <dgm:t>
        <a:bodyPr/>
        <a:lstStyle/>
        <a:p>
          <a:endParaRPr lang="en-US"/>
        </a:p>
      </dgm:t>
    </dgm:pt>
    <dgm:pt modelId="{F4F9EE07-7D58-4391-AEED-91F8061F49B9}" type="sibTrans" cxnId="{0D48040C-03B5-47E0-9340-5DFA182633B0}">
      <dgm:prSet/>
      <dgm:spPr/>
      <dgm:t>
        <a:bodyPr/>
        <a:lstStyle/>
        <a:p>
          <a:endParaRPr lang="en-US"/>
        </a:p>
      </dgm:t>
    </dgm:pt>
    <dgm:pt modelId="{59EA1400-EC60-4433-8724-9EC77A2D18DD}">
      <dgm:prSet/>
      <dgm:spPr/>
      <dgm:t>
        <a:bodyPr/>
        <a:lstStyle/>
        <a:p>
          <a:r>
            <a:rPr lang="en-US" dirty="0" smtClean="0"/>
            <a:t>Involvement by Participants and HHS DAP and Key Dates</a:t>
          </a:r>
        </a:p>
      </dgm:t>
    </dgm:pt>
    <dgm:pt modelId="{6D947997-7673-4E47-BCB1-322A6919663A}" type="parTrans" cxnId="{28C73EAC-EEEB-4D9D-BDD5-43665C8B53D7}">
      <dgm:prSet/>
      <dgm:spPr/>
      <dgm:t>
        <a:bodyPr/>
        <a:lstStyle/>
        <a:p>
          <a:endParaRPr lang="en-US"/>
        </a:p>
      </dgm:t>
    </dgm:pt>
    <dgm:pt modelId="{9E0C821A-120C-4A71-82B3-9FB1CE4B4B57}" type="sibTrans" cxnId="{28C73EAC-EEEB-4D9D-BDD5-43665C8B53D7}">
      <dgm:prSet/>
      <dgm:spPr/>
      <dgm:t>
        <a:bodyPr/>
        <a:lstStyle/>
        <a:p>
          <a:endParaRPr lang="en-US"/>
        </a:p>
      </dgm:t>
    </dgm:pt>
    <dgm:pt modelId="{7D02C62E-5EE0-40D0-93A6-659C04068247}">
      <dgm:prSet/>
      <dgm:spPr/>
      <dgm:t>
        <a:bodyPr/>
        <a:lstStyle/>
        <a:p>
          <a:r>
            <a:rPr lang="en-US" dirty="0" smtClean="0"/>
            <a:t>Key Contacts</a:t>
          </a:r>
        </a:p>
      </dgm:t>
    </dgm:pt>
    <dgm:pt modelId="{096FFFBF-6394-440B-B414-4EA10A460186}" type="parTrans" cxnId="{C51E5361-1FED-4A08-A3AD-EB2378E74889}">
      <dgm:prSet/>
      <dgm:spPr/>
      <dgm:t>
        <a:bodyPr/>
        <a:lstStyle/>
        <a:p>
          <a:endParaRPr lang="en-US"/>
        </a:p>
      </dgm:t>
    </dgm:pt>
    <dgm:pt modelId="{70D2E567-2D0C-401D-9573-34F90FCCD9F6}" type="sibTrans" cxnId="{C51E5361-1FED-4A08-A3AD-EB2378E74889}">
      <dgm:prSet/>
      <dgm:spPr/>
      <dgm:t>
        <a:bodyPr/>
        <a:lstStyle/>
        <a:p>
          <a:endParaRPr lang="en-US"/>
        </a:p>
      </dgm:t>
    </dgm:pt>
    <dgm:pt modelId="{C3D790A7-B70D-40C5-9D45-A10B59E8DB46}" type="pres">
      <dgm:prSet presAssocID="{CB56BAC3-FD1F-4BA1-B0B6-057099B9CBC3}" presName="linear" presStyleCnt="0">
        <dgm:presLayoutVars>
          <dgm:dir/>
          <dgm:animLvl val="lvl"/>
          <dgm:resizeHandles val="exact"/>
        </dgm:presLayoutVars>
      </dgm:prSet>
      <dgm:spPr/>
      <dgm:t>
        <a:bodyPr/>
        <a:lstStyle/>
        <a:p>
          <a:endParaRPr lang="en-US"/>
        </a:p>
      </dgm:t>
    </dgm:pt>
    <dgm:pt modelId="{A970EE3B-E6F9-40FC-872B-941715427D78}" type="pres">
      <dgm:prSet presAssocID="{E7081EF4-B0CE-44B3-93B7-84D3E2C0BEDB}" presName="parentLin" presStyleCnt="0"/>
      <dgm:spPr/>
    </dgm:pt>
    <dgm:pt modelId="{361134F2-9514-4E31-83B2-199881F2E92F}" type="pres">
      <dgm:prSet presAssocID="{E7081EF4-B0CE-44B3-93B7-84D3E2C0BEDB}" presName="parentLeftMargin" presStyleLbl="node1" presStyleIdx="0" presStyleCnt="6"/>
      <dgm:spPr/>
      <dgm:t>
        <a:bodyPr/>
        <a:lstStyle/>
        <a:p>
          <a:endParaRPr lang="en-US"/>
        </a:p>
      </dgm:t>
    </dgm:pt>
    <dgm:pt modelId="{75429E85-B865-4C01-93F6-B9C2B2CC71E2}" type="pres">
      <dgm:prSet presAssocID="{E7081EF4-B0CE-44B3-93B7-84D3E2C0BEDB}" presName="parentText" presStyleLbl="node1" presStyleIdx="0" presStyleCnt="6">
        <dgm:presLayoutVars>
          <dgm:chMax val="0"/>
          <dgm:bulletEnabled val="1"/>
        </dgm:presLayoutVars>
      </dgm:prSet>
      <dgm:spPr/>
      <dgm:t>
        <a:bodyPr/>
        <a:lstStyle/>
        <a:p>
          <a:endParaRPr lang="en-US"/>
        </a:p>
      </dgm:t>
    </dgm:pt>
    <dgm:pt modelId="{874F5DD2-3B2F-420B-A98A-CD4348AB1946}" type="pres">
      <dgm:prSet presAssocID="{E7081EF4-B0CE-44B3-93B7-84D3E2C0BEDB}" presName="negativeSpace" presStyleCnt="0"/>
      <dgm:spPr/>
    </dgm:pt>
    <dgm:pt modelId="{B1A5A77D-E3A9-4E8C-826A-1B344885D9CE}" type="pres">
      <dgm:prSet presAssocID="{E7081EF4-B0CE-44B3-93B7-84D3E2C0BEDB}" presName="childText" presStyleLbl="conFgAcc1" presStyleIdx="0" presStyleCnt="6">
        <dgm:presLayoutVars>
          <dgm:bulletEnabled val="1"/>
        </dgm:presLayoutVars>
      </dgm:prSet>
      <dgm:spPr/>
    </dgm:pt>
    <dgm:pt modelId="{B7E398BA-ACFC-49ED-A744-DD9ABB908015}" type="pres">
      <dgm:prSet presAssocID="{84193380-1BFE-4377-AF09-9FB57C94F648}" presName="spaceBetweenRectangles" presStyleCnt="0"/>
      <dgm:spPr/>
    </dgm:pt>
    <dgm:pt modelId="{6F3598AA-87A4-4CAD-A5E0-AAF2AC2E4665}" type="pres">
      <dgm:prSet presAssocID="{198E69D8-75FA-49C6-BD2F-DE5E75BA86E0}" presName="parentLin" presStyleCnt="0"/>
      <dgm:spPr/>
    </dgm:pt>
    <dgm:pt modelId="{D39900B0-23AF-4E81-9383-74E51F4CC717}" type="pres">
      <dgm:prSet presAssocID="{198E69D8-75FA-49C6-BD2F-DE5E75BA86E0}" presName="parentLeftMargin" presStyleLbl="node1" presStyleIdx="0" presStyleCnt="6"/>
      <dgm:spPr/>
      <dgm:t>
        <a:bodyPr/>
        <a:lstStyle/>
        <a:p>
          <a:endParaRPr lang="en-US"/>
        </a:p>
      </dgm:t>
    </dgm:pt>
    <dgm:pt modelId="{D4772E75-1137-4A69-B34A-73623A285D4B}" type="pres">
      <dgm:prSet presAssocID="{198E69D8-75FA-49C6-BD2F-DE5E75BA86E0}" presName="parentText" presStyleLbl="node1" presStyleIdx="1" presStyleCnt="6">
        <dgm:presLayoutVars>
          <dgm:chMax val="0"/>
          <dgm:bulletEnabled val="1"/>
        </dgm:presLayoutVars>
      </dgm:prSet>
      <dgm:spPr/>
      <dgm:t>
        <a:bodyPr/>
        <a:lstStyle/>
        <a:p>
          <a:endParaRPr lang="en-US"/>
        </a:p>
      </dgm:t>
    </dgm:pt>
    <dgm:pt modelId="{5B1197F7-8132-4CA0-AD2B-16005085A6D2}" type="pres">
      <dgm:prSet presAssocID="{198E69D8-75FA-49C6-BD2F-DE5E75BA86E0}" presName="negativeSpace" presStyleCnt="0"/>
      <dgm:spPr/>
    </dgm:pt>
    <dgm:pt modelId="{DDD6E54A-6A76-41B2-A8ED-CFB9CF9908B6}" type="pres">
      <dgm:prSet presAssocID="{198E69D8-75FA-49C6-BD2F-DE5E75BA86E0}" presName="childText" presStyleLbl="conFgAcc1" presStyleIdx="1" presStyleCnt="6">
        <dgm:presLayoutVars>
          <dgm:bulletEnabled val="1"/>
        </dgm:presLayoutVars>
      </dgm:prSet>
      <dgm:spPr/>
      <dgm:t>
        <a:bodyPr/>
        <a:lstStyle/>
        <a:p>
          <a:endParaRPr lang="en-US"/>
        </a:p>
      </dgm:t>
    </dgm:pt>
    <dgm:pt modelId="{99FA7836-2755-4FA6-A18F-F59A2B5156BB}" type="pres">
      <dgm:prSet presAssocID="{81BAB0BB-B34D-4E41-A43B-716A7CC4102C}" presName="spaceBetweenRectangles" presStyleCnt="0"/>
      <dgm:spPr/>
    </dgm:pt>
    <dgm:pt modelId="{4A019E71-44F5-4ABB-86AB-233E1601E480}" type="pres">
      <dgm:prSet presAssocID="{E7F41321-B832-4BA5-8C21-094358E2C2DF}" presName="parentLin" presStyleCnt="0"/>
      <dgm:spPr/>
    </dgm:pt>
    <dgm:pt modelId="{BF0843DE-7BCC-49D5-9943-C7F3C7D73671}" type="pres">
      <dgm:prSet presAssocID="{E7F41321-B832-4BA5-8C21-094358E2C2DF}" presName="parentLeftMargin" presStyleLbl="node1" presStyleIdx="1" presStyleCnt="6"/>
      <dgm:spPr/>
      <dgm:t>
        <a:bodyPr/>
        <a:lstStyle/>
        <a:p>
          <a:endParaRPr lang="en-US"/>
        </a:p>
      </dgm:t>
    </dgm:pt>
    <dgm:pt modelId="{49E75208-081E-4E4E-AE2F-E0119E28AFDF}" type="pres">
      <dgm:prSet presAssocID="{E7F41321-B832-4BA5-8C21-094358E2C2DF}" presName="parentText" presStyleLbl="node1" presStyleIdx="2" presStyleCnt="6">
        <dgm:presLayoutVars>
          <dgm:chMax val="0"/>
          <dgm:bulletEnabled val="1"/>
        </dgm:presLayoutVars>
      </dgm:prSet>
      <dgm:spPr/>
      <dgm:t>
        <a:bodyPr/>
        <a:lstStyle/>
        <a:p>
          <a:endParaRPr lang="en-US"/>
        </a:p>
      </dgm:t>
    </dgm:pt>
    <dgm:pt modelId="{82B87B2B-10FD-47DC-84C7-22E1365419C1}" type="pres">
      <dgm:prSet presAssocID="{E7F41321-B832-4BA5-8C21-094358E2C2DF}" presName="negativeSpace" presStyleCnt="0"/>
      <dgm:spPr/>
    </dgm:pt>
    <dgm:pt modelId="{931E9EC6-9F4E-477E-94F6-D7391A8356FC}" type="pres">
      <dgm:prSet presAssocID="{E7F41321-B832-4BA5-8C21-094358E2C2DF}" presName="childText" presStyleLbl="conFgAcc1" presStyleIdx="2" presStyleCnt="6">
        <dgm:presLayoutVars>
          <dgm:bulletEnabled val="1"/>
        </dgm:presLayoutVars>
      </dgm:prSet>
      <dgm:spPr/>
      <dgm:t>
        <a:bodyPr/>
        <a:lstStyle/>
        <a:p>
          <a:endParaRPr lang="en-US"/>
        </a:p>
      </dgm:t>
    </dgm:pt>
    <dgm:pt modelId="{383CB687-6B60-4D5B-A1D1-457C7264689D}" type="pres">
      <dgm:prSet presAssocID="{C2CAD9B0-C661-423C-A737-2BB562BC0D57}" presName="spaceBetweenRectangles" presStyleCnt="0"/>
      <dgm:spPr/>
    </dgm:pt>
    <dgm:pt modelId="{EE573532-4BAB-492D-8FBC-80A0577F035B}" type="pres">
      <dgm:prSet presAssocID="{5EA05D5F-C655-456E-98BB-8F9D18F69466}" presName="parentLin" presStyleCnt="0"/>
      <dgm:spPr/>
    </dgm:pt>
    <dgm:pt modelId="{A5705713-66DB-4A3E-A464-8752C2373F9C}" type="pres">
      <dgm:prSet presAssocID="{5EA05D5F-C655-456E-98BB-8F9D18F69466}" presName="parentLeftMargin" presStyleLbl="node1" presStyleIdx="2" presStyleCnt="6"/>
      <dgm:spPr/>
      <dgm:t>
        <a:bodyPr/>
        <a:lstStyle/>
        <a:p>
          <a:endParaRPr lang="en-US"/>
        </a:p>
      </dgm:t>
    </dgm:pt>
    <dgm:pt modelId="{AF3D9C67-C5C3-46CF-B270-C868BB5CE035}" type="pres">
      <dgm:prSet presAssocID="{5EA05D5F-C655-456E-98BB-8F9D18F69466}" presName="parentText" presStyleLbl="node1" presStyleIdx="3" presStyleCnt="6">
        <dgm:presLayoutVars>
          <dgm:chMax val="0"/>
          <dgm:bulletEnabled val="1"/>
        </dgm:presLayoutVars>
      </dgm:prSet>
      <dgm:spPr/>
      <dgm:t>
        <a:bodyPr/>
        <a:lstStyle/>
        <a:p>
          <a:endParaRPr lang="en-US"/>
        </a:p>
      </dgm:t>
    </dgm:pt>
    <dgm:pt modelId="{BAF2CA49-6539-4053-B8CF-EA2E59871AEC}" type="pres">
      <dgm:prSet presAssocID="{5EA05D5F-C655-456E-98BB-8F9D18F69466}" presName="negativeSpace" presStyleCnt="0"/>
      <dgm:spPr/>
    </dgm:pt>
    <dgm:pt modelId="{B10E54D8-642C-42E0-AD25-1C600661C327}" type="pres">
      <dgm:prSet presAssocID="{5EA05D5F-C655-456E-98BB-8F9D18F69466}" presName="childText" presStyleLbl="conFgAcc1" presStyleIdx="3" presStyleCnt="6">
        <dgm:presLayoutVars>
          <dgm:bulletEnabled val="1"/>
        </dgm:presLayoutVars>
      </dgm:prSet>
      <dgm:spPr/>
    </dgm:pt>
    <dgm:pt modelId="{C5FA91F9-7D66-4389-90ED-264DD1361DF6}" type="pres">
      <dgm:prSet presAssocID="{F4F9EE07-7D58-4391-AEED-91F8061F49B9}" presName="spaceBetweenRectangles" presStyleCnt="0"/>
      <dgm:spPr/>
    </dgm:pt>
    <dgm:pt modelId="{21F73834-E13B-4E2F-B328-B18B5BAAFBEC}" type="pres">
      <dgm:prSet presAssocID="{59EA1400-EC60-4433-8724-9EC77A2D18DD}" presName="parentLin" presStyleCnt="0"/>
      <dgm:spPr/>
    </dgm:pt>
    <dgm:pt modelId="{53D8901C-DDDD-4C8B-8E73-843D4FEB2A89}" type="pres">
      <dgm:prSet presAssocID="{59EA1400-EC60-4433-8724-9EC77A2D18DD}" presName="parentLeftMargin" presStyleLbl="node1" presStyleIdx="3" presStyleCnt="6"/>
      <dgm:spPr/>
      <dgm:t>
        <a:bodyPr/>
        <a:lstStyle/>
        <a:p>
          <a:endParaRPr lang="en-US"/>
        </a:p>
      </dgm:t>
    </dgm:pt>
    <dgm:pt modelId="{BF05DA87-8064-4500-A97B-BAA8676A5061}" type="pres">
      <dgm:prSet presAssocID="{59EA1400-EC60-4433-8724-9EC77A2D18DD}" presName="parentText" presStyleLbl="node1" presStyleIdx="4" presStyleCnt="6">
        <dgm:presLayoutVars>
          <dgm:chMax val="0"/>
          <dgm:bulletEnabled val="1"/>
        </dgm:presLayoutVars>
      </dgm:prSet>
      <dgm:spPr/>
      <dgm:t>
        <a:bodyPr/>
        <a:lstStyle/>
        <a:p>
          <a:endParaRPr lang="en-US"/>
        </a:p>
      </dgm:t>
    </dgm:pt>
    <dgm:pt modelId="{DDB96F2A-BB7A-474D-B0A8-1F0C72FE7081}" type="pres">
      <dgm:prSet presAssocID="{59EA1400-EC60-4433-8724-9EC77A2D18DD}" presName="negativeSpace" presStyleCnt="0"/>
      <dgm:spPr/>
    </dgm:pt>
    <dgm:pt modelId="{CE3B0BFA-3DBB-4B28-9B8D-DF2A4BE1C857}" type="pres">
      <dgm:prSet presAssocID="{59EA1400-EC60-4433-8724-9EC77A2D18DD}" presName="childText" presStyleLbl="conFgAcc1" presStyleIdx="4" presStyleCnt="6">
        <dgm:presLayoutVars>
          <dgm:bulletEnabled val="1"/>
        </dgm:presLayoutVars>
      </dgm:prSet>
      <dgm:spPr/>
    </dgm:pt>
    <dgm:pt modelId="{48473F05-9E2C-4143-A129-99E0C098334E}" type="pres">
      <dgm:prSet presAssocID="{9E0C821A-120C-4A71-82B3-9FB1CE4B4B57}" presName="spaceBetweenRectangles" presStyleCnt="0"/>
      <dgm:spPr/>
    </dgm:pt>
    <dgm:pt modelId="{E62F0EB3-FDF0-4E35-BEC6-35E2F8D8CC84}" type="pres">
      <dgm:prSet presAssocID="{7D02C62E-5EE0-40D0-93A6-659C04068247}" presName="parentLin" presStyleCnt="0"/>
      <dgm:spPr/>
    </dgm:pt>
    <dgm:pt modelId="{B3E85A7B-4C97-46B6-9C6A-D7A866041933}" type="pres">
      <dgm:prSet presAssocID="{7D02C62E-5EE0-40D0-93A6-659C04068247}" presName="parentLeftMargin" presStyleLbl="node1" presStyleIdx="4" presStyleCnt="6"/>
      <dgm:spPr/>
      <dgm:t>
        <a:bodyPr/>
        <a:lstStyle/>
        <a:p>
          <a:endParaRPr lang="en-US"/>
        </a:p>
      </dgm:t>
    </dgm:pt>
    <dgm:pt modelId="{9CDC482F-4868-459B-A563-96F8B46EBB15}" type="pres">
      <dgm:prSet presAssocID="{7D02C62E-5EE0-40D0-93A6-659C04068247}" presName="parentText" presStyleLbl="node1" presStyleIdx="5" presStyleCnt="6">
        <dgm:presLayoutVars>
          <dgm:chMax val="0"/>
          <dgm:bulletEnabled val="1"/>
        </dgm:presLayoutVars>
      </dgm:prSet>
      <dgm:spPr/>
      <dgm:t>
        <a:bodyPr/>
        <a:lstStyle/>
        <a:p>
          <a:endParaRPr lang="en-US"/>
        </a:p>
      </dgm:t>
    </dgm:pt>
    <dgm:pt modelId="{3005C302-DB10-4693-8830-6369F5450AF0}" type="pres">
      <dgm:prSet presAssocID="{7D02C62E-5EE0-40D0-93A6-659C04068247}" presName="negativeSpace" presStyleCnt="0"/>
      <dgm:spPr/>
    </dgm:pt>
    <dgm:pt modelId="{E91782C1-C9D9-4D2E-9DAF-593F43A82133}" type="pres">
      <dgm:prSet presAssocID="{7D02C62E-5EE0-40D0-93A6-659C04068247}" presName="childText" presStyleLbl="conFgAcc1" presStyleIdx="5" presStyleCnt="6">
        <dgm:presLayoutVars>
          <dgm:bulletEnabled val="1"/>
        </dgm:presLayoutVars>
      </dgm:prSet>
      <dgm:spPr/>
    </dgm:pt>
  </dgm:ptLst>
  <dgm:cxnLst>
    <dgm:cxn modelId="{242E6994-F894-452F-8DF8-44A84478638A}" type="presOf" srcId="{198E69D8-75FA-49C6-BD2F-DE5E75BA86E0}" destId="{D4772E75-1137-4A69-B34A-73623A285D4B}" srcOrd="1" destOrd="0" presId="urn:microsoft.com/office/officeart/2005/8/layout/list1"/>
    <dgm:cxn modelId="{99F895EC-42C8-4194-B0CB-22557CC9C995}" type="presOf" srcId="{59EA1400-EC60-4433-8724-9EC77A2D18DD}" destId="{53D8901C-DDDD-4C8B-8E73-843D4FEB2A89}" srcOrd="0" destOrd="0" presId="urn:microsoft.com/office/officeart/2005/8/layout/list1"/>
    <dgm:cxn modelId="{28C73EAC-EEEB-4D9D-BDD5-43665C8B53D7}" srcId="{CB56BAC3-FD1F-4BA1-B0B6-057099B9CBC3}" destId="{59EA1400-EC60-4433-8724-9EC77A2D18DD}" srcOrd="4" destOrd="0" parTransId="{6D947997-7673-4E47-BCB1-322A6919663A}" sibTransId="{9E0C821A-120C-4A71-82B3-9FB1CE4B4B57}"/>
    <dgm:cxn modelId="{492A91D2-F429-45FB-881A-97482C5785E4}" type="presOf" srcId="{7D02C62E-5EE0-40D0-93A6-659C04068247}" destId="{B3E85A7B-4C97-46B6-9C6A-D7A866041933}" srcOrd="0" destOrd="0" presId="urn:microsoft.com/office/officeart/2005/8/layout/list1"/>
    <dgm:cxn modelId="{0D48040C-03B5-47E0-9340-5DFA182633B0}" srcId="{CB56BAC3-FD1F-4BA1-B0B6-057099B9CBC3}" destId="{5EA05D5F-C655-456E-98BB-8F9D18F69466}" srcOrd="3" destOrd="0" parTransId="{55FBD228-E60F-44E3-8EEA-DED4C3CF92C2}" sibTransId="{F4F9EE07-7D58-4391-AEED-91F8061F49B9}"/>
    <dgm:cxn modelId="{CC3D94AD-3160-4463-9409-87BF97334CD0}" type="presOf" srcId="{E7F41321-B832-4BA5-8C21-094358E2C2DF}" destId="{49E75208-081E-4E4E-AE2F-E0119E28AFDF}" srcOrd="1" destOrd="0" presId="urn:microsoft.com/office/officeart/2005/8/layout/list1"/>
    <dgm:cxn modelId="{0073D260-0C19-43FA-B5B8-FE1FFC06FC88}" type="presOf" srcId="{5EA05D5F-C655-456E-98BB-8F9D18F69466}" destId="{A5705713-66DB-4A3E-A464-8752C2373F9C}" srcOrd="0" destOrd="0" presId="urn:microsoft.com/office/officeart/2005/8/layout/list1"/>
    <dgm:cxn modelId="{7A57392C-EF47-456D-A263-123E188300AC}" type="presOf" srcId="{59EA1400-EC60-4433-8724-9EC77A2D18DD}" destId="{BF05DA87-8064-4500-A97B-BAA8676A5061}" srcOrd="1" destOrd="0" presId="urn:microsoft.com/office/officeart/2005/8/layout/list1"/>
    <dgm:cxn modelId="{30F36966-75E5-45E1-80B7-E8BC6F6221EB}" type="presOf" srcId="{CB56BAC3-FD1F-4BA1-B0B6-057099B9CBC3}" destId="{C3D790A7-B70D-40C5-9D45-A10B59E8DB46}" srcOrd="0" destOrd="0" presId="urn:microsoft.com/office/officeart/2005/8/layout/list1"/>
    <dgm:cxn modelId="{9A0397E4-4E34-4102-8648-A27A8A9005B9}" srcId="{CB56BAC3-FD1F-4BA1-B0B6-057099B9CBC3}" destId="{E7F41321-B832-4BA5-8C21-094358E2C2DF}" srcOrd="2" destOrd="0" parTransId="{92802088-931F-4943-BF54-41E0646DD0C8}" sibTransId="{C2CAD9B0-C661-423C-A737-2BB562BC0D57}"/>
    <dgm:cxn modelId="{9B331A95-CA6F-4A81-894E-C1C89FC724EB}" type="presOf" srcId="{E7081EF4-B0CE-44B3-93B7-84D3E2C0BEDB}" destId="{361134F2-9514-4E31-83B2-199881F2E92F}" srcOrd="0" destOrd="0" presId="urn:microsoft.com/office/officeart/2005/8/layout/list1"/>
    <dgm:cxn modelId="{E388F7D0-1A7D-4DC6-A960-912380911BA6}" srcId="{CB56BAC3-FD1F-4BA1-B0B6-057099B9CBC3}" destId="{198E69D8-75FA-49C6-BD2F-DE5E75BA86E0}" srcOrd="1" destOrd="0" parTransId="{28B03EDD-60D8-45F4-89DA-8ECB223E3A99}" sibTransId="{81BAB0BB-B34D-4E41-A43B-716A7CC4102C}"/>
    <dgm:cxn modelId="{663D2B3A-EAEA-4D87-921D-CE6329EDA827}" type="presOf" srcId="{198E69D8-75FA-49C6-BD2F-DE5E75BA86E0}" destId="{D39900B0-23AF-4E81-9383-74E51F4CC717}" srcOrd="0" destOrd="0" presId="urn:microsoft.com/office/officeart/2005/8/layout/list1"/>
    <dgm:cxn modelId="{23B5C4C9-7531-48EF-856E-2A904554F100}" srcId="{CB56BAC3-FD1F-4BA1-B0B6-057099B9CBC3}" destId="{E7081EF4-B0CE-44B3-93B7-84D3E2C0BEDB}" srcOrd="0" destOrd="0" parTransId="{66AA1FD7-00CE-4DC3-9C5B-6CC12EC47305}" sibTransId="{84193380-1BFE-4377-AF09-9FB57C94F648}"/>
    <dgm:cxn modelId="{D8FF554E-4E82-4058-B17A-55F559CEA894}" type="presOf" srcId="{5EA05D5F-C655-456E-98BB-8F9D18F69466}" destId="{AF3D9C67-C5C3-46CF-B270-C868BB5CE035}" srcOrd="1" destOrd="0" presId="urn:microsoft.com/office/officeart/2005/8/layout/list1"/>
    <dgm:cxn modelId="{B22823F9-4E19-4520-AD88-5D6C5EC0319A}" type="presOf" srcId="{7D02C62E-5EE0-40D0-93A6-659C04068247}" destId="{9CDC482F-4868-459B-A563-96F8B46EBB15}" srcOrd="1" destOrd="0" presId="urn:microsoft.com/office/officeart/2005/8/layout/list1"/>
    <dgm:cxn modelId="{C51E5361-1FED-4A08-A3AD-EB2378E74889}" srcId="{CB56BAC3-FD1F-4BA1-B0B6-057099B9CBC3}" destId="{7D02C62E-5EE0-40D0-93A6-659C04068247}" srcOrd="5" destOrd="0" parTransId="{096FFFBF-6394-440B-B414-4EA10A460186}" sibTransId="{70D2E567-2D0C-401D-9573-34F90FCCD9F6}"/>
    <dgm:cxn modelId="{C2993F38-4182-4FDF-9D0B-BB044B4E3C39}" type="presOf" srcId="{E7F41321-B832-4BA5-8C21-094358E2C2DF}" destId="{BF0843DE-7BCC-49D5-9943-C7F3C7D73671}" srcOrd="0" destOrd="0" presId="urn:microsoft.com/office/officeart/2005/8/layout/list1"/>
    <dgm:cxn modelId="{E36D5759-5FD1-4571-8B5C-E63E5E2DBCA7}" type="presOf" srcId="{E7081EF4-B0CE-44B3-93B7-84D3E2C0BEDB}" destId="{75429E85-B865-4C01-93F6-B9C2B2CC71E2}" srcOrd="1" destOrd="0" presId="urn:microsoft.com/office/officeart/2005/8/layout/list1"/>
    <dgm:cxn modelId="{897FD6E3-5B56-4E8F-AA0F-F52E8C96FF1D}" type="presParOf" srcId="{C3D790A7-B70D-40C5-9D45-A10B59E8DB46}" destId="{A970EE3B-E6F9-40FC-872B-941715427D78}" srcOrd="0" destOrd="0" presId="urn:microsoft.com/office/officeart/2005/8/layout/list1"/>
    <dgm:cxn modelId="{B15B3A72-EA21-4AE4-B077-371657E9AC01}" type="presParOf" srcId="{A970EE3B-E6F9-40FC-872B-941715427D78}" destId="{361134F2-9514-4E31-83B2-199881F2E92F}" srcOrd="0" destOrd="0" presId="urn:microsoft.com/office/officeart/2005/8/layout/list1"/>
    <dgm:cxn modelId="{80D5FA48-61A7-443E-9203-F88D5CD0B7C1}" type="presParOf" srcId="{A970EE3B-E6F9-40FC-872B-941715427D78}" destId="{75429E85-B865-4C01-93F6-B9C2B2CC71E2}" srcOrd="1" destOrd="0" presId="urn:microsoft.com/office/officeart/2005/8/layout/list1"/>
    <dgm:cxn modelId="{3F2841EB-5CD4-42ED-AE5F-C43B1C6F3D08}" type="presParOf" srcId="{C3D790A7-B70D-40C5-9D45-A10B59E8DB46}" destId="{874F5DD2-3B2F-420B-A98A-CD4348AB1946}" srcOrd="1" destOrd="0" presId="urn:microsoft.com/office/officeart/2005/8/layout/list1"/>
    <dgm:cxn modelId="{48FC03D3-1241-4D3E-8F2B-9CA72DC53166}" type="presParOf" srcId="{C3D790A7-B70D-40C5-9D45-A10B59E8DB46}" destId="{B1A5A77D-E3A9-4E8C-826A-1B344885D9CE}" srcOrd="2" destOrd="0" presId="urn:microsoft.com/office/officeart/2005/8/layout/list1"/>
    <dgm:cxn modelId="{377B7699-1607-45BB-A8F2-881305BF5236}" type="presParOf" srcId="{C3D790A7-B70D-40C5-9D45-A10B59E8DB46}" destId="{B7E398BA-ACFC-49ED-A744-DD9ABB908015}" srcOrd="3" destOrd="0" presId="urn:microsoft.com/office/officeart/2005/8/layout/list1"/>
    <dgm:cxn modelId="{EB6C2959-B8F3-4B83-9D4C-012D85A2B564}" type="presParOf" srcId="{C3D790A7-B70D-40C5-9D45-A10B59E8DB46}" destId="{6F3598AA-87A4-4CAD-A5E0-AAF2AC2E4665}" srcOrd="4" destOrd="0" presId="urn:microsoft.com/office/officeart/2005/8/layout/list1"/>
    <dgm:cxn modelId="{812245E7-E998-4D5A-9CFF-F6BBE46E0028}" type="presParOf" srcId="{6F3598AA-87A4-4CAD-A5E0-AAF2AC2E4665}" destId="{D39900B0-23AF-4E81-9383-74E51F4CC717}" srcOrd="0" destOrd="0" presId="urn:microsoft.com/office/officeart/2005/8/layout/list1"/>
    <dgm:cxn modelId="{8FC0D884-89AD-4A04-8742-A40417694E35}" type="presParOf" srcId="{6F3598AA-87A4-4CAD-A5E0-AAF2AC2E4665}" destId="{D4772E75-1137-4A69-B34A-73623A285D4B}" srcOrd="1" destOrd="0" presId="urn:microsoft.com/office/officeart/2005/8/layout/list1"/>
    <dgm:cxn modelId="{CFE6ADBD-FBBA-49A1-AB8A-1E51912640DF}" type="presParOf" srcId="{C3D790A7-B70D-40C5-9D45-A10B59E8DB46}" destId="{5B1197F7-8132-4CA0-AD2B-16005085A6D2}" srcOrd="5" destOrd="0" presId="urn:microsoft.com/office/officeart/2005/8/layout/list1"/>
    <dgm:cxn modelId="{094E103C-F0BF-4DE2-B81B-D4E3EDBB9632}" type="presParOf" srcId="{C3D790A7-B70D-40C5-9D45-A10B59E8DB46}" destId="{DDD6E54A-6A76-41B2-A8ED-CFB9CF9908B6}" srcOrd="6" destOrd="0" presId="urn:microsoft.com/office/officeart/2005/8/layout/list1"/>
    <dgm:cxn modelId="{4C55DF9E-A3CF-494F-B816-D1EF5F27B07A}" type="presParOf" srcId="{C3D790A7-B70D-40C5-9D45-A10B59E8DB46}" destId="{99FA7836-2755-4FA6-A18F-F59A2B5156BB}" srcOrd="7" destOrd="0" presId="urn:microsoft.com/office/officeart/2005/8/layout/list1"/>
    <dgm:cxn modelId="{B45AC437-5412-4C7D-A9C3-C2EF5E61AC9F}" type="presParOf" srcId="{C3D790A7-B70D-40C5-9D45-A10B59E8DB46}" destId="{4A019E71-44F5-4ABB-86AB-233E1601E480}" srcOrd="8" destOrd="0" presId="urn:microsoft.com/office/officeart/2005/8/layout/list1"/>
    <dgm:cxn modelId="{E79C9284-8181-4DFE-B620-26FC9182F5AA}" type="presParOf" srcId="{4A019E71-44F5-4ABB-86AB-233E1601E480}" destId="{BF0843DE-7BCC-49D5-9943-C7F3C7D73671}" srcOrd="0" destOrd="0" presId="urn:microsoft.com/office/officeart/2005/8/layout/list1"/>
    <dgm:cxn modelId="{9018A8BF-B84C-4F93-97EB-37A6E834FFFE}" type="presParOf" srcId="{4A019E71-44F5-4ABB-86AB-233E1601E480}" destId="{49E75208-081E-4E4E-AE2F-E0119E28AFDF}" srcOrd="1" destOrd="0" presId="urn:microsoft.com/office/officeart/2005/8/layout/list1"/>
    <dgm:cxn modelId="{79678CDC-B4EF-4CF1-A240-F4C36983869D}" type="presParOf" srcId="{C3D790A7-B70D-40C5-9D45-A10B59E8DB46}" destId="{82B87B2B-10FD-47DC-84C7-22E1365419C1}" srcOrd="9" destOrd="0" presId="urn:microsoft.com/office/officeart/2005/8/layout/list1"/>
    <dgm:cxn modelId="{A5451B47-B6EE-4022-A611-05DB3533AB86}" type="presParOf" srcId="{C3D790A7-B70D-40C5-9D45-A10B59E8DB46}" destId="{931E9EC6-9F4E-477E-94F6-D7391A8356FC}" srcOrd="10" destOrd="0" presId="urn:microsoft.com/office/officeart/2005/8/layout/list1"/>
    <dgm:cxn modelId="{71B4CCD2-A248-49AD-B147-8B5B02D74694}" type="presParOf" srcId="{C3D790A7-B70D-40C5-9D45-A10B59E8DB46}" destId="{383CB687-6B60-4D5B-A1D1-457C7264689D}" srcOrd="11" destOrd="0" presId="urn:microsoft.com/office/officeart/2005/8/layout/list1"/>
    <dgm:cxn modelId="{8F5D1D8F-DFB8-4395-913A-FAD1B2F4B439}" type="presParOf" srcId="{C3D790A7-B70D-40C5-9D45-A10B59E8DB46}" destId="{EE573532-4BAB-492D-8FBC-80A0577F035B}" srcOrd="12" destOrd="0" presId="urn:microsoft.com/office/officeart/2005/8/layout/list1"/>
    <dgm:cxn modelId="{AD5EF0CE-A2BD-4355-B0FA-2A5413999628}" type="presParOf" srcId="{EE573532-4BAB-492D-8FBC-80A0577F035B}" destId="{A5705713-66DB-4A3E-A464-8752C2373F9C}" srcOrd="0" destOrd="0" presId="urn:microsoft.com/office/officeart/2005/8/layout/list1"/>
    <dgm:cxn modelId="{B940E179-8D12-4E2F-AB81-7B6682FEF194}" type="presParOf" srcId="{EE573532-4BAB-492D-8FBC-80A0577F035B}" destId="{AF3D9C67-C5C3-46CF-B270-C868BB5CE035}" srcOrd="1" destOrd="0" presId="urn:microsoft.com/office/officeart/2005/8/layout/list1"/>
    <dgm:cxn modelId="{5293DB13-C264-4FF1-9D8F-E3B1CBAF51A7}" type="presParOf" srcId="{C3D790A7-B70D-40C5-9D45-A10B59E8DB46}" destId="{BAF2CA49-6539-4053-B8CF-EA2E59871AEC}" srcOrd="13" destOrd="0" presId="urn:microsoft.com/office/officeart/2005/8/layout/list1"/>
    <dgm:cxn modelId="{8EC5008B-545E-4FDF-9EDE-82253076D8AC}" type="presParOf" srcId="{C3D790A7-B70D-40C5-9D45-A10B59E8DB46}" destId="{B10E54D8-642C-42E0-AD25-1C600661C327}" srcOrd="14" destOrd="0" presId="urn:microsoft.com/office/officeart/2005/8/layout/list1"/>
    <dgm:cxn modelId="{C767E3EF-102A-4D5C-A156-CFA9E3C2F554}" type="presParOf" srcId="{C3D790A7-B70D-40C5-9D45-A10B59E8DB46}" destId="{C5FA91F9-7D66-4389-90ED-264DD1361DF6}" srcOrd="15" destOrd="0" presId="urn:microsoft.com/office/officeart/2005/8/layout/list1"/>
    <dgm:cxn modelId="{32F8B5D4-4198-4F58-82C5-809838DC0E4E}" type="presParOf" srcId="{C3D790A7-B70D-40C5-9D45-A10B59E8DB46}" destId="{21F73834-E13B-4E2F-B328-B18B5BAAFBEC}" srcOrd="16" destOrd="0" presId="urn:microsoft.com/office/officeart/2005/8/layout/list1"/>
    <dgm:cxn modelId="{133DFCEA-30AE-4D05-A8EE-1C54C92F8C27}" type="presParOf" srcId="{21F73834-E13B-4E2F-B328-B18B5BAAFBEC}" destId="{53D8901C-DDDD-4C8B-8E73-843D4FEB2A89}" srcOrd="0" destOrd="0" presId="urn:microsoft.com/office/officeart/2005/8/layout/list1"/>
    <dgm:cxn modelId="{6A52E8DF-0CB3-46BD-9FB3-1AC0DD958F02}" type="presParOf" srcId="{21F73834-E13B-4E2F-B328-B18B5BAAFBEC}" destId="{BF05DA87-8064-4500-A97B-BAA8676A5061}" srcOrd="1" destOrd="0" presId="urn:microsoft.com/office/officeart/2005/8/layout/list1"/>
    <dgm:cxn modelId="{8DE5EB62-7D63-490F-B52C-7E7B8A8E7A9C}" type="presParOf" srcId="{C3D790A7-B70D-40C5-9D45-A10B59E8DB46}" destId="{DDB96F2A-BB7A-474D-B0A8-1F0C72FE7081}" srcOrd="17" destOrd="0" presId="urn:microsoft.com/office/officeart/2005/8/layout/list1"/>
    <dgm:cxn modelId="{ADE38F34-AAD2-4883-8153-9D260B52D258}" type="presParOf" srcId="{C3D790A7-B70D-40C5-9D45-A10B59E8DB46}" destId="{CE3B0BFA-3DBB-4B28-9B8D-DF2A4BE1C857}" srcOrd="18" destOrd="0" presId="urn:microsoft.com/office/officeart/2005/8/layout/list1"/>
    <dgm:cxn modelId="{9B79521F-3931-4370-9081-270F5886604A}" type="presParOf" srcId="{C3D790A7-B70D-40C5-9D45-A10B59E8DB46}" destId="{48473F05-9E2C-4143-A129-99E0C098334E}" srcOrd="19" destOrd="0" presId="urn:microsoft.com/office/officeart/2005/8/layout/list1"/>
    <dgm:cxn modelId="{B8D68A9F-5E53-40AF-9C42-69D0AA20C37A}" type="presParOf" srcId="{C3D790A7-B70D-40C5-9D45-A10B59E8DB46}" destId="{E62F0EB3-FDF0-4E35-BEC6-35E2F8D8CC84}" srcOrd="20" destOrd="0" presId="urn:microsoft.com/office/officeart/2005/8/layout/list1"/>
    <dgm:cxn modelId="{C3945920-D3BB-47AA-A397-E90D492994D7}" type="presParOf" srcId="{E62F0EB3-FDF0-4E35-BEC6-35E2F8D8CC84}" destId="{B3E85A7B-4C97-46B6-9C6A-D7A866041933}" srcOrd="0" destOrd="0" presId="urn:microsoft.com/office/officeart/2005/8/layout/list1"/>
    <dgm:cxn modelId="{4C00FC5E-A0F4-46D2-AA1D-D4EFA0A25E0C}" type="presParOf" srcId="{E62F0EB3-FDF0-4E35-BEC6-35E2F8D8CC84}" destId="{9CDC482F-4868-459B-A563-96F8B46EBB15}" srcOrd="1" destOrd="0" presId="urn:microsoft.com/office/officeart/2005/8/layout/list1"/>
    <dgm:cxn modelId="{E8682DE6-BE39-4E15-B26E-73BDCF868990}" type="presParOf" srcId="{C3D790A7-B70D-40C5-9D45-A10B59E8DB46}" destId="{3005C302-DB10-4693-8830-6369F5450AF0}" srcOrd="21" destOrd="0" presId="urn:microsoft.com/office/officeart/2005/8/layout/list1"/>
    <dgm:cxn modelId="{AE32CE03-AC6A-4503-8F92-7CB90A0E8EDD}" type="presParOf" srcId="{C3D790A7-B70D-40C5-9D45-A10B59E8DB46}" destId="{E91782C1-C9D9-4D2E-9DAF-593F43A82133}" srcOrd="2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40BEA5-D386-407C-A8F4-7CA9C14A7573}" type="doc">
      <dgm:prSet loTypeId="urn:microsoft.com/office/officeart/2008/layout/VerticalCurvedList" loCatId="list" qsTypeId="urn:microsoft.com/office/officeart/2005/8/quickstyle/simple1" qsCatId="simple" csTypeId="urn:microsoft.com/office/officeart/2005/8/colors/accent3_2" csCatId="accent3" phldr="1"/>
      <dgm:spPr/>
      <dgm:t>
        <a:bodyPr/>
        <a:lstStyle/>
        <a:p>
          <a:endParaRPr lang="en-US"/>
        </a:p>
      </dgm:t>
    </dgm:pt>
    <dgm:pt modelId="{AB017638-0F7C-4587-BAFB-983645EB53BC}">
      <dgm:prSet phldrT="[Text]"/>
      <dgm:spPr/>
      <dgm:t>
        <a:bodyPr/>
        <a:lstStyle/>
        <a:p>
          <a:r>
            <a:rPr lang="en-US" dirty="0" smtClean="0"/>
            <a:t>Establish Government-Wide Data Standards</a:t>
          </a:r>
          <a:endParaRPr lang="en-US" dirty="0"/>
        </a:p>
      </dgm:t>
    </dgm:pt>
    <dgm:pt modelId="{B67939FA-E57F-4293-9271-45445F9B9CE1}" type="parTrans" cxnId="{53923312-E756-449B-B636-1393BC0AD3FF}">
      <dgm:prSet/>
      <dgm:spPr/>
      <dgm:t>
        <a:bodyPr/>
        <a:lstStyle/>
        <a:p>
          <a:endParaRPr lang="en-US"/>
        </a:p>
      </dgm:t>
    </dgm:pt>
    <dgm:pt modelId="{2FF00084-695D-4543-BDBE-160BA3057CBF}" type="sibTrans" cxnId="{53923312-E756-449B-B636-1393BC0AD3FF}">
      <dgm:prSet/>
      <dgm:spPr/>
      <dgm:t>
        <a:bodyPr/>
        <a:lstStyle/>
        <a:p>
          <a:endParaRPr lang="en-US"/>
        </a:p>
      </dgm:t>
    </dgm:pt>
    <dgm:pt modelId="{930A1417-A96A-44E3-8349-CEA2B3281DED}">
      <dgm:prSet phldrT="[Text]"/>
      <dgm:spPr/>
      <dgm:t>
        <a:bodyPr/>
        <a:lstStyle/>
        <a:p>
          <a:r>
            <a:rPr lang="en-US" dirty="0" smtClean="0"/>
            <a:t>Simplify Reporting</a:t>
          </a:r>
          <a:endParaRPr lang="en-US" dirty="0"/>
        </a:p>
      </dgm:t>
    </dgm:pt>
    <dgm:pt modelId="{456A759B-A5F6-456D-A474-5EA4FDC02028}" type="parTrans" cxnId="{AE5E34A0-E28D-4888-958B-6012598B3D45}">
      <dgm:prSet/>
      <dgm:spPr/>
      <dgm:t>
        <a:bodyPr/>
        <a:lstStyle/>
        <a:p>
          <a:endParaRPr lang="en-US"/>
        </a:p>
      </dgm:t>
    </dgm:pt>
    <dgm:pt modelId="{A7591FFA-71D8-4A07-BDAE-967B570634F8}" type="sibTrans" cxnId="{AE5E34A0-E28D-4888-958B-6012598B3D45}">
      <dgm:prSet/>
      <dgm:spPr/>
      <dgm:t>
        <a:bodyPr/>
        <a:lstStyle/>
        <a:p>
          <a:endParaRPr lang="en-US"/>
        </a:p>
      </dgm:t>
    </dgm:pt>
    <dgm:pt modelId="{614F4FA9-AEFC-4697-877D-CE74313D34A8}">
      <dgm:prSet phldrT="[Text]"/>
      <dgm:spPr/>
      <dgm:t>
        <a:bodyPr/>
        <a:lstStyle/>
        <a:p>
          <a:r>
            <a:rPr lang="en-US" dirty="0" smtClean="0"/>
            <a:t>Improve Quality of Data</a:t>
          </a:r>
          <a:endParaRPr lang="en-US" dirty="0"/>
        </a:p>
      </dgm:t>
    </dgm:pt>
    <dgm:pt modelId="{2AFF7B9B-4396-4CC0-8F58-33EFF8069E8C}" type="parTrans" cxnId="{BE81CCEF-7679-4A1F-A9B1-D9A718B19B09}">
      <dgm:prSet/>
      <dgm:spPr/>
      <dgm:t>
        <a:bodyPr/>
        <a:lstStyle/>
        <a:p>
          <a:endParaRPr lang="en-US"/>
        </a:p>
      </dgm:t>
    </dgm:pt>
    <dgm:pt modelId="{B6FC5CF4-4B46-4779-B1BD-DE4972120ADC}" type="sibTrans" cxnId="{BE81CCEF-7679-4A1F-A9B1-D9A718B19B09}">
      <dgm:prSet/>
      <dgm:spPr/>
      <dgm:t>
        <a:bodyPr/>
        <a:lstStyle/>
        <a:p>
          <a:endParaRPr lang="en-US"/>
        </a:p>
      </dgm:t>
    </dgm:pt>
    <dgm:pt modelId="{6C87020D-B93A-495B-BF5A-24F320BBEC52}" type="pres">
      <dgm:prSet presAssocID="{F340BEA5-D386-407C-A8F4-7CA9C14A7573}" presName="Name0" presStyleCnt="0">
        <dgm:presLayoutVars>
          <dgm:chMax val="7"/>
          <dgm:chPref val="7"/>
          <dgm:dir/>
        </dgm:presLayoutVars>
      </dgm:prSet>
      <dgm:spPr/>
      <dgm:t>
        <a:bodyPr/>
        <a:lstStyle/>
        <a:p>
          <a:endParaRPr lang="en-US"/>
        </a:p>
      </dgm:t>
    </dgm:pt>
    <dgm:pt modelId="{A71CBABE-38FF-47A0-8498-136A6086ADA8}" type="pres">
      <dgm:prSet presAssocID="{F340BEA5-D386-407C-A8F4-7CA9C14A7573}" presName="Name1" presStyleCnt="0"/>
      <dgm:spPr/>
    </dgm:pt>
    <dgm:pt modelId="{74DE453B-1195-4053-9704-9CD2705EB356}" type="pres">
      <dgm:prSet presAssocID="{F340BEA5-D386-407C-A8F4-7CA9C14A7573}" presName="cycle" presStyleCnt="0"/>
      <dgm:spPr/>
    </dgm:pt>
    <dgm:pt modelId="{9A69C756-0B72-431A-AB0D-2E58C33BD7F0}" type="pres">
      <dgm:prSet presAssocID="{F340BEA5-D386-407C-A8F4-7CA9C14A7573}" presName="srcNode" presStyleLbl="node1" presStyleIdx="0" presStyleCnt="3"/>
      <dgm:spPr/>
    </dgm:pt>
    <dgm:pt modelId="{0B50BC3B-A08B-4FE4-A456-FA353056F897}" type="pres">
      <dgm:prSet presAssocID="{F340BEA5-D386-407C-A8F4-7CA9C14A7573}" presName="conn" presStyleLbl="parChTrans1D2" presStyleIdx="0" presStyleCnt="1"/>
      <dgm:spPr/>
      <dgm:t>
        <a:bodyPr/>
        <a:lstStyle/>
        <a:p>
          <a:endParaRPr lang="en-US"/>
        </a:p>
      </dgm:t>
    </dgm:pt>
    <dgm:pt modelId="{DC6FBEA3-034F-4020-8E24-54A60B000189}" type="pres">
      <dgm:prSet presAssocID="{F340BEA5-D386-407C-A8F4-7CA9C14A7573}" presName="extraNode" presStyleLbl="node1" presStyleIdx="0" presStyleCnt="3"/>
      <dgm:spPr/>
    </dgm:pt>
    <dgm:pt modelId="{2E99302F-AB6C-4573-A996-5DB34D62C751}" type="pres">
      <dgm:prSet presAssocID="{F340BEA5-D386-407C-A8F4-7CA9C14A7573}" presName="dstNode" presStyleLbl="node1" presStyleIdx="0" presStyleCnt="3"/>
      <dgm:spPr/>
    </dgm:pt>
    <dgm:pt modelId="{D2A8B2C6-4FA8-49F6-A877-44B1ADED16AD}" type="pres">
      <dgm:prSet presAssocID="{AB017638-0F7C-4587-BAFB-983645EB53BC}" presName="text_1" presStyleLbl="node1" presStyleIdx="0" presStyleCnt="3">
        <dgm:presLayoutVars>
          <dgm:bulletEnabled val="1"/>
        </dgm:presLayoutVars>
      </dgm:prSet>
      <dgm:spPr/>
      <dgm:t>
        <a:bodyPr/>
        <a:lstStyle/>
        <a:p>
          <a:endParaRPr lang="en-US"/>
        </a:p>
      </dgm:t>
    </dgm:pt>
    <dgm:pt modelId="{9CA66D6A-EF1C-48A8-BAB5-1BC53EA05302}" type="pres">
      <dgm:prSet presAssocID="{AB017638-0F7C-4587-BAFB-983645EB53BC}" presName="accent_1" presStyleCnt="0"/>
      <dgm:spPr/>
    </dgm:pt>
    <dgm:pt modelId="{5535F436-9D42-404C-B7D1-9D6E98983F18}" type="pres">
      <dgm:prSet presAssocID="{AB017638-0F7C-4587-BAFB-983645EB53BC}" presName="accentRepeatNode" presStyleLbl="solidFgAcc1" presStyleIdx="0" presStyleCnt="3"/>
      <dgm:spPr/>
    </dgm:pt>
    <dgm:pt modelId="{6D1D96CD-1C60-4ACB-8B1D-0D42C0D2870C}" type="pres">
      <dgm:prSet presAssocID="{930A1417-A96A-44E3-8349-CEA2B3281DED}" presName="text_2" presStyleLbl="node1" presStyleIdx="1" presStyleCnt="3">
        <dgm:presLayoutVars>
          <dgm:bulletEnabled val="1"/>
        </dgm:presLayoutVars>
      </dgm:prSet>
      <dgm:spPr/>
      <dgm:t>
        <a:bodyPr/>
        <a:lstStyle/>
        <a:p>
          <a:endParaRPr lang="en-US"/>
        </a:p>
      </dgm:t>
    </dgm:pt>
    <dgm:pt modelId="{D756509B-BFF0-4655-A377-408F29007728}" type="pres">
      <dgm:prSet presAssocID="{930A1417-A96A-44E3-8349-CEA2B3281DED}" presName="accent_2" presStyleCnt="0"/>
      <dgm:spPr/>
    </dgm:pt>
    <dgm:pt modelId="{4761775A-2A67-4F84-85EB-F640E5823FEE}" type="pres">
      <dgm:prSet presAssocID="{930A1417-A96A-44E3-8349-CEA2B3281DED}" presName="accentRepeatNode" presStyleLbl="solidFgAcc1" presStyleIdx="1" presStyleCnt="3"/>
      <dgm:spPr/>
    </dgm:pt>
    <dgm:pt modelId="{6AC62F43-CDDF-45CD-B4CE-84A885B9E14A}" type="pres">
      <dgm:prSet presAssocID="{614F4FA9-AEFC-4697-877D-CE74313D34A8}" presName="text_3" presStyleLbl="node1" presStyleIdx="2" presStyleCnt="3">
        <dgm:presLayoutVars>
          <dgm:bulletEnabled val="1"/>
        </dgm:presLayoutVars>
      </dgm:prSet>
      <dgm:spPr/>
      <dgm:t>
        <a:bodyPr/>
        <a:lstStyle/>
        <a:p>
          <a:endParaRPr lang="en-US"/>
        </a:p>
      </dgm:t>
    </dgm:pt>
    <dgm:pt modelId="{E03BAB82-B83D-4ED7-8E46-17DDFDA696C7}" type="pres">
      <dgm:prSet presAssocID="{614F4FA9-AEFC-4697-877D-CE74313D34A8}" presName="accent_3" presStyleCnt="0"/>
      <dgm:spPr/>
    </dgm:pt>
    <dgm:pt modelId="{29234212-D576-452A-B24B-4EFB2F313C2E}" type="pres">
      <dgm:prSet presAssocID="{614F4FA9-AEFC-4697-877D-CE74313D34A8}" presName="accentRepeatNode" presStyleLbl="solidFgAcc1" presStyleIdx="2" presStyleCnt="3"/>
      <dgm:spPr/>
    </dgm:pt>
  </dgm:ptLst>
  <dgm:cxnLst>
    <dgm:cxn modelId="{FE24C968-ECE3-47C5-9590-45E209ACBF87}" type="presOf" srcId="{930A1417-A96A-44E3-8349-CEA2B3281DED}" destId="{6D1D96CD-1C60-4ACB-8B1D-0D42C0D2870C}" srcOrd="0" destOrd="0" presId="urn:microsoft.com/office/officeart/2008/layout/VerticalCurvedList"/>
    <dgm:cxn modelId="{53923312-E756-449B-B636-1393BC0AD3FF}" srcId="{F340BEA5-D386-407C-A8F4-7CA9C14A7573}" destId="{AB017638-0F7C-4587-BAFB-983645EB53BC}" srcOrd="0" destOrd="0" parTransId="{B67939FA-E57F-4293-9271-45445F9B9CE1}" sibTransId="{2FF00084-695D-4543-BDBE-160BA3057CBF}"/>
    <dgm:cxn modelId="{A72DA900-8BF5-4B0A-B4E2-7F982BB55D8B}" type="presOf" srcId="{AB017638-0F7C-4587-BAFB-983645EB53BC}" destId="{D2A8B2C6-4FA8-49F6-A877-44B1ADED16AD}" srcOrd="0" destOrd="0" presId="urn:microsoft.com/office/officeart/2008/layout/VerticalCurvedList"/>
    <dgm:cxn modelId="{D968C3DA-73D4-4A13-8307-55EABF51379B}" type="presOf" srcId="{2FF00084-695D-4543-BDBE-160BA3057CBF}" destId="{0B50BC3B-A08B-4FE4-A456-FA353056F897}" srcOrd="0" destOrd="0" presId="urn:microsoft.com/office/officeart/2008/layout/VerticalCurvedList"/>
    <dgm:cxn modelId="{1D1870A6-6E06-40A1-8877-4F4B5E304838}" type="presOf" srcId="{614F4FA9-AEFC-4697-877D-CE74313D34A8}" destId="{6AC62F43-CDDF-45CD-B4CE-84A885B9E14A}" srcOrd="0" destOrd="0" presId="urn:microsoft.com/office/officeart/2008/layout/VerticalCurvedList"/>
    <dgm:cxn modelId="{AE5E34A0-E28D-4888-958B-6012598B3D45}" srcId="{F340BEA5-D386-407C-A8F4-7CA9C14A7573}" destId="{930A1417-A96A-44E3-8349-CEA2B3281DED}" srcOrd="1" destOrd="0" parTransId="{456A759B-A5F6-456D-A474-5EA4FDC02028}" sibTransId="{A7591FFA-71D8-4A07-BDAE-967B570634F8}"/>
    <dgm:cxn modelId="{BE81CCEF-7679-4A1F-A9B1-D9A718B19B09}" srcId="{F340BEA5-D386-407C-A8F4-7CA9C14A7573}" destId="{614F4FA9-AEFC-4697-877D-CE74313D34A8}" srcOrd="2" destOrd="0" parTransId="{2AFF7B9B-4396-4CC0-8F58-33EFF8069E8C}" sibTransId="{B6FC5CF4-4B46-4779-B1BD-DE4972120ADC}"/>
    <dgm:cxn modelId="{7BD0C2E3-C5BF-4FC1-8165-904347F1280C}" type="presOf" srcId="{F340BEA5-D386-407C-A8F4-7CA9C14A7573}" destId="{6C87020D-B93A-495B-BF5A-24F320BBEC52}" srcOrd="0" destOrd="0" presId="urn:microsoft.com/office/officeart/2008/layout/VerticalCurvedList"/>
    <dgm:cxn modelId="{09FB9303-9E42-4EA5-9701-9DCB8E8DA302}" type="presParOf" srcId="{6C87020D-B93A-495B-BF5A-24F320BBEC52}" destId="{A71CBABE-38FF-47A0-8498-136A6086ADA8}" srcOrd="0" destOrd="0" presId="urn:microsoft.com/office/officeart/2008/layout/VerticalCurvedList"/>
    <dgm:cxn modelId="{10BEE0D5-336D-451D-B328-4CEE5E662FD8}" type="presParOf" srcId="{A71CBABE-38FF-47A0-8498-136A6086ADA8}" destId="{74DE453B-1195-4053-9704-9CD2705EB356}" srcOrd="0" destOrd="0" presId="urn:microsoft.com/office/officeart/2008/layout/VerticalCurvedList"/>
    <dgm:cxn modelId="{2D5DD62D-A4C1-41A2-8799-FB66605736B5}" type="presParOf" srcId="{74DE453B-1195-4053-9704-9CD2705EB356}" destId="{9A69C756-0B72-431A-AB0D-2E58C33BD7F0}" srcOrd="0" destOrd="0" presId="urn:microsoft.com/office/officeart/2008/layout/VerticalCurvedList"/>
    <dgm:cxn modelId="{09E2E9AE-E7CF-43D0-BFB4-2BF2F3556DC5}" type="presParOf" srcId="{74DE453B-1195-4053-9704-9CD2705EB356}" destId="{0B50BC3B-A08B-4FE4-A456-FA353056F897}" srcOrd="1" destOrd="0" presId="urn:microsoft.com/office/officeart/2008/layout/VerticalCurvedList"/>
    <dgm:cxn modelId="{CB1FACAD-D03D-4417-8CDF-C7AE010A45BF}" type="presParOf" srcId="{74DE453B-1195-4053-9704-9CD2705EB356}" destId="{DC6FBEA3-034F-4020-8E24-54A60B000189}" srcOrd="2" destOrd="0" presId="urn:microsoft.com/office/officeart/2008/layout/VerticalCurvedList"/>
    <dgm:cxn modelId="{E9029F5C-A152-435D-9F48-BBCDA918B9E4}" type="presParOf" srcId="{74DE453B-1195-4053-9704-9CD2705EB356}" destId="{2E99302F-AB6C-4573-A996-5DB34D62C751}" srcOrd="3" destOrd="0" presId="urn:microsoft.com/office/officeart/2008/layout/VerticalCurvedList"/>
    <dgm:cxn modelId="{AB52A7A1-A7ED-4B3B-A095-278C5AAD6779}" type="presParOf" srcId="{A71CBABE-38FF-47A0-8498-136A6086ADA8}" destId="{D2A8B2C6-4FA8-49F6-A877-44B1ADED16AD}" srcOrd="1" destOrd="0" presId="urn:microsoft.com/office/officeart/2008/layout/VerticalCurvedList"/>
    <dgm:cxn modelId="{F32EEA6F-9799-4AC0-830D-4BF492C144FD}" type="presParOf" srcId="{A71CBABE-38FF-47A0-8498-136A6086ADA8}" destId="{9CA66D6A-EF1C-48A8-BAB5-1BC53EA05302}" srcOrd="2" destOrd="0" presId="urn:microsoft.com/office/officeart/2008/layout/VerticalCurvedList"/>
    <dgm:cxn modelId="{66848B07-0746-4369-AD71-9BA260F55562}" type="presParOf" srcId="{9CA66D6A-EF1C-48A8-BAB5-1BC53EA05302}" destId="{5535F436-9D42-404C-B7D1-9D6E98983F18}" srcOrd="0" destOrd="0" presId="urn:microsoft.com/office/officeart/2008/layout/VerticalCurvedList"/>
    <dgm:cxn modelId="{D3B5A961-8CF2-48BF-B13C-71108255B25D}" type="presParOf" srcId="{A71CBABE-38FF-47A0-8498-136A6086ADA8}" destId="{6D1D96CD-1C60-4ACB-8B1D-0D42C0D2870C}" srcOrd="3" destOrd="0" presId="urn:microsoft.com/office/officeart/2008/layout/VerticalCurvedList"/>
    <dgm:cxn modelId="{80C7F37E-8117-4A3D-8850-59FC3A0534C1}" type="presParOf" srcId="{A71CBABE-38FF-47A0-8498-136A6086ADA8}" destId="{D756509B-BFF0-4655-A377-408F29007728}" srcOrd="4" destOrd="0" presId="urn:microsoft.com/office/officeart/2008/layout/VerticalCurvedList"/>
    <dgm:cxn modelId="{0E26F643-6DB1-472A-9CE4-C301EFE2E749}" type="presParOf" srcId="{D756509B-BFF0-4655-A377-408F29007728}" destId="{4761775A-2A67-4F84-85EB-F640E5823FEE}" srcOrd="0" destOrd="0" presId="urn:microsoft.com/office/officeart/2008/layout/VerticalCurvedList"/>
    <dgm:cxn modelId="{38FFBC33-9EC1-4E59-90C3-D16AF8AB0738}" type="presParOf" srcId="{A71CBABE-38FF-47A0-8498-136A6086ADA8}" destId="{6AC62F43-CDDF-45CD-B4CE-84A885B9E14A}" srcOrd="5" destOrd="0" presId="urn:microsoft.com/office/officeart/2008/layout/VerticalCurvedList"/>
    <dgm:cxn modelId="{39EB953F-9585-4840-9764-044D7111E913}" type="presParOf" srcId="{A71CBABE-38FF-47A0-8498-136A6086ADA8}" destId="{E03BAB82-B83D-4ED7-8E46-17DDFDA696C7}" srcOrd="6" destOrd="0" presId="urn:microsoft.com/office/officeart/2008/layout/VerticalCurvedList"/>
    <dgm:cxn modelId="{7B0B2443-6FAD-42C8-A602-48A6750D4295}" type="presParOf" srcId="{E03BAB82-B83D-4ED7-8E46-17DDFDA696C7}" destId="{29234212-D576-452A-B24B-4EFB2F313C2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40BEA5-D386-407C-A8F4-7CA9C14A7573}" type="doc">
      <dgm:prSet loTypeId="urn:microsoft.com/office/officeart/2008/layout/VerticalCurvedList" loCatId="list" qsTypeId="urn:microsoft.com/office/officeart/2005/8/quickstyle/simple1" qsCatId="simple" csTypeId="urn:microsoft.com/office/officeart/2005/8/colors/accent3_1" csCatId="accent3" phldr="1"/>
      <dgm:spPr/>
      <dgm:t>
        <a:bodyPr/>
        <a:lstStyle/>
        <a:p>
          <a:endParaRPr lang="en-US"/>
        </a:p>
      </dgm:t>
    </dgm:pt>
    <dgm:pt modelId="{AB017638-0F7C-4587-BAFB-983645EB53BC}">
      <dgm:prSet phldrT="[Text]" custT="1"/>
      <dgm:spPr/>
      <dgm:t>
        <a:bodyPr/>
        <a:lstStyle/>
        <a:p>
          <a:r>
            <a:rPr lang="en-US" sz="1600" b="0" dirty="0" smtClean="0">
              <a:latin typeface="+mn-lt"/>
              <a:cs typeface="Arial" panose="020B0604020202020204" pitchFamily="34" charset="0"/>
            </a:rPr>
            <a:t>(A) standardized reporting elements across the Federal government (§5(b)(1)(A)); </a:t>
          </a:r>
          <a:endParaRPr lang="en-US" sz="1600" b="0" dirty="0">
            <a:latin typeface="+mn-lt"/>
          </a:endParaRPr>
        </a:p>
      </dgm:t>
    </dgm:pt>
    <dgm:pt modelId="{B67939FA-E57F-4293-9271-45445F9B9CE1}" type="parTrans" cxnId="{53923312-E756-449B-B636-1393BC0AD3FF}">
      <dgm:prSet/>
      <dgm:spPr/>
      <dgm:t>
        <a:bodyPr/>
        <a:lstStyle/>
        <a:p>
          <a:endParaRPr lang="en-US" sz="1600">
            <a:solidFill>
              <a:schemeClr val="bg1"/>
            </a:solidFill>
          </a:endParaRPr>
        </a:p>
      </dgm:t>
    </dgm:pt>
    <dgm:pt modelId="{2FF00084-695D-4543-BDBE-160BA3057CBF}" type="sibTrans" cxnId="{53923312-E756-449B-B636-1393BC0AD3FF}">
      <dgm:prSet/>
      <dgm:spPr/>
      <dgm:t>
        <a:bodyPr/>
        <a:lstStyle/>
        <a:p>
          <a:endParaRPr lang="en-US" sz="1600">
            <a:solidFill>
              <a:schemeClr val="bg1"/>
            </a:solidFill>
          </a:endParaRPr>
        </a:p>
      </dgm:t>
    </dgm:pt>
    <dgm:pt modelId="{930A1417-A96A-44E3-8349-CEA2B3281DED}">
      <dgm:prSet phldrT="[Text]" custT="1"/>
      <dgm:spPr/>
      <dgm:t>
        <a:bodyPr/>
        <a:lstStyle/>
        <a:p>
          <a:r>
            <a:rPr lang="en-US" sz="1600" b="0" dirty="0" smtClean="0">
              <a:latin typeface="+mn-lt"/>
              <a:cs typeface="Arial" panose="020B0604020202020204" pitchFamily="34" charset="0"/>
            </a:rPr>
            <a:t>(B) the elimination of unnecessary duplication in financial reporting (§5(b)(1)(B)); </a:t>
          </a:r>
          <a:endParaRPr lang="en-US" sz="1600" b="0" dirty="0">
            <a:latin typeface="+mn-lt"/>
          </a:endParaRPr>
        </a:p>
      </dgm:t>
    </dgm:pt>
    <dgm:pt modelId="{456A759B-A5F6-456D-A474-5EA4FDC02028}" type="parTrans" cxnId="{AE5E34A0-E28D-4888-958B-6012598B3D45}">
      <dgm:prSet/>
      <dgm:spPr/>
      <dgm:t>
        <a:bodyPr/>
        <a:lstStyle/>
        <a:p>
          <a:endParaRPr lang="en-US" sz="1600">
            <a:solidFill>
              <a:schemeClr val="bg1"/>
            </a:solidFill>
          </a:endParaRPr>
        </a:p>
      </dgm:t>
    </dgm:pt>
    <dgm:pt modelId="{A7591FFA-71D8-4A07-BDAE-967B570634F8}" type="sibTrans" cxnId="{AE5E34A0-E28D-4888-958B-6012598B3D45}">
      <dgm:prSet/>
      <dgm:spPr/>
      <dgm:t>
        <a:bodyPr/>
        <a:lstStyle/>
        <a:p>
          <a:endParaRPr lang="en-US" sz="1600">
            <a:solidFill>
              <a:schemeClr val="bg1"/>
            </a:solidFill>
          </a:endParaRPr>
        </a:p>
      </dgm:t>
    </dgm:pt>
    <dgm:pt modelId="{614F4FA9-AEFC-4697-877D-CE74313D34A8}">
      <dgm:prSet phldrT="[Text]" custT="1"/>
      <dgm:spPr/>
      <dgm:t>
        <a:bodyPr/>
        <a:lstStyle/>
        <a:p>
          <a:r>
            <a:rPr lang="en-US" sz="1600" b="0" dirty="0" smtClean="0">
              <a:latin typeface="+mn-lt"/>
              <a:cs typeface="Arial" panose="020B0604020202020204" pitchFamily="34" charset="0"/>
            </a:rPr>
            <a:t>(C) the reduction of compliance costs for recipients of Federal awards (§5(b)(1)(C)).” </a:t>
          </a:r>
          <a:endParaRPr lang="en-US" sz="1600" b="0" dirty="0">
            <a:latin typeface="+mn-lt"/>
          </a:endParaRPr>
        </a:p>
      </dgm:t>
    </dgm:pt>
    <dgm:pt modelId="{2AFF7B9B-4396-4CC0-8F58-33EFF8069E8C}" type="parTrans" cxnId="{BE81CCEF-7679-4A1F-A9B1-D9A718B19B09}">
      <dgm:prSet/>
      <dgm:spPr/>
      <dgm:t>
        <a:bodyPr/>
        <a:lstStyle/>
        <a:p>
          <a:endParaRPr lang="en-US" sz="1600">
            <a:solidFill>
              <a:schemeClr val="bg1"/>
            </a:solidFill>
          </a:endParaRPr>
        </a:p>
      </dgm:t>
    </dgm:pt>
    <dgm:pt modelId="{B6FC5CF4-4B46-4779-B1BD-DE4972120ADC}" type="sibTrans" cxnId="{BE81CCEF-7679-4A1F-A9B1-D9A718B19B09}">
      <dgm:prSet/>
      <dgm:spPr/>
      <dgm:t>
        <a:bodyPr/>
        <a:lstStyle/>
        <a:p>
          <a:endParaRPr lang="en-US" sz="1600">
            <a:solidFill>
              <a:schemeClr val="bg1"/>
            </a:solidFill>
          </a:endParaRPr>
        </a:p>
      </dgm:t>
    </dgm:pt>
    <dgm:pt modelId="{6C87020D-B93A-495B-BF5A-24F320BBEC52}" type="pres">
      <dgm:prSet presAssocID="{F340BEA5-D386-407C-A8F4-7CA9C14A7573}" presName="Name0" presStyleCnt="0">
        <dgm:presLayoutVars>
          <dgm:chMax val="7"/>
          <dgm:chPref val="7"/>
          <dgm:dir/>
        </dgm:presLayoutVars>
      </dgm:prSet>
      <dgm:spPr/>
      <dgm:t>
        <a:bodyPr/>
        <a:lstStyle/>
        <a:p>
          <a:endParaRPr lang="en-US"/>
        </a:p>
      </dgm:t>
    </dgm:pt>
    <dgm:pt modelId="{A71CBABE-38FF-47A0-8498-136A6086ADA8}" type="pres">
      <dgm:prSet presAssocID="{F340BEA5-D386-407C-A8F4-7CA9C14A7573}" presName="Name1" presStyleCnt="0"/>
      <dgm:spPr/>
      <dgm:t>
        <a:bodyPr/>
        <a:lstStyle/>
        <a:p>
          <a:endParaRPr lang="en-US"/>
        </a:p>
      </dgm:t>
    </dgm:pt>
    <dgm:pt modelId="{74DE453B-1195-4053-9704-9CD2705EB356}" type="pres">
      <dgm:prSet presAssocID="{F340BEA5-D386-407C-A8F4-7CA9C14A7573}" presName="cycle" presStyleCnt="0"/>
      <dgm:spPr/>
      <dgm:t>
        <a:bodyPr/>
        <a:lstStyle/>
        <a:p>
          <a:endParaRPr lang="en-US"/>
        </a:p>
      </dgm:t>
    </dgm:pt>
    <dgm:pt modelId="{9A69C756-0B72-431A-AB0D-2E58C33BD7F0}" type="pres">
      <dgm:prSet presAssocID="{F340BEA5-D386-407C-A8F4-7CA9C14A7573}" presName="srcNode" presStyleLbl="node1" presStyleIdx="0" presStyleCnt="3"/>
      <dgm:spPr/>
      <dgm:t>
        <a:bodyPr/>
        <a:lstStyle/>
        <a:p>
          <a:endParaRPr lang="en-US"/>
        </a:p>
      </dgm:t>
    </dgm:pt>
    <dgm:pt modelId="{0B50BC3B-A08B-4FE4-A456-FA353056F897}" type="pres">
      <dgm:prSet presAssocID="{F340BEA5-D386-407C-A8F4-7CA9C14A7573}" presName="conn" presStyleLbl="parChTrans1D2" presStyleIdx="0" presStyleCnt="1"/>
      <dgm:spPr/>
      <dgm:t>
        <a:bodyPr/>
        <a:lstStyle/>
        <a:p>
          <a:endParaRPr lang="en-US"/>
        </a:p>
      </dgm:t>
    </dgm:pt>
    <dgm:pt modelId="{DC6FBEA3-034F-4020-8E24-54A60B000189}" type="pres">
      <dgm:prSet presAssocID="{F340BEA5-D386-407C-A8F4-7CA9C14A7573}" presName="extraNode" presStyleLbl="node1" presStyleIdx="0" presStyleCnt="3"/>
      <dgm:spPr/>
      <dgm:t>
        <a:bodyPr/>
        <a:lstStyle/>
        <a:p>
          <a:endParaRPr lang="en-US"/>
        </a:p>
      </dgm:t>
    </dgm:pt>
    <dgm:pt modelId="{2E99302F-AB6C-4573-A996-5DB34D62C751}" type="pres">
      <dgm:prSet presAssocID="{F340BEA5-D386-407C-A8F4-7CA9C14A7573}" presName="dstNode" presStyleLbl="node1" presStyleIdx="0" presStyleCnt="3"/>
      <dgm:spPr/>
      <dgm:t>
        <a:bodyPr/>
        <a:lstStyle/>
        <a:p>
          <a:endParaRPr lang="en-US"/>
        </a:p>
      </dgm:t>
    </dgm:pt>
    <dgm:pt modelId="{D2A8B2C6-4FA8-49F6-A877-44B1ADED16AD}" type="pres">
      <dgm:prSet presAssocID="{AB017638-0F7C-4587-BAFB-983645EB53BC}" presName="text_1" presStyleLbl="node1" presStyleIdx="0" presStyleCnt="3">
        <dgm:presLayoutVars>
          <dgm:bulletEnabled val="1"/>
        </dgm:presLayoutVars>
      </dgm:prSet>
      <dgm:spPr/>
      <dgm:t>
        <a:bodyPr/>
        <a:lstStyle/>
        <a:p>
          <a:endParaRPr lang="en-US"/>
        </a:p>
      </dgm:t>
    </dgm:pt>
    <dgm:pt modelId="{9CA66D6A-EF1C-48A8-BAB5-1BC53EA05302}" type="pres">
      <dgm:prSet presAssocID="{AB017638-0F7C-4587-BAFB-983645EB53BC}" presName="accent_1" presStyleCnt="0"/>
      <dgm:spPr/>
      <dgm:t>
        <a:bodyPr/>
        <a:lstStyle/>
        <a:p>
          <a:endParaRPr lang="en-US"/>
        </a:p>
      </dgm:t>
    </dgm:pt>
    <dgm:pt modelId="{5535F436-9D42-404C-B7D1-9D6E98983F18}" type="pres">
      <dgm:prSet presAssocID="{AB017638-0F7C-4587-BAFB-983645EB53BC}" presName="accentRepeatNode" presStyleLbl="solidFgAcc1" presStyleIdx="0" presStyleCnt="3"/>
      <dgm:spPr/>
      <dgm:t>
        <a:bodyPr/>
        <a:lstStyle/>
        <a:p>
          <a:endParaRPr lang="en-US"/>
        </a:p>
      </dgm:t>
    </dgm:pt>
    <dgm:pt modelId="{6D1D96CD-1C60-4ACB-8B1D-0D42C0D2870C}" type="pres">
      <dgm:prSet presAssocID="{930A1417-A96A-44E3-8349-CEA2B3281DED}" presName="text_2" presStyleLbl="node1" presStyleIdx="1" presStyleCnt="3">
        <dgm:presLayoutVars>
          <dgm:bulletEnabled val="1"/>
        </dgm:presLayoutVars>
      </dgm:prSet>
      <dgm:spPr/>
      <dgm:t>
        <a:bodyPr/>
        <a:lstStyle/>
        <a:p>
          <a:endParaRPr lang="en-US"/>
        </a:p>
      </dgm:t>
    </dgm:pt>
    <dgm:pt modelId="{D756509B-BFF0-4655-A377-408F29007728}" type="pres">
      <dgm:prSet presAssocID="{930A1417-A96A-44E3-8349-CEA2B3281DED}" presName="accent_2" presStyleCnt="0"/>
      <dgm:spPr/>
      <dgm:t>
        <a:bodyPr/>
        <a:lstStyle/>
        <a:p>
          <a:endParaRPr lang="en-US"/>
        </a:p>
      </dgm:t>
    </dgm:pt>
    <dgm:pt modelId="{4761775A-2A67-4F84-85EB-F640E5823FEE}" type="pres">
      <dgm:prSet presAssocID="{930A1417-A96A-44E3-8349-CEA2B3281DED}" presName="accentRepeatNode" presStyleLbl="solidFgAcc1" presStyleIdx="1" presStyleCnt="3"/>
      <dgm:spPr/>
      <dgm:t>
        <a:bodyPr/>
        <a:lstStyle/>
        <a:p>
          <a:endParaRPr lang="en-US"/>
        </a:p>
      </dgm:t>
    </dgm:pt>
    <dgm:pt modelId="{6AC62F43-CDDF-45CD-B4CE-84A885B9E14A}" type="pres">
      <dgm:prSet presAssocID="{614F4FA9-AEFC-4697-877D-CE74313D34A8}" presName="text_3" presStyleLbl="node1" presStyleIdx="2" presStyleCnt="3">
        <dgm:presLayoutVars>
          <dgm:bulletEnabled val="1"/>
        </dgm:presLayoutVars>
      </dgm:prSet>
      <dgm:spPr/>
      <dgm:t>
        <a:bodyPr/>
        <a:lstStyle/>
        <a:p>
          <a:endParaRPr lang="en-US"/>
        </a:p>
      </dgm:t>
    </dgm:pt>
    <dgm:pt modelId="{E03BAB82-B83D-4ED7-8E46-17DDFDA696C7}" type="pres">
      <dgm:prSet presAssocID="{614F4FA9-AEFC-4697-877D-CE74313D34A8}" presName="accent_3" presStyleCnt="0"/>
      <dgm:spPr/>
      <dgm:t>
        <a:bodyPr/>
        <a:lstStyle/>
        <a:p>
          <a:endParaRPr lang="en-US"/>
        </a:p>
      </dgm:t>
    </dgm:pt>
    <dgm:pt modelId="{29234212-D576-452A-B24B-4EFB2F313C2E}" type="pres">
      <dgm:prSet presAssocID="{614F4FA9-AEFC-4697-877D-CE74313D34A8}" presName="accentRepeatNode" presStyleLbl="solidFgAcc1" presStyleIdx="2" presStyleCnt="3"/>
      <dgm:spPr/>
      <dgm:t>
        <a:bodyPr/>
        <a:lstStyle/>
        <a:p>
          <a:endParaRPr lang="en-US"/>
        </a:p>
      </dgm:t>
    </dgm:pt>
  </dgm:ptLst>
  <dgm:cxnLst>
    <dgm:cxn modelId="{53923312-E756-449B-B636-1393BC0AD3FF}" srcId="{F340BEA5-D386-407C-A8F4-7CA9C14A7573}" destId="{AB017638-0F7C-4587-BAFB-983645EB53BC}" srcOrd="0" destOrd="0" parTransId="{B67939FA-E57F-4293-9271-45445F9B9CE1}" sibTransId="{2FF00084-695D-4543-BDBE-160BA3057CBF}"/>
    <dgm:cxn modelId="{BE226153-A1C5-429B-BA88-DAAC05773479}" type="presOf" srcId="{2FF00084-695D-4543-BDBE-160BA3057CBF}" destId="{0B50BC3B-A08B-4FE4-A456-FA353056F897}" srcOrd="0" destOrd="0" presId="urn:microsoft.com/office/officeart/2008/layout/VerticalCurvedList"/>
    <dgm:cxn modelId="{C6045A5B-8EB2-48DF-85B5-E221FEA6F2C3}" type="presOf" srcId="{AB017638-0F7C-4587-BAFB-983645EB53BC}" destId="{D2A8B2C6-4FA8-49F6-A877-44B1ADED16AD}" srcOrd="0" destOrd="0" presId="urn:microsoft.com/office/officeart/2008/layout/VerticalCurvedList"/>
    <dgm:cxn modelId="{3E5DC89E-2C41-4E42-9BBB-E19BF4571D03}" type="presOf" srcId="{930A1417-A96A-44E3-8349-CEA2B3281DED}" destId="{6D1D96CD-1C60-4ACB-8B1D-0D42C0D2870C}" srcOrd="0" destOrd="0" presId="urn:microsoft.com/office/officeart/2008/layout/VerticalCurvedList"/>
    <dgm:cxn modelId="{7AD001DA-9DC1-43A5-BD9B-F13FC9186B3B}" type="presOf" srcId="{F340BEA5-D386-407C-A8F4-7CA9C14A7573}" destId="{6C87020D-B93A-495B-BF5A-24F320BBEC52}" srcOrd="0" destOrd="0" presId="urn:microsoft.com/office/officeart/2008/layout/VerticalCurvedList"/>
    <dgm:cxn modelId="{AE5E34A0-E28D-4888-958B-6012598B3D45}" srcId="{F340BEA5-D386-407C-A8F4-7CA9C14A7573}" destId="{930A1417-A96A-44E3-8349-CEA2B3281DED}" srcOrd="1" destOrd="0" parTransId="{456A759B-A5F6-456D-A474-5EA4FDC02028}" sibTransId="{A7591FFA-71D8-4A07-BDAE-967B570634F8}"/>
    <dgm:cxn modelId="{BE81CCEF-7679-4A1F-A9B1-D9A718B19B09}" srcId="{F340BEA5-D386-407C-A8F4-7CA9C14A7573}" destId="{614F4FA9-AEFC-4697-877D-CE74313D34A8}" srcOrd="2" destOrd="0" parTransId="{2AFF7B9B-4396-4CC0-8F58-33EFF8069E8C}" sibTransId="{B6FC5CF4-4B46-4779-B1BD-DE4972120ADC}"/>
    <dgm:cxn modelId="{2EC28399-501B-45B8-BC6E-7CC629D8CC20}" type="presOf" srcId="{614F4FA9-AEFC-4697-877D-CE74313D34A8}" destId="{6AC62F43-CDDF-45CD-B4CE-84A885B9E14A}" srcOrd="0" destOrd="0" presId="urn:microsoft.com/office/officeart/2008/layout/VerticalCurvedList"/>
    <dgm:cxn modelId="{FF0D080C-1906-493F-A8EC-C9A511612D2F}" type="presParOf" srcId="{6C87020D-B93A-495B-BF5A-24F320BBEC52}" destId="{A71CBABE-38FF-47A0-8498-136A6086ADA8}" srcOrd="0" destOrd="0" presId="urn:microsoft.com/office/officeart/2008/layout/VerticalCurvedList"/>
    <dgm:cxn modelId="{F7156208-445B-4062-8232-8EEAD5CA19D7}" type="presParOf" srcId="{A71CBABE-38FF-47A0-8498-136A6086ADA8}" destId="{74DE453B-1195-4053-9704-9CD2705EB356}" srcOrd="0" destOrd="0" presId="urn:microsoft.com/office/officeart/2008/layout/VerticalCurvedList"/>
    <dgm:cxn modelId="{5ED6CABA-9BBD-4FB3-A0DD-179BF272C973}" type="presParOf" srcId="{74DE453B-1195-4053-9704-9CD2705EB356}" destId="{9A69C756-0B72-431A-AB0D-2E58C33BD7F0}" srcOrd="0" destOrd="0" presId="urn:microsoft.com/office/officeart/2008/layout/VerticalCurvedList"/>
    <dgm:cxn modelId="{B1407233-2332-46C3-86DE-2CA4015F3BAA}" type="presParOf" srcId="{74DE453B-1195-4053-9704-9CD2705EB356}" destId="{0B50BC3B-A08B-4FE4-A456-FA353056F897}" srcOrd="1" destOrd="0" presId="urn:microsoft.com/office/officeart/2008/layout/VerticalCurvedList"/>
    <dgm:cxn modelId="{85A73F0A-B93F-4CB8-995B-76D337197DDB}" type="presParOf" srcId="{74DE453B-1195-4053-9704-9CD2705EB356}" destId="{DC6FBEA3-034F-4020-8E24-54A60B000189}" srcOrd="2" destOrd="0" presId="urn:microsoft.com/office/officeart/2008/layout/VerticalCurvedList"/>
    <dgm:cxn modelId="{B2FC53F5-FAF0-4B85-84E0-F39122F3FD14}" type="presParOf" srcId="{74DE453B-1195-4053-9704-9CD2705EB356}" destId="{2E99302F-AB6C-4573-A996-5DB34D62C751}" srcOrd="3" destOrd="0" presId="urn:microsoft.com/office/officeart/2008/layout/VerticalCurvedList"/>
    <dgm:cxn modelId="{99A7B04A-2796-4679-9C3B-64717A05C0B3}" type="presParOf" srcId="{A71CBABE-38FF-47A0-8498-136A6086ADA8}" destId="{D2A8B2C6-4FA8-49F6-A877-44B1ADED16AD}" srcOrd="1" destOrd="0" presId="urn:microsoft.com/office/officeart/2008/layout/VerticalCurvedList"/>
    <dgm:cxn modelId="{F1EE69ED-E018-48C1-8FFA-FA72D3F079AF}" type="presParOf" srcId="{A71CBABE-38FF-47A0-8498-136A6086ADA8}" destId="{9CA66D6A-EF1C-48A8-BAB5-1BC53EA05302}" srcOrd="2" destOrd="0" presId="urn:microsoft.com/office/officeart/2008/layout/VerticalCurvedList"/>
    <dgm:cxn modelId="{611397C4-4CE3-4DBE-8783-B25BD9E53574}" type="presParOf" srcId="{9CA66D6A-EF1C-48A8-BAB5-1BC53EA05302}" destId="{5535F436-9D42-404C-B7D1-9D6E98983F18}" srcOrd="0" destOrd="0" presId="urn:microsoft.com/office/officeart/2008/layout/VerticalCurvedList"/>
    <dgm:cxn modelId="{56650350-DC5B-4441-9BF8-21FF57E8BF98}" type="presParOf" srcId="{A71CBABE-38FF-47A0-8498-136A6086ADA8}" destId="{6D1D96CD-1C60-4ACB-8B1D-0D42C0D2870C}" srcOrd="3" destOrd="0" presId="urn:microsoft.com/office/officeart/2008/layout/VerticalCurvedList"/>
    <dgm:cxn modelId="{74D2AC3C-1F50-456C-A916-C39CACA0495B}" type="presParOf" srcId="{A71CBABE-38FF-47A0-8498-136A6086ADA8}" destId="{D756509B-BFF0-4655-A377-408F29007728}" srcOrd="4" destOrd="0" presId="urn:microsoft.com/office/officeart/2008/layout/VerticalCurvedList"/>
    <dgm:cxn modelId="{60D02622-5AD4-4A1B-AF8A-77914D4D81D9}" type="presParOf" srcId="{D756509B-BFF0-4655-A377-408F29007728}" destId="{4761775A-2A67-4F84-85EB-F640E5823FEE}" srcOrd="0" destOrd="0" presId="urn:microsoft.com/office/officeart/2008/layout/VerticalCurvedList"/>
    <dgm:cxn modelId="{0B814796-F390-41B5-973C-E668674D0E69}" type="presParOf" srcId="{A71CBABE-38FF-47A0-8498-136A6086ADA8}" destId="{6AC62F43-CDDF-45CD-B4CE-84A885B9E14A}" srcOrd="5" destOrd="0" presId="urn:microsoft.com/office/officeart/2008/layout/VerticalCurvedList"/>
    <dgm:cxn modelId="{1224039F-35A4-43AD-A264-E384B83C928F}" type="presParOf" srcId="{A71CBABE-38FF-47A0-8498-136A6086ADA8}" destId="{E03BAB82-B83D-4ED7-8E46-17DDFDA696C7}" srcOrd="6" destOrd="0" presId="urn:microsoft.com/office/officeart/2008/layout/VerticalCurvedList"/>
    <dgm:cxn modelId="{78413808-56AD-4FBD-BED6-E2B95D47D3A5}" type="presParOf" srcId="{E03BAB82-B83D-4ED7-8E46-17DDFDA696C7}" destId="{29234212-D576-452A-B24B-4EFB2F313C2E}"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sz="quarter" idx="1"/>
          </p:nvPr>
        </p:nvSpPr>
        <p:spPr>
          <a:xfrm>
            <a:off x="3970939" y="0"/>
            <a:ext cx="3037840" cy="464820"/>
          </a:xfrm>
          <a:prstGeom prst="rect">
            <a:avLst/>
          </a:prstGeom>
        </p:spPr>
        <p:txBody>
          <a:bodyPr vert="horz" lIns="93176" tIns="46588" rIns="93176" bIns="46588" rtlCol="0"/>
          <a:lstStyle>
            <a:lvl1pPr algn="r">
              <a:defRPr sz="1200"/>
            </a:lvl1pPr>
          </a:lstStyle>
          <a:p>
            <a:fld id="{F741AAE8-2D15-4CFC-B2FA-9436C890F503}" type="datetimeFigureOut">
              <a:rPr lang="en-US" smtClean="0"/>
              <a:t>5/5/2016</a:t>
            </a:fld>
            <a:endParaRPr lang="en-US" dirty="0"/>
          </a:p>
        </p:txBody>
      </p:sp>
      <p:sp>
        <p:nvSpPr>
          <p:cNvPr id="4" name="Footer Placeholder 3"/>
          <p:cNvSpPr>
            <a:spLocks noGrp="1"/>
          </p:cNvSpPr>
          <p:nvPr>
            <p:ph type="ftr" sz="quarter" idx="2"/>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9" y="8829966"/>
            <a:ext cx="3037840" cy="464820"/>
          </a:xfrm>
          <a:prstGeom prst="rect">
            <a:avLst/>
          </a:prstGeom>
        </p:spPr>
        <p:txBody>
          <a:bodyPr vert="horz" lIns="93176" tIns="46588" rIns="93176" bIns="46588" rtlCol="0" anchor="b"/>
          <a:lstStyle>
            <a:lvl1pPr algn="r">
              <a:defRPr sz="1200"/>
            </a:lvl1pPr>
          </a:lstStyle>
          <a:p>
            <a:fld id="{DCA66E0A-4D74-444D-890C-050EBEA0F2C7}" type="slidenum">
              <a:rPr lang="en-US" smtClean="0"/>
              <a:t>‹#›</a:t>
            </a:fld>
            <a:endParaRPr lang="en-US" dirty="0"/>
          </a:p>
        </p:txBody>
      </p:sp>
    </p:spTree>
    <p:extLst>
      <p:ext uri="{BB962C8B-B14F-4D97-AF65-F5344CB8AC3E}">
        <p14:creationId xmlns:p14="http://schemas.microsoft.com/office/powerpoint/2010/main" val="1699331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4820"/>
          </a:xfrm>
          <a:prstGeom prst="rect">
            <a:avLst/>
          </a:prstGeom>
        </p:spPr>
        <p:txBody>
          <a:bodyPr vert="horz" lIns="93176" tIns="46588" rIns="93176" bIns="46588" rtlCol="0"/>
          <a:lstStyle>
            <a:lvl1pPr algn="r">
              <a:defRPr sz="1200"/>
            </a:lvl1pPr>
          </a:lstStyle>
          <a:p>
            <a:fld id="{E3EEF336-C7A5-41D2-BDB8-FE92756E379C}" type="datetimeFigureOut">
              <a:rPr lang="en-US" smtClean="0"/>
              <a:t>5/5/2016</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6" tIns="46588" rIns="93176" bIns="46588" rtlCol="0" anchor="ctr"/>
          <a:lstStyle/>
          <a:p>
            <a:endParaRPr lang="en-US" dirty="0"/>
          </a:p>
        </p:txBody>
      </p:sp>
      <p:sp>
        <p:nvSpPr>
          <p:cNvPr id="5" name="Notes Placeholder 4"/>
          <p:cNvSpPr>
            <a:spLocks noGrp="1"/>
          </p:cNvSpPr>
          <p:nvPr>
            <p:ph type="body" sz="quarter" idx="3"/>
          </p:nvPr>
        </p:nvSpPr>
        <p:spPr>
          <a:xfrm>
            <a:off x="701041" y="4415791"/>
            <a:ext cx="5608320" cy="4183380"/>
          </a:xfrm>
          <a:prstGeom prst="rect">
            <a:avLst/>
          </a:prstGeom>
        </p:spPr>
        <p:txBody>
          <a:bodyPr vert="horz" lIns="93176" tIns="46588" rIns="93176" bIns="4658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6"/>
            <a:ext cx="3037840" cy="464820"/>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3176" tIns="46588" rIns="93176" bIns="46588" rtlCol="0" anchor="b"/>
          <a:lstStyle>
            <a:lvl1pPr algn="r">
              <a:defRPr sz="1200"/>
            </a:lvl1pPr>
          </a:lstStyle>
          <a:p>
            <a:fld id="{65683152-97A2-4312-8D2A-660A903E9E9F}" type="slidenum">
              <a:rPr lang="en-US" smtClean="0"/>
              <a:t>‹#›</a:t>
            </a:fld>
            <a:endParaRPr lang="en-US" dirty="0"/>
          </a:p>
        </p:txBody>
      </p:sp>
    </p:spTree>
    <p:extLst>
      <p:ext uri="{BB962C8B-B14F-4D97-AF65-F5344CB8AC3E}">
        <p14:creationId xmlns:p14="http://schemas.microsoft.com/office/powerpoint/2010/main" val="3442937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683152-97A2-4312-8D2A-660A903E9E9F}" type="slidenum">
              <a:rPr lang="en-US" smtClean="0"/>
              <a:t>1</a:t>
            </a:fld>
            <a:endParaRPr lang="en-US" dirty="0"/>
          </a:p>
        </p:txBody>
      </p:sp>
    </p:spTree>
    <p:extLst>
      <p:ext uri="{BB962C8B-B14F-4D97-AF65-F5344CB8AC3E}">
        <p14:creationId xmlns:p14="http://schemas.microsoft.com/office/powerpoint/2010/main" val="3398575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683152-97A2-4312-8D2A-660A903E9E9F}" type="slidenum">
              <a:rPr lang="en-US" smtClean="0"/>
              <a:t>2</a:t>
            </a:fld>
            <a:endParaRPr lang="en-US" dirty="0"/>
          </a:p>
        </p:txBody>
      </p:sp>
    </p:spTree>
    <p:extLst>
      <p:ext uri="{BB962C8B-B14F-4D97-AF65-F5344CB8AC3E}">
        <p14:creationId xmlns:p14="http://schemas.microsoft.com/office/powerpoint/2010/main" val="11889314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683152-97A2-4312-8D2A-660A903E9E9F}" type="slidenum">
              <a:rPr lang="en-US" smtClean="0"/>
              <a:t>4</a:t>
            </a:fld>
            <a:endParaRPr lang="en-US" dirty="0"/>
          </a:p>
        </p:txBody>
      </p:sp>
    </p:spTree>
    <p:extLst>
      <p:ext uri="{BB962C8B-B14F-4D97-AF65-F5344CB8AC3E}">
        <p14:creationId xmlns:p14="http://schemas.microsoft.com/office/powerpoint/2010/main" val="3269040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394DD4-3443-BD46-ACCB-813C900FDACB}" type="slidenum">
              <a:rPr lang="en-US" smtClean="0"/>
              <a:pPr/>
              <a:t>5</a:t>
            </a:fld>
            <a:endParaRPr lang="en-US" dirty="0"/>
          </a:p>
        </p:txBody>
      </p:sp>
    </p:spTree>
    <p:extLst>
      <p:ext uri="{BB962C8B-B14F-4D97-AF65-F5344CB8AC3E}">
        <p14:creationId xmlns:p14="http://schemas.microsoft.com/office/powerpoint/2010/main" val="28223609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394DD4-3443-BD46-ACCB-813C900FDACB}" type="slidenum">
              <a:rPr lang="en-US" smtClean="0"/>
              <a:pPr/>
              <a:t>6</a:t>
            </a:fld>
            <a:endParaRPr lang="en-US" dirty="0"/>
          </a:p>
        </p:txBody>
      </p:sp>
    </p:spTree>
    <p:extLst>
      <p:ext uri="{BB962C8B-B14F-4D97-AF65-F5344CB8AC3E}">
        <p14:creationId xmlns:p14="http://schemas.microsoft.com/office/powerpoint/2010/main" val="3115998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683152-97A2-4312-8D2A-660A903E9E9F}" type="slidenum">
              <a:rPr lang="en-US" smtClean="0">
                <a:solidFill>
                  <a:prstClr val="black"/>
                </a:solidFill>
              </a:rPr>
              <a:pPr/>
              <a:t>8</a:t>
            </a:fld>
            <a:endParaRPr lang="en-US" dirty="0">
              <a:solidFill>
                <a:prstClr val="black"/>
              </a:solidFill>
            </a:endParaRPr>
          </a:p>
        </p:txBody>
      </p:sp>
    </p:spTree>
    <p:extLst>
      <p:ext uri="{BB962C8B-B14F-4D97-AF65-F5344CB8AC3E}">
        <p14:creationId xmlns:p14="http://schemas.microsoft.com/office/powerpoint/2010/main" val="1828179869"/>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userDrawn="1"/>
        </p:nvSpPr>
        <p:spPr>
          <a:xfrm>
            <a:off x="2" y="0"/>
            <a:ext cx="9143998" cy="1219200"/>
          </a:xfrm>
          <a:prstGeom prst="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cxnSp>
        <p:nvCxnSpPr>
          <p:cNvPr id="11" name="Straight Connector 10"/>
          <p:cNvCxnSpPr/>
          <p:nvPr userDrawn="1"/>
        </p:nvCxnSpPr>
        <p:spPr>
          <a:xfrm>
            <a:off x="2" y="1219200"/>
            <a:ext cx="9144000" cy="0"/>
          </a:xfrm>
          <a:prstGeom prst="line">
            <a:avLst/>
          </a:prstGeom>
          <a:ln w="38100">
            <a:solidFill>
              <a:srgbClr val="FFC000"/>
            </a:solidFill>
          </a:ln>
        </p:spPr>
        <p:style>
          <a:lnRef idx="2">
            <a:schemeClr val="accent6"/>
          </a:lnRef>
          <a:fillRef idx="0">
            <a:schemeClr val="accent6"/>
          </a:fillRef>
          <a:effectRef idx="1">
            <a:schemeClr val="accent6"/>
          </a:effectRef>
          <a:fontRef idx="minor">
            <a:schemeClr val="tx1"/>
          </a:fontRef>
        </p:style>
      </p:cxnSp>
      <p:sp>
        <p:nvSpPr>
          <p:cNvPr id="36" name="Rectangle 35"/>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extBox 36"/>
          <p:cNvSpPr txBox="1"/>
          <p:nvPr userDrawn="1"/>
        </p:nvSpPr>
        <p:spPr>
          <a:xfrm>
            <a:off x="2450430" y="391180"/>
            <a:ext cx="6388770" cy="461665"/>
          </a:xfrm>
          <a:prstGeom prst="rect">
            <a:avLst/>
          </a:prstGeom>
          <a:noFill/>
        </p:spPr>
        <p:txBody>
          <a:bodyPr wrap="square" rtlCol="0">
            <a:spAutoFit/>
          </a:bodyPr>
          <a:lstStyle/>
          <a:p>
            <a:r>
              <a:rPr lang="en-US" sz="2400" b="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Gothic" panose="020B0502020202020204" pitchFamily="34" charset="0"/>
              </a:rPr>
              <a:t>DATA Act Program Management Office</a:t>
            </a:r>
            <a:endParaRPr lang="en-US" sz="2400" b="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Century Gothic" panose="020B0502020202020204" pitchFamily="34" charset="0"/>
            </a:endParaRPr>
          </a:p>
        </p:txBody>
      </p:sp>
      <p:pic>
        <p:nvPicPr>
          <p:cNvPr id="28" name="Picture 27"/>
          <p:cNvPicPr>
            <a:picLocks noChangeAspect="1"/>
          </p:cNvPicPr>
          <p:nvPr userDrawn="1"/>
        </p:nvPicPr>
        <p:blipFill>
          <a:blip r:embed="rId2" cstate="print">
            <a:extLst>
              <a:ext uri="{BEBA8EAE-BF5A-486C-A8C5-ECC9F3942E4B}">
                <a14:imgProps xmlns:a14="http://schemas.microsoft.com/office/drawing/2010/main">
                  <a14:imgLayer r:embed="rId3">
                    <a14:imgEffect>
                      <a14:artisticPhotocopy trans="2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25732" y="152401"/>
            <a:ext cx="876564" cy="875114"/>
          </a:xfrm>
          <a:prstGeom prst="rect">
            <a:avLst/>
          </a:prstGeom>
        </p:spPr>
      </p:pic>
      <p:pic>
        <p:nvPicPr>
          <p:cNvPr id="1031" name="Picture 7"/>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054628" y="217532"/>
            <a:ext cx="1271425" cy="9254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2" name="Straight Connector 11"/>
          <p:cNvCxnSpPr/>
          <p:nvPr userDrawn="1"/>
        </p:nvCxnSpPr>
        <p:spPr>
          <a:xfrm>
            <a:off x="990600" y="152401"/>
            <a:ext cx="0" cy="990599"/>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856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3" name="Rectangle 12"/>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ound Diagonal Corner Rectangle 16"/>
          <p:cNvSpPr/>
          <p:nvPr userDrawn="1"/>
        </p:nvSpPr>
        <p:spPr>
          <a:xfrm>
            <a:off x="1" y="0"/>
            <a:ext cx="8398068" cy="457200"/>
          </a:xfrm>
          <a:prstGeom prst="round2Diag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2051"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14845"/>
            <a:ext cx="667393" cy="483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Slide Number Placeholder 3"/>
          <p:cNvSpPr>
            <a:spLocks noGrp="1"/>
          </p:cNvSpPr>
          <p:nvPr>
            <p:ph type="sldNum" sz="quarter" idx="12"/>
          </p:nvPr>
        </p:nvSpPr>
        <p:spPr>
          <a:xfrm>
            <a:off x="6966263" y="6352350"/>
            <a:ext cx="2133600" cy="365125"/>
          </a:xfrm>
        </p:spPr>
        <p:txBody>
          <a:bodyPr/>
          <a:lstStyle/>
          <a:p>
            <a:fld id="{C2D9E353-FF3B-42D0-B944-9BB66310DC08}" type="slidenum">
              <a:rPr lang="en-US" smtClean="0"/>
              <a:t>‹#›</a:t>
            </a:fld>
            <a:endParaRPr lang="en-US" dirty="0"/>
          </a:p>
        </p:txBody>
      </p:sp>
    </p:spTree>
    <p:extLst>
      <p:ext uri="{BB962C8B-B14F-4D97-AF65-F5344CB8AC3E}">
        <p14:creationId xmlns:p14="http://schemas.microsoft.com/office/powerpoint/2010/main" val="390702714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16" name="Rectangle 15"/>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ound Diagonal Corner Rectangle 6"/>
          <p:cNvSpPr/>
          <p:nvPr userDrawn="1"/>
        </p:nvSpPr>
        <p:spPr>
          <a:xfrm>
            <a:off x="1" y="0"/>
            <a:ext cx="8398068" cy="457200"/>
          </a:xfrm>
          <a:prstGeom prst="round2Diag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11"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14845"/>
            <a:ext cx="667393" cy="483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Slide Number Placeholder 3"/>
          <p:cNvSpPr>
            <a:spLocks noGrp="1"/>
          </p:cNvSpPr>
          <p:nvPr>
            <p:ph type="sldNum" sz="quarter" idx="12"/>
          </p:nvPr>
        </p:nvSpPr>
        <p:spPr>
          <a:xfrm>
            <a:off x="6966263" y="6352350"/>
            <a:ext cx="2133600" cy="365125"/>
          </a:xfrm>
        </p:spPr>
        <p:txBody>
          <a:bodyPr/>
          <a:lstStyle/>
          <a:p>
            <a:fld id="{C2D9E353-FF3B-42D0-B944-9BB66310DC08}" type="slidenum">
              <a:rPr lang="en-US" smtClean="0"/>
              <a:t>‹#›</a:t>
            </a:fld>
            <a:endParaRPr lang="en-US" dirty="0"/>
          </a:p>
        </p:txBody>
      </p:sp>
    </p:spTree>
    <p:extLst>
      <p:ext uri="{BB962C8B-B14F-4D97-AF65-F5344CB8AC3E}">
        <p14:creationId xmlns:p14="http://schemas.microsoft.com/office/powerpoint/2010/main" val="345187506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4_Blank">
    <p:spTree>
      <p:nvGrpSpPr>
        <p:cNvPr id="1" name=""/>
        <p:cNvGrpSpPr/>
        <p:nvPr/>
      </p:nvGrpSpPr>
      <p:grpSpPr>
        <a:xfrm>
          <a:off x="0" y="0"/>
          <a:ext cx="0" cy="0"/>
          <a:chOff x="0" y="0"/>
          <a:chExt cx="0" cy="0"/>
        </a:xfrm>
      </p:grpSpPr>
      <p:sp>
        <p:nvSpPr>
          <p:cNvPr id="13" name="Rectangle 12"/>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 Diagonal Corner Rectangle 9"/>
          <p:cNvSpPr/>
          <p:nvPr userDrawn="1"/>
        </p:nvSpPr>
        <p:spPr>
          <a:xfrm>
            <a:off x="1" y="0"/>
            <a:ext cx="8398068" cy="457200"/>
          </a:xfrm>
          <a:prstGeom prst="round2Diag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14845"/>
            <a:ext cx="667393" cy="483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lide Number Placeholder 3"/>
          <p:cNvSpPr>
            <a:spLocks noGrp="1"/>
          </p:cNvSpPr>
          <p:nvPr>
            <p:ph type="sldNum" sz="quarter" idx="12"/>
          </p:nvPr>
        </p:nvSpPr>
        <p:spPr>
          <a:xfrm>
            <a:off x="6966263" y="6352350"/>
            <a:ext cx="2133600" cy="365125"/>
          </a:xfrm>
        </p:spPr>
        <p:txBody>
          <a:bodyPr/>
          <a:lstStyle/>
          <a:p>
            <a:fld id="{C2D9E353-FF3B-42D0-B944-9BB66310DC08}" type="slidenum">
              <a:rPr lang="en-US" smtClean="0"/>
              <a:t>‹#›</a:t>
            </a:fld>
            <a:endParaRPr lang="en-US" dirty="0"/>
          </a:p>
        </p:txBody>
      </p:sp>
    </p:spTree>
    <p:extLst>
      <p:ext uri="{BB962C8B-B14F-4D97-AF65-F5344CB8AC3E}">
        <p14:creationId xmlns:p14="http://schemas.microsoft.com/office/powerpoint/2010/main" val="33113058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10" name="Rectangle 9"/>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ound Diagonal Corner Rectangle 11"/>
          <p:cNvSpPr/>
          <p:nvPr userDrawn="1"/>
        </p:nvSpPr>
        <p:spPr>
          <a:xfrm>
            <a:off x="1" y="0"/>
            <a:ext cx="8398068" cy="457200"/>
          </a:xfrm>
          <a:prstGeom prst="round2Diag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14845"/>
            <a:ext cx="667393" cy="483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Slide Number Placeholder 3"/>
          <p:cNvSpPr>
            <a:spLocks noGrp="1"/>
          </p:cNvSpPr>
          <p:nvPr>
            <p:ph type="sldNum" sz="quarter" idx="12"/>
          </p:nvPr>
        </p:nvSpPr>
        <p:spPr>
          <a:xfrm>
            <a:off x="6966263" y="6352350"/>
            <a:ext cx="2133600" cy="365125"/>
          </a:xfrm>
        </p:spPr>
        <p:txBody>
          <a:bodyPr/>
          <a:lstStyle/>
          <a:p>
            <a:fld id="{C2D9E353-FF3B-42D0-B944-9BB66310DC08}" type="slidenum">
              <a:rPr lang="en-US" smtClean="0"/>
              <a:t>‹#›</a:t>
            </a:fld>
            <a:endParaRPr lang="en-US" dirty="0"/>
          </a:p>
        </p:txBody>
      </p:sp>
    </p:spTree>
    <p:extLst>
      <p:ext uri="{BB962C8B-B14F-4D97-AF65-F5344CB8AC3E}">
        <p14:creationId xmlns:p14="http://schemas.microsoft.com/office/powerpoint/2010/main" val="3014886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9" name="Rectangle 8"/>
          <p:cNvSpPr/>
          <p:nvPr userDrawn="1"/>
        </p:nvSpPr>
        <p:spPr>
          <a:xfrm>
            <a:off x="2" y="6705600"/>
            <a:ext cx="9143998" cy="152400"/>
          </a:xfrm>
          <a:prstGeom prst="rect">
            <a:avLst/>
          </a:prstGeom>
          <a:solidFill>
            <a:srgbClr val="1F497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ound Diagonal Corner Rectangle 9"/>
          <p:cNvSpPr/>
          <p:nvPr userDrawn="1"/>
        </p:nvSpPr>
        <p:spPr>
          <a:xfrm>
            <a:off x="1" y="0"/>
            <a:ext cx="8398068" cy="457200"/>
          </a:xfrm>
          <a:prstGeom prst="round2DiagRect">
            <a:avLst/>
          </a:prstGeom>
          <a:solidFill>
            <a:schemeClr val="tx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p>
        </p:txBody>
      </p:sp>
      <p:pic>
        <p:nvPicPr>
          <p:cNvPr id="7" name="Picture 3"/>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458200" y="14845"/>
            <a:ext cx="667393" cy="483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ide Number Placeholder 3"/>
          <p:cNvSpPr>
            <a:spLocks noGrp="1"/>
          </p:cNvSpPr>
          <p:nvPr>
            <p:ph type="sldNum" sz="quarter" idx="12"/>
          </p:nvPr>
        </p:nvSpPr>
        <p:spPr>
          <a:xfrm>
            <a:off x="6966263" y="6352350"/>
            <a:ext cx="2133600" cy="365125"/>
          </a:xfrm>
        </p:spPr>
        <p:txBody>
          <a:bodyPr/>
          <a:lstStyle/>
          <a:p>
            <a:fld id="{C2D9E353-FF3B-42D0-B944-9BB66310DC08}" type="slidenum">
              <a:rPr lang="en-US" smtClean="0"/>
              <a:t>‹#›</a:t>
            </a:fld>
            <a:endParaRPr lang="en-US" dirty="0"/>
          </a:p>
        </p:txBody>
      </p:sp>
    </p:spTree>
    <p:extLst>
      <p:ext uri="{BB962C8B-B14F-4D97-AF65-F5344CB8AC3E}">
        <p14:creationId xmlns:p14="http://schemas.microsoft.com/office/powerpoint/2010/main" val="479039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9E353-FF3B-42D0-B944-9BB66310DC08}" type="slidenum">
              <a:rPr lang="en-US" smtClean="0"/>
              <a:t>‹#›</a:t>
            </a:fld>
            <a:endParaRPr lang="en-US" dirty="0"/>
          </a:p>
        </p:txBody>
      </p:sp>
    </p:spTree>
    <p:extLst>
      <p:ext uri="{BB962C8B-B14F-4D97-AF65-F5344CB8AC3E}">
        <p14:creationId xmlns:p14="http://schemas.microsoft.com/office/powerpoint/2010/main" val="272219626"/>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60" r:id="rId3"/>
    <p:sldLayoutId id="2147483663" r:id="rId4"/>
    <p:sldLayoutId id="2147483661" r:id="rId5"/>
    <p:sldLayoutId id="2147483662" r:id="rId6"/>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10" Type="http://schemas.openxmlformats.org/officeDocument/2006/relationships/image" Target="../media/image8.png"/><Relationship Id="rId4" Type="http://schemas.openxmlformats.org/officeDocument/2006/relationships/diagramLayout" Target="../diagrams/layout3.xml"/><Relationship Id="rId9"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google.com/url?sa=t&amp;rct=j&amp;q=&amp;esrc=s&amp;source=web&amp;cd=1&amp;cad=rja&amp;uact=8&amp;ved=0CBwQFjAAahUKEwjelsGu4vTIAhXMcD4KHY5QAkY&amp;url=http://sites.nationalacademies.org/cs/groups/pgasite/documents/webpage/pga_081187.pdf&amp;usg=AFQjCNFSWCP3ThcDokwtvL45cqmWdQwzeg"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2705725"/>
            <a:ext cx="8839200" cy="1323439"/>
          </a:xfrm>
          <a:prstGeom prst="rect">
            <a:avLst/>
          </a:prstGeom>
          <a:noFill/>
        </p:spPr>
        <p:txBody>
          <a:bodyPr wrap="square" rtlCol="0">
            <a:spAutoFit/>
          </a:bodyPr>
          <a:lstStyle/>
          <a:p>
            <a:pPr algn="ctr"/>
            <a:r>
              <a:rPr lang="en-US" sz="4000" dirty="0" smtClean="0">
                <a:solidFill>
                  <a:schemeClr val="tx2">
                    <a:lumMod val="50000"/>
                  </a:schemeClr>
                </a:solidFill>
                <a:cs typeface="Arial" panose="020B0604020202020204" pitchFamily="34" charset="0"/>
              </a:rPr>
              <a:t>Consolidated Submission Process for the Federal Financial Report </a:t>
            </a:r>
          </a:p>
        </p:txBody>
      </p:sp>
      <p:sp>
        <p:nvSpPr>
          <p:cNvPr id="5" name="TextBox 4"/>
          <p:cNvSpPr txBox="1"/>
          <p:nvPr/>
        </p:nvSpPr>
        <p:spPr>
          <a:xfrm>
            <a:off x="2181225" y="4343400"/>
            <a:ext cx="4781550" cy="400110"/>
          </a:xfrm>
          <a:prstGeom prst="rect">
            <a:avLst/>
          </a:prstGeom>
          <a:noFill/>
        </p:spPr>
        <p:txBody>
          <a:bodyPr wrap="square" rtlCol="0" anchor="ctr">
            <a:spAutoFit/>
          </a:bodyPr>
          <a:lstStyle/>
          <a:p>
            <a:pPr algn="ctr"/>
            <a:r>
              <a:rPr lang="en-US" sz="2000" dirty="0" smtClean="0">
                <a:solidFill>
                  <a:schemeClr val="tx2">
                    <a:lumMod val="50000"/>
                  </a:schemeClr>
                </a:solidFill>
                <a:cs typeface="Arial" panose="020B0604020202020204" pitchFamily="34" charset="0"/>
              </a:rPr>
              <a:t>Kickoff Webinar for Survey Completion</a:t>
            </a:r>
            <a:endParaRPr lang="en-US" sz="2000" dirty="0">
              <a:solidFill>
                <a:schemeClr val="tx2">
                  <a:lumMod val="50000"/>
                </a:schemeClr>
              </a:solidFill>
              <a:cs typeface="Arial" panose="020B0604020202020204" pitchFamily="34" charset="0"/>
            </a:endParaRPr>
          </a:p>
        </p:txBody>
      </p:sp>
      <p:sp>
        <p:nvSpPr>
          <p:cNvPr id="6" name="TextBox 5"/>
          <p:cNvSpPr txBox="1"/>
          <p:nvPr/>
        </p:nvSpPr>
        <p:spPr>
          <a:xfrm>
            <a:off x="1790701" y="4002110"/>
            <a:ext cx="5562599" cy="400110"/>
          </a:xfrm>
          <a:prstGeom prst="rect">
            <a:avLst/>
          </a:prstGeom>
          <a:noFill/>
        </p:spPr>
        <p:txBody>
          <a:bodyPr wrap="square" rtlCol="0" anchor="ctr">
            <a:spAutoFit/>
          </a:bodyPr>
          <a:lstStyle/>
          <a:p>
            <a:pPr algn="ctr"/>
            <a:r>
              <a:rPr lang="en-US" sz="2000" dirty="0" smtClean="0">
                <a:solidFill>
                  <a:schemeClr val="tx2">
                    <a:lumMod val="50000"/>
                  </a:schemeClr>
                </a:solidFill>
                <a:cs typeface="Arial" panose="020B0604020202020204" pitchFamily="34" charset="0"/>
              </a:rPr>
              <a:t>Also known as the Consolidated FFR Test Model</a:t>
            </a:r>
            <a:endParaRPr lang="en-US" sz="2000" dirty="0">
              <a:solidFill>
                <a:schemeClr val="tx2">
                  <a:lumMod val="50000"/>
                </a:schemeClr>
              </a:solidFill>
              <a:cs typeface="Arial" panose="020B0604020202020204" pitchFamily="34" charset="0"/>
            </a:endParaRPr>
          </a:p>
        </p:txBody>
      </p:sp>
      <p:sp>
        <p:nvSpPr>
          <p:cNvPr id="7" name="TextBox 6"/>
          <p:cNvSpPr txBox="1"/>
          <p:nvPr/>
        </p:nvSpPr>
        <p:spPr>
          <a:xfrm>
            <a:off x="2181225" y="4743510"/>
            <a:ext cx="4781550" cy="400110"/>
          </a:xfrm>
          <a:prstGeom prst="rect">
            <a:avLst/>
          </a:prstGeom>
          <a:noFill/>
        </p:spPr>
        <p:txBody>
          <a:bodyPr wrap="square" rtlCol="0" anchor="ctr">
            <a:spAutoFit/>
          </a:bodyPr>
          <a:lstStyle/>
          <a:p>
            <a:pPr algn="ctr"/>
            <a:r>
              <a:rPr lang="en-US" sz="2000" dirty="0" smtClean="0">
                <a:solidFill>
                  <a:schemeClr val="tx2">
                    <a:lumMod val="50000"/>
                  </a:schemeClr>
                </a:solidFill>
                <a:cs typeface="Arial" panose="020B0604020202020204" pitchFamily="34" charset="0"/>
              </a:rPr>
              <a:t>May 26, 2016</a:t>
            </a:r>
            <a:endParaRPr lang="en-US" sz="2000" dirty="0">
              <a:solidFill>
                <a:schemeClr val="tx2">
                  <a:lumMod val="50000"/>
                </a:schemeClr>
              </a:solidFill>
              <a:cs typeface="Arial" panose="020B0604020202020204" pitchFamily="34" charset="0"/>
            </a:endParaRPr>
          </a:p>
        </p:txBody>
      </p:sp>
    </p:spTree>
    <p:extLst>
      <p:ext uri="{BB962C8B-B14F-4D97-AF65-F5344CB8AC3E}">
        <p14:creationId xmlns:p14="http://schemas.microsoft.com/office/powerpoint/2010/main" val="37767811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10</a:t>
            </a:fld>
            <a:endParaRPr lang="en-US" dirty="0"/>
          </a:p>
        </p:txBody>
      </p:sp>
      <p:sp>
        <p:nvSpPr>
          <p:cNvPr id="3" name="TextBox 2"/>
          <p:cNvSpPr txBox="1"/>
          <p:nvPr/>
        </p:nvSpPr>
        <p:spPr>
          <a:xfrm>
            <a:off x="0" y="0"/>
            <a:ext cx="8229600" cy="461665"/>
          </a:xfrm>
          <a:prstGeom prst="rect">
            <a:avLst/>
          </a:prstGeom>
          <a:noFill/>
        </p:spPr>
        <p:txBody>
          <a:bodyPr wrap="square" rtlCol="0">
            <a:spAutoFit/>
          </a:bodyPr>
          <a:lstStyle/>
          <a:p>
            <a:r>
              <a:rPr lang="en-US" sz="2400" b="1" dirty="0" smtClean="0">
                <a:solidFill>
                  <a:prstClr val="white"/>
                </a:solidFill>
                <a:cs typeface="Arial" panose="020B0604020202020204" pitchFamily="34" charset="0"/>
              </a:rPr>
              <a:t>Involvement of Participants and HHS DAP</a:t>
            </a:r>
            <a:endParaRPr lang="en-US" sz="2400" b="1" dirty="0">
              <a:solidFill>
                <a:prstClr val="white"/>
              </a:solidFill>
              <a:cs typeface="Arial" panose="020B0604020202020204" pitchFamily="34" charset="0"/>
            </a:endParaRPr>
          </a:p>
        </p:txBody>
      </p:sp>
      <p:sp>
        <p:nvSpPr>
          <p:cNvPr id="4" name="TextBox 3"/>
          <p:cNvSpPr txBox="1"/>
          <p:nvPr/>
        </p:nvSpPr>
        <p:spPr>
          <a:xfrm>
            <a:off x="152400" y="685788"/>
            <a:ext cx="8229600" cy="646331"/>
          </a:xfrm>
          <a:prstGeom prst="rect">
            <a:avLst/>
          </a:prstGeom>
          <a:noFill/>
        </p:spPr>
        <p:txBody>
          <a:bodyPr wrap="square" rtlCol="0">
            <a:spAutoFit/>
          </a:bodyPr>
          <a:lstStyle/>
          <a:p>
            <a:r>
              <a:rPr lang="en-US" dirty="0" smtClean="0">
                <a:cs typeface="Arial" panose="020B0604020202020204" pitchFamily="34" charset="0"/>
              </a:rPr>
              <a:t>Below is a summary of Participant and HHS DAP Actions for this Consolidated FFR Test Model</a:t>
            </a:r>
            <a:endParaRPr lang="en-US" dirty="0">
              <a:cs typeface="Arial" panose="020B0604020202020204" pitchFamily="34" charset="0"/>
            </a:endParaRPr>
          </a:p>
        </p:txBody>
      </p:sp>
      <p:sp>
        <p:nvSpPr>
          <p:cNvPr id="11" name="Rectangle 10"/>
          <p:cNvSpPr/>
          <p:nvPr/>
        </p:nvSpPr>
        <p:spPr>
          <a:xfrm>
            <a:off x="210210" y="2215619"/>
            <a:ext cx="3828390" cy="3956581"/>
          </a:xfrm>
          <a:prstGeom prst="rect">
            <a:avLst/>
          </a:prstGeom>
          <a:solidFill>
            <a:schemeClr val="bg2"/>
          </a:solidFill>
          <a:ln w="25400" cap="flat" cmpd="sng" algn="ctr">
            <a:solidFill>
              <a:schemeClr val="tx2"/>
            </a:solidFill>
            <a:prstDash val="solid"/>
          </a:ln>
          <a:effectLst/>
        </p:spPr>
        <p:txBody>
          <a:bodyPr rtlCol="0" anchor="t"/>
          <a:lstStyle/>
          <a:p>
            <a:pPr marL="285750" indent="-285750">
              <a:buFont typeface="Arial" panose="020B0604020202020204" pitchFamily="34" charset="0"/>
              <a:buChar char="•"/>
            </a:pPr>
            <a:r>
              <a:rPr lang="en-US" sz="1400" dirty="0" smtClean="0"/>
              <a:t>Participate in the ACF pilot.  This means submission of FFR through the through the Payment Management System</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Receive email from </a:t>
            </a:r>
            <a:r>
              <a:rPr lang="en-US" sz="1400" dirty="0" smtClean="0"/>
              <a:t>HHS DAP with </a:t>
            </a:r>
            <a:r>
              <a:rPr lang="en-US" sz="1400" dirty="0"/>
              <a:t>survey </a:t>
            </a:r>
            <a:r>
              <a:rPr lang="en-US" sz="1400" dirty="0" smtClean="0"/>
              <a:t>link</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smtClean="0"/>
              <a:t>Attend Kickoff Webinar</a:t>
            </a: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Complete Consolidated FFR survey </a:t>
            </a:r>
            <a:r>
              <a:rPr lang="en-US" sz="1400" dirty="0" smtClean="0"/>
              <a:t>online and submit via Survey Monkey</a:t>
            </a:r>
            <a:endParaRPr lang="en-US" sz="1400" dirty="0"/>
          </a:p>
        </p:txBody>
      </p:sp>
      <p:sp>
        <p:nvSpPr>
          <p:cNvPr id="12" name="Rectangle 11"/>
          <p:cNvSpPr/>
          <p:nvPr/>
        </p:nvSpPr>
        <p:spPr>
          <a:xfrm>
            <a:off x="4629810" y="2209800"/>
            <a:ext cx="4056990" cy="3962400"/>
          </a:xfrm>
          <a:prstGeom prst="rect">
            <a:avLst/>
          </a:prstGeom>
          <a:solidFill>
            <a:schemeClr val="bg2"/>
          </a:solidFill>
          <a:ln w="25400" cap="flat" cmpd="sng" algn="ctr">
            <a:solidFill>
              <a:schemeClr val="tx2"/>
            </a:solidFill>
            <a:prstDash val="solid"/>
          </a:ln>
          <a:effectLst/>
        </p:spPr>
        <p:txBody>
          <a:bodyPr rtlCol="0" anchor="t"/>
          <a:lstStyle/>
          <a:p>
            <a:pPr marL="285750" indent="-285750">
              <a:buFont typeface="Arial" panose="020B0604020202020204" pitchFamily="34" charset="0"/>
              <a:buChar char="•"/>
            </a:pPr>
            <a:r>
              <a:rPr lang="en-US" sz="1400" dirty="0" smtClean="0"/>
              <a:t>Receive list of ACF pilot recipients from PMS (quarterly)</a:t>
            </a:r>
            <a:endParaRPr lang="en-US" sz="1400" dirty="0"/>
          </a:p>
          <a:p>
            <a:endParaRPr lang="en-US" sz="1400" dirty="0"/>
          </a:p>
          <a:p>
            <a:pPr marL="285750" indent="-285750">
              <a:buFont typeface="Arial" panose="020B0604020202020204" pitchFamily="34" charset="0"/>
              <a:buChar char="•"/>
            </a:pPr>
            <a:r>
              <a:rPr lang="en-US" sz="1400" dirty="0"/>
              <a:t>Distribute survey to </a:t>
            </a:r>
            <a:r>
              <a:rPr lang="en-US" sz="1400" dirty="0" smtClean="0"/>
              <a:t>ACF pilot recipients quarterly</a:t>
            </a:r>
          </a:p>
          <a:p>
            <a:pPr marL="285750" indent="-285750">
              <a:buFont typeface="Arial" panose="020B0604020202020204" pitchFamily="34" charset="0"/>
              <a:buChar char="•"/>
            </a:pPr>
            <a:endParaRPr lang="en-US" sz="1400" dirty="0" smtClean="0"/>
          </a:p>
          <a:p>
            <a:pPr marL="285750" indent="-285750">
              <a:buFont typeface="Arial" panose="020B0604020202020204" pitchFamily="34" charset="0"/>
              <a:buChar char="•"/>
            </a:pPr>
            <a:r>
              <a:rPr lang="en-US" sz="1400" dirty="0" smtClean="0"/>
              <a:t>Conduct recurring webinar if necessary</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smtClean="0"/>
              <a:t>Remind participants to complete their survey</a:t>
            </a: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Collect surveys </a:t>
            </a:r>
            <a:r>
              <a:rPr lang="en-US" sz="1400" dirty="0" smtClean="0"/>
              <a:t>from participants</a:t>
            </a:r>
            <a:endParaRPr lang="en-US" sz="1400" dirty="0"/>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a:t>Maintain availability for questions and </a:t>
            </a:r>
            <a:r>
              <a:rPr lang="en-US" sz="1400" dirty="0" smtClean="0"/>
              <a:t>concerns</a:t>
            </a:r>
          </a:p>
          <a:p>
            <a:pPr marL="285750" indent="-285750">
              <a:buFont typeface="Arial" panose="020B0604020202020204" pitchFamily="34" charset="0"/>
              <a:buChar char="•"/>
            </a:pPr>
            <a:endParaRPr lang="en-US" sz="1400" dirty="0"/>
          </a:p>
          <a:p>
            <a:pPr marL="285750" indent="-285750">
              <a:buFont typeface="Arial" panose="020B0604020202020204" pitchFamily="34" charset="0"/>
              <a:buChar char="•"/>
            </a:pPr>
            <a:r>
              <a:rPr lang="en-US" sz="1400" dirty="0" smtClean="0"/>
              <a:t>Analyze survey results</a:t>
            </a:r>
          </a:p>
          <a:p>
            <a:endParaRPr lang="en-US" sz="1400" dirty="0" smtClean="0"/>
          </a:p>
          <a:p>
            <a:pPr marL="285750" indent="-285750">
              <a:buFont typeface="Arial" panose="020B0604020202020204" pitchFamily="34" charset="0"/>
              <a:buChar char="•"/>
            </a:pPr>
            <a:r>
              <a:rPr lang="en-US" sz="1400" dirty="0" smtClean="0"/>
              <a:t>Develop recommendations for OMB’s report to Congress in Summer 2017 on potential to reduce recipient burden</a:t>
            </a:r>
            <a:endParaRPr lang="en-US" sz="1400" dirty="0"/>
          </a:p>
        </p:txBody>
      </p:sp>
      <p:sp>
        <p:nvSpPr>
          <p:cNvPr id="9" name="Rounded Rectangle 8"/>
          <p:cNvSpPr/>
          <p:nvPr/>
        </p:nvSpPr>
        <p:spPr>
          <a:xfrm>
            <a:off x="210210" y="1812564"/>
            <a:ext cx="3828390" cy="397236"/>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prstClr val="white"/>
                </a:solidFill>
                <a:effectLst/>
                <a:uLnTx/>
                <a:uFillTx/>
                <a:latin typeface="Calibri"/>
                <a:ea typeface="+mn-ea"/>
                <a:cs typeface="+mn-cs"/>
              </a:rPr>
              <a:t>Participant</a:t>
            </a:r>
            <a:r>
              <a:rPr kumimoji="0" lang="en-US" b="1" i="0" u="none" strike="noStrike" kern="0" cap="none" spc="0" normalizeH="0" noProof="0" dirty="0" smtClean="0">
                <a:ln>
                  <a:noFill/>
                </a:ln>
                <a:solidFill>
                  <a:prstClr val="white"/>
                </a:solidFill>
                <a:effectLst/>
                <a:uLnTx/>
                <a:uFillTx/>
                <a:latin typeface="Calibri"/>
                <a:ea typeface="+mn-ea"/>
                <a:cs typeface="+mn-cs"/>
              </a:rPr>
              <a:t> Actions</a:t>
            </a:r>
            <a:endParaRPr kumimoji="0" lang="en-US" b="1" i="0" u="none" strike="noStrike" kern="0" cap="none" spc="0" normalizeH="0" baseline="0" noProof="0" dirty="0" smtClean="0">
              <a:ln>
                <a:noFill/>
              </a:ln>
              <a:solidFill>
                <a:prstClr val="white"/>
              </a:solidFill>
              <a:effectLst/>
              <a:uLnTx/>
              <a:uFillTx/>
              <a:latin typeface="Calibri"/>
              <a:ea typeface="+mn-ea"/>
              <a:cs typeface="+mn-cs"/>
            </a:endParaRPr>
          </a:p>
        </p:txBody>
      </p:sp>
      <p:sp>
        <p:nvSpPr>
          <p:cNvPr id="10" name="Rounded Rectangle 9"/>
          <p:cNvSpPr/>
          <p:nvPr/>
        </p:nvSpPr>
        <p:spPr>
          <a:xfrm>
            <a:off x="4629810" y="1812564"/>
            <a:ext cx="4056990" cy="36576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prstClr val="white"/>
                </a:solidFill>
                <a:effectLst/>
                <a:uLnTx/>
                <a:uFillTx/>
                <a:latin typeface="Calibri"/>
                <a:ea typeface="+mn-ea"/>
                <a:cs typeface="+mn-cs"/>
              </a:rPr>
              <a:t>HHS DAP Actions</a:t>
            </a:r>
          </a:p>
        </p:txBody>
      </p:sp>
    </p:spTree>
    <p:extLst>
      <p:ext uri="{BB962C8B-B14F-4D97-AF65-F5344CB8AC3E}">
        <p14:creationId xmlns:p14="http://schemas.microsoft.com/office/powerpoint/2010/main" val="1193045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11</a:t>
            </a:fld>
            <a:endParaRPr lang="en-US" dirty="0"/>
          </a:p>
        </p:txBody>
      </p:sp>
      <p:sp>
        <p:nvSpPr>
          <p:cNvPr id="3" name="TextBox 2"/>
          <p:cNvSpPr txBox="1"/>
          <p:nvPr/>
        </p:nvSpPr>
        <p:spPr>
          <a:xfrm>
            <a:off x="0" y="0"/>
            <a:ext cx="8229600" cy="461665"/>
          </a:xfrm>
          <a:prstGeom prst="rect">
            <a:avLst/>
          </a:prstGeom>
          <a:noFill/>
        </p:spPr>
        <p:txBody>
          <a:bodyPr wrap="square" rtlCol="0">
            <a:spAutoFit/>
          </a:bodyPr>
          <a:lstStyle/>
          <a:p>
            <a:r>
              <a:rPr lang="en-US" sz="2400" b="1" dirty="0" smtClean="0">
                <a:solidFill>
                  <a:prstClr val="white"/>
                </a:solidFill>
                <a:cs typeface="Arial" panose="020B0604020202020204" pitchFamily="34" charset="0"/>
              </a:rPr>
              <a:t>Important Key Dates</a:t>
            </a:r>
            <a:endParaRPr lang="en-US" sz="2400" b="1" dirty="0">
              <a:solidFill>
                <a:prstClr val="white"/>
              </a:solidFill>
              <a:cs typeface="Arial" panose="020B0604020202020204" pitchFamily="34" charset="0"/>
            </a:endParaRPr>
          </a:p>
        </p:txBody>
      </p:sp>
      <p:graphicFrame>
        <p:nvGraphicFramePr>
          <p:cNvPr id="23" name="Table 22"/>
          <p:cNvGraphicFramePr>
            <a:graphicFrameLocks noGrp="1"/>
          </p:cNvGraphicFramePr>
          <p:nvPr>
            <p:extLst>
              <p:ext uri="{D42A27DB-BD31-4B8C-83A1-F6EECF244321}">
                <p14:modId xmlns:p14="http://schemas.microsoft.com/office/powerpoint/2010/main" val="1013805401"/>
              </p:ext>
            </p:extLst>
          </p:nvPr>
        </p:nvGraphicFramePr>
        <p:xfrm>
          <a:off x="609600" y="990600"/>
          <a:ext cx="7391401" cy="3078480"/>
        </p:xfrm>
        <a:graphic>
          <a:graphicData uri="http://schemas.openxmlformats.org/drawingml/2006/table">
            <a:tbl>
              <a:tblPr bandRow="1">
                <a:tableStyleId>{5C22544A-7EE6-4342-B048-85BDC9FD1C3A}</a:tableStyleId>
              </a:tblPr>
              <a:tblGrid>
                <a:gridCol w="2309813"/>
                <a:gridCol w="5081588"/>
              </a:tblGrid>
              <a:tr h="518160">
                <a:tc>
                  <a:txBody>
                    <a:bodyPr/>
                    <a:lstStyle/>
                    <a:p>
                      <a:r>
                        <a:rPr lang="en-US" dirty="0" smtClean="0"/>
                        <a:t>April</a:t>
                      </a:r>
                      <a:r>
                        <a:rPr lang="en-US" baseline="0" dirty="0" smtClean="0"/>
                        <a:t> 30, 2016</a:t>
                      </a:r>
                      <a:endParaRPr lang="en-US" dirty="0"/>
                    </a:p>
                  </a:txBody>
                  <a:tcPr/>
                </a:tc>
                <a:tc>
                  <a:txBody>
                    <a:bodyPr/>
                    <a:lstStyle/>
                    <a:p>
                      <a:r>
                        <a:rPr lang="en-US" dirty="0" smtClean="0"/>
                        <a:t>ACF pilot recipients second quarter</a:t>
                      </a:r>
                      <a:r>
                        <a:rPr lang="en-US" baseline="0" dirty="0" smtClean="0"/>
                        <a:t> Consolidated FFR submission Due to PMS</a:t>
                      </a:r>
                      <a:endParaRPr lang="en-US" dirty="0"/>
                    </a:p>
                  </a:txBody>
                  <a:tcPr/>
                </a:tc>
              </a:tr>
              <a:tr h="518160">
                <a:tc>
                  <a:txBody>
                    <a:bodyPr/>
                    <a:lstStyle/>
                    <a:p>
                      <a:r>
                        <a:rPr lang="en-US" dirty="0" smtClean="0"/>
                        <a:t>May 20, 2016</a:t>
                      </a:r>
                      <a:endParaRPr lang="en-US" dirty="0"/>
                    </a:p>
                  </a:txBody>
                  <a:tcPr/>
                </a:tc>
                <a:tc>
                  <a:txBody>
                    <a:bodyPr/>
                    <a:lstStyle/>
                    <a:p>
                      <a:r>
                        <a:rPr lang="en-US" dirty="0" smtClean="0"/>
                        <a:t>HHS DAP email to participants with survey attached</a:t>
                      </a:r>
                      <a:endParaRPr lang="en-US" dirty="0"/>
                    </a:p>
                  </a:txBody>
                  <a:tcPr/>
                </a:tc>
              </a:tr>
              <a:tr h="518160">
                <a:tc>
                  <a:txBody>
                    <a:bodyPr/>
                    <a:lstStyle/>
                    <a:p>
                      <a:r>
                        <a:rPr lang="en-US" dirty="0" smtClean="0"/>
                        <a:t>May 26,</a:t>
                      </a:r>
                      <a:r>
                        <a:rPr lang="en-US" baseline="0" dirty="0" smtClean="0"/>
                        <a:t> 2016</a:t>
                      </a:r>
                      <a:endParaRPr lang="en-US" dirty="0"/>
                    </a:p>
                  </a:txBody>
                  <a:tcPr/>
                </a:tc>
                <a:tc>
                  <a:txBody>
                    <a:bodyPr/>
                    <a:lstStyle/>
                    <a:p>
                      <a:r>
                        <a:rPr lang="en-US" dirty="0" smtClean="0"/>
                        <a:t>HHS</a:t>
                      </a:r>
                      <a:r>
                        <a:rPr lang="en-US" baseline="0" dirty="0" smtClean="0"/>
                        <a:t> DAP holds a </a:t>
                      </a:r>
                      <a:r>
                        <a:rPr lang="en-US" dirty="0" smtClean="0"/>
                        <a:t>Webinar</a:t>
                      </a:r>
                      <a:r>
                        <a:rPr lang="en-US" baseline="0" dirty="0" smtClean="0"/>
                        <a:t> Kick-off for participants to describe HHS DAP Pilot</a:t>
                      </a:r>
                      <a:endParaRPr lang="en-US" dirty="0"/>
                    </a:p>
                  </a:txBody>
                  <a:tcPr/>
                </a:tc>
              </a:tr>
              <a:tr h="518160">
                <a:tc>
                  <a:txBody>
                    <a:bodyPr/>
                    <a:lstStyle/>
                    <a:p>
                      <a:r>
                        <a:rPr lang="en-US" dirty="0" smtClean="0"/>
                        <a:t>May 27, 2016</a:t>
                      </a:r>
                      <a:endParaRPr lang="en-US" dirty="0"/>
                    </a:p>
                  </a:txBody>
                  <a:tcPr/>
                </a:tc>
                <a:tc>
                  <a:txBody>
                    <a:bodyPr/>
                    <a:lstStyle/>
                    <a:p>
                      <a:r>
                        <a:rPr lang="en-US" dirty="0" smtClean="0"/>
                        <a:t>HHS</a:t>
                      </a:r>
                      <a:r>
                        <a:rPr lang="en-US" baseline="0" dirty="0" smtClean="0"/>
                        <a:t> DAP reminds participants to complete and submit their survey</a:t>
                      </a:r>
                      <a:endParaRPr lang="en-US" dirty="0"/>
                    </a:p>
                  </a:txBody>
                  <a:tcPr/>
                </a:tc>
              </a:tr>
              <a:tr h="518160">
                <a:tc>
                  <a:txBody>
                    <a:bodyPr/>
                    <a:lstStyle/>
                    <a:p>
                      <a:r>
                        <a:rPr lang="en-US" dirty="0" smtClean="0"/>
                        <a:t>May 30, 2016</a:t>
                      </a:r>
                      <a:endParaRPr lang="en-US" dirty="0"/>
                    </a:p>
                  </a:txBody>
                  <a:tcPr/>
                </a:tc>
                <a:tc>
                  <a:txBody>
                    <a:bodyPr/>
                    <a:lstStyle/>
                    <a:p>
                      <a:r>
                        <a:rPr lang="en-US" dirty="0" smtClean="0"/>
                        <a:t>Participants deadline</a:t>
                      </a:r>
                      <a:r>
                        <a:rPr lang="en-US" baseline="0" dirty="0" smtClean="0"/>
                        <a:t> to complete the Consolidated FFR s</a:t>
                      </a:r>
                      <a:r>
                        <a:rPr lang="en-US" dirty="0" smtClean="0"/>
                        <a:t>urvey</a:t>
                      </a:r>
                      <a:r>
                        <a:rPr lang="en-US" baseline="0" dirty="0" smtClean="0"/>
                        <a:t> </a:t>
                      </a:r>
                      <a:endParaRPr lang="en-US" dirty="0"/>
                    </a:p>
                  </a:txBody>
                  <a:tcPr/>
                </a:tc>
              </a:tr>
            </a:tbl>
          </a:graphicData>
        </a:graphic>
      </p:graphicFrame>
    </p:spTree>
    <p:extLst>
      <p:ext uri="{BB962C8B-B14F-4D97-AF65-F5344CB8AC3E}">
        <p14:creationId xmlns:p14="http://schemas.microsoft.com/office/powerpoint/2010/main" val="3918486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12</a:t>
            </a:fld>
            <a:endParaRPr lang="en-US" dirty="0"/>
          </a:p>
        </p:txBody>
      </p:sp>
      <p:sp>
        <p:nvSpPr>
          <p:cNvPr id="3" name="TextBox 2"/>
          <p:cNvSpPr txBox="1"/>
          <p:nvPr/>
        </p:nvSpPr>
        <p:spPr>
          <a:xfrm>
            <a:off x="0" y="0"/>
            <a:ext cx="80010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Contact Information</a:t>
            </a:r>
            <a:endParaRPr lang="en-US" sz="2400" b="1" dirty="0">
              <a:solidFill>
                <a:schemeClr val="bg1"/>
              </a:solidFill>
              <a:cs typeface="Arial" panose="020B0604020202020204" pitchFamily="34" charset="0"/>
            </a:endParaRPr>
          </a:p>
        </p:txBody>
      </p:sp>
      <p:sp>
        <p:nvSpPr>
          <p:cNvPr id="4" name="Text Placeholder 3"/>
          <p:cNvSpPr txBox="1">
            <a:spLocks/>
          </p:cNvSpPr>
          <p:nvPr/>
        </p:nvSpPr>
        <p:spPr>
          <a:xfrm>
            <a:off x="-114300" y="751457"/>
            <a:ext cx="7734300" cy="5268343"/>
          </a:xfrm>
          <a:prstGeom prst="rect">
            <a:avLst/>
          </a:prstGeom>
        </p:spPr>
        <p:txBody>
          <a:bodyPr>
            <a:noAutofit/>
          </a:bodyPr>
          <a:lstStyle>
            <a:lvl1pPr marL="342900" indent="-342900" algn="l" rtl="0" eaLnBrk="0" fontAlgn="base" hangingPunct="0">
              <a:lnSpc>
                <a:spcPct val="95000"/>
              </a:lnSpc>
              <a:spcBef>
                <a:spcPts val="1200"/>
              </a:spcBef>
              <a:spcAft>
                <a:spcPct val="0"/>
              </a:spcAft>
              <a:buChar char="•"/>
              <a:defRPr sz="2400">
                <a:solidFill>
                  <a:schemeClr val="tx1"/>
                </a:solidFill>
                <a:latin typeface="Cambria" pitchFamily="18" charset="0"/>
                <a:ea typeface="+mn-ea"/>
                <a:cs typeface="+mn-cs"/>
              </a:defRPr>
            </a:lvl1pPr>
            <a:lvl2pPr marL="742950" indent="-285750" algn="l" rtl="0" eaLnBrk="0" fontAlgn="base" hangingPunct="0">
              <a:lnSpc>
                <a:spcPct val="95000"/>
              </a:lnSpc>
              <a:spcBef>
                <a:spcPts val="300"/>
              </a:spcBef>
              <a:spcAft>
                <a:spcPct val="0"/>
              </a:spcAft>
              <a:buChar char="–"/>
              <a:defRPr sz="2000">
                <a:solidFill>
                  <a:schemeClr val="tx1"/>
                </a:solidFill>
                <a:latin typeface="Cambria" pitchFamily="18" charset="0"/>
              </a:defRPr>
            </a:lvl2pPr>
            <a:lvl3pPr marL="1143000" indent="-228600" algn="l" rtl="0" eaLnBrk="0" fontAlgn="base" hangingPunct="0">
              <a:lnSpc>
                <a:spcPct val="95000"/>
              </a:lnSpc>
              <a:spcBef>
                <a:spcPts val="300"/>
              </a:spcBef>
              <a:spcAft>
                <a:spcPct val="0"/>
              </a:spcAft>
              <a:buChar char="•"/>
              <a:defRPr>
                <a:solidFill>
                  <a:schemeClr val="tx1"/>
                </a:solidFill>
                <a:latin typeface="Cambria" pitchFamily="18" charset="0"/>
              </a:defRPr>
            </a:lvl3pPr>
            <a:lvl4pPr marL="1600200" indent="-228600" algn="l" rtl="0" eaLnBrk="0" fontAlgn="base" hangingPunct="0">
              <a:lnSpc>
                <a:spcPct val="95000"/>
              </a:lnSpc>
              <a:spcBef>
                <a:spcPts val="200"/>
              </a:spcBef>
              <a:spcAft>
                <a:spcPct val="0"/>
              </a:spcAft>
              <a:buChar char="–"/>
              <a:defRPr sz="1600">
                <a:solidFill>
                  <a:schemeClr val="tx1"/>
                </a:solidFill>
                <a:latin typeface="Cambria" pitchFamily="18" charset="0"/>
              </a:defRPr>
            </a:lvl4pPr>
            <a:lvl5pPr marL="2057400" indent="-228600" algn="l" rtl="0" eaLnBrk="0" fontAlgn="base" hangingPunct="0">
              <a:lnSpc>
                <a:spcPct val="95000"/>
              </a:lnSpc>
              <a:spcBef>
                <a:spcPts val="100"/>
              </a:spcBef>
              <a:spcAft>
                <a:spcPct val="0"/>
              </a:spcAft>
              <a:buChar char="»"/>
              <a:defRPr sz="1600">
                <a:solidFill>
                  <a:schemeClr val="tx1"/>
                </a:solidFill>
                <a:latin typeface="Cambria" pitchFamily="18"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457200" lvl="1" indent="0">
              <a:lnSpc>
                <a:spcPct val="100000"/>
              </a:lnSpc>
              <a:spcBef>
                <a:spcPts val="0"/>
              </a:spcBef>
              <a:spcAft>
                <a:spcPts val="600"/>
              </a:spcAft>
              <a:buNone/>
            </a:pPr>
            <a:r>
              <a:rPr lang="en-US" sz="1800" i="1" kern="0" dirty="0" smtClean="0">
                <a:solidFill>
                  <a:srgbClr val="000000"/>
                </a:solidFill>
                <a:latin typeface="+mn-lt"/>
                <a:cs typeface="Arial" panose="020B0604020202020204" pitchFamily="34" charset="0"/>
              </a:rPr>
              <a:t>DAP Mailbox</a:t>
            </a:r>
            <a:endParaRPr lang="en-US" sz="1800" kern="0" dirty="0">
              <a:solidFill>
                <a:srgbClr val="000000"/>
              </a:solidFill>
              <a:latin typeface="+mn-lt"/>
              <a:cs typeface="Arial" panose="020B0604020202020204" pitchFamily="34" charset="0"/>
            </a:endParaRPr>
          </a:p>
          <a:p>
            <a:pPr marL="457200" lvl="1" indent="0">
              <a:lnSpc>
                <a:spcPct val="100000"/>
              </a:lnSpc>
              <a:spcBef>
                <a:spcPts val="0"/>
              </a:spcBef>
              <a:spcAft>
                <a:spcPts val="600"/>
              </a:spcAft>
              <a:buNone/>
            </a:pPr>
            <a:r>
              <a:rPr lang="en-US" sz="1800" kern="0" dirty="0">
                <a:solidFill>
                  <a:srgbClr val="000000"/>
                </a:solidFill>
                <a:latin typeface="+mn-lt"/>
                <a:cs typeface="Arial" panose="020B0604020202020204" pitchFamily="34" charset="0"/>
              </a:rPr>
              <a:t>	</a:t>
            </a:r>
            <a:r>
              <a:rPr lang="en-US" sz="1800" u="sng" kern="0" dirty="0" smtClean="0">
                <a:solidFill>
                  <a:schemeClr val="accent5">
                    <a:lumMod val="75000"/>
                  </a:schemeClr>
                </a:solidFill>
                <a:latin typeface="+mn-lt"/>
                <a:cs typeface="Arial" panose="020B0604020202020204" pitchFamily="34" charset="0"/>
              </a:rPr>
              <a:t>DATAActPMO@hhs.gov</a:t>
            </a:r>
            <a:endParaRPr lang="en-US" kern="0" dirty="0">
              <a:solidFill>
                <a:srgbClr val="000000"/>
              </a:solidFill>
              <a:latin typeface="+mn-lt"/>
              <a:cs typeface="Arial" panose="020B0604020202020204" pitchFamily="34" charset="0"/>
            </a:endParaRPr>
          </a:p>
          <a:p>
            <a:pPr marL="457200" lvl="1" indent="0">
              <a:lnSpc>
                <a:spcPct val="100000"/>
              </a:lnSpc>
              <a:spcBef>
                <a:spcPts val="0"/>
              </a:spcBef>
              <a:spcAft>
                <a:spcPts val="600"/>
              </a:spcAft>
              <a:buNone/>
            </a:pPr>
            <a:endParaRPr lang="en-US" sz="1800" kern="0" dirty="0" smtClean="0">
              <a:solidFill>
                <a:schemeClr val="accent5">
                  <a:lumMod val="75000"/>
                </a:schemeClr>
              </a:solidFill>
              <a:latin typeface="+mn-lt"/>
              <a:cs typeface="Arial" panose="020B0604020202020204" pitchFamily="34" charset="0"/>
            </a:endParaRPr>
          </a:p>
        </p:txBody>
      </p:sp>
    </p:spTree>
    <p:extLst>
      <p:ext uri="{BB962C8B-B14F-4D97-AF65-F5344CB8AC3E}">
        <p14:creationId xmlns:p14="http://schemas.microsoft.com/office/powerpoint/2010/main" val="209345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13</a:t>
            </a:fld>
            <a:endParaRPr lang="en-US" dirty="0"/>
          </a:p>
        </p:txBody>
      </p:sp>
      <p:sp>
        <p:nvSpPr>
          <p:cNvPr id="3" name="TextBox 2"/>
          <p:cNvSpPr txBox="1"/>
          <p:nvPr/>
        </p:nvSpPr>
        <p:spPr>
          <a:xfrm>
            <a:off x="0" y="0"/>
            <a:ext cx="7924800" cy="430887"/>
          </a:xfrm>
          <a:prstGeom prst="rect">
            <a:avLst/>
          </a:prstGeom>
          <a:noFill/>
        </p:spPr>
        <p:txBody>
          <a:bodyPr wrap="square" rtlCol="0">
            <a:spAutoFit/>
          </a:bodyPr>
          <a:lstStyle/>
          <a:p>
            <a:r>
              <a:rPr lang="en-US" sz="2200" b="1" dirty="0" smtClean="0">
                <a:solidFill>
                  <a:schemeClr val="bg1"/>
                </a:solidFill>
                <a:latin typeface="Arial" panose="020B0604020202020204" pitchFamily="34" charset="0"/>
                <a:cs typeface="Arial" panose="020B0604020202020204" pitchFamily="34" charset="0"/>
              </a:rPr>
              <a:t>Section 5 Grants Pilot FAQs</a:t>
            </a:r>
            <a:endParaRPr lang="en-US" sz="2200" b="1" dirty="0">
              <a:solidFill>
                <a:schemeClr val="bg1"/>
              </a:solidFill>
              <a:latin typeface="Arial" panose="020B0604020202020204" pitchFamily="34" charset="0"/>
              <a:cs typeface="Arial" panose="020B0604020202020204" pitchFamily="34" charset="0"/>
            </a:endParaRPr>
          </a:p>
        </p:txBody>
      </p:sp>
      <p:sp>
        <p:nvSpPr>
          <p:cNvPr id="4" name="Rectangle 3"/>
          <p:cNvSpPr/>
          <p:nvPr/>
        </p:nvSpPr>
        <p:spPr>
          <a:xfrm>
            <a:off x="228600" y="609600"/>
            <a:ext cx="8001000" cy="4524315"/>
          </a:xfrm>
          <a:prstGeom prst="rect">
            <a:avLst/>
          </a:prstGeom>
        </p:spPr>
        <p:txBody>
          <a:bodyPr wrap="square">
            <a:spAutoFit/>
          </a:bodyPr>
          <a:lstStyle/>
          <a:p>
            <a:r>
              <a:rPr lang="en-US" sz="1200" b="1" dirty="0" smtClean="0">
                <a:latin typeface="Arial" panose="020B0604020202020204" pitchFamily="34" charset="0"/>
                <a:cs typeface="Arial" panose="020B0604020202020204" pitchFamily="34" charset="0"/>
              </a:rPr>
              <a:t>Q: Even </a:t>
            </a:r>
            <a:r>
              <a:rPr lang="en-US" sz="1200" b="1" dirty="0">
                <a:latin typeface="Arial" panose="020B0604020202020204" pitchFamily="34" charset="0"/>
                <a:cs typeface="Arial" panose="020B0604020202020204" pitchFamily="34" charset="0"/>
              </a:rPr>
              <a:t>though no funds are available for the </a:t>
            </a:r>
            <a:r>
              <a:rPr lang="en-US" sz="1200" b="1" dirty="0" smtClean="0">
                <a:latin typeface="Arial" panose="020B0604020202020204" pitchFamily="34" charset="0"/>
                <a:cs typeface="Arial" panose="020B0604020202020204" pitchFamily="34" charset="0"/>
              </a:rPr>
              <a:t>Pilot</a:t>
            </a:r>
            <a:r>
              <a:rPr lang="en-US" sz="1200" b="1" dirty="0">
                <a:latin typeface="Arial" panose="020B0604020202020204" pitchFamily="34" charset="0"/>
                <a:cs typeface="Arial" panose="020B0604020202020204" pitchFamily="34" charset="0"/>
              </a:rPr>
              <a:t>, might you be able to make experts available to the participants in implementing the </a:t>
            </a:r>
            <a:r>
              <a:rPr lang="en-US" sz="1200" b="1" dirty="0" smtClean="0">
                <a:latin typeface="Arial" panose="020B0604020202020204" pitchFamily="34" charset="0"/>
                <a:cs typeface="Arial" panose="020B0604020202020204" pitchFamily="34" charset="0"/>
              </a:rPr>
              <a:t>Pilot</a:t>
            </a:r>
            <a:r>
              <a:rPr lang="en-US" sz="1200" b="1" dirty="0">
                <a:latin typeface="Arial" panose="020B0604020202020204" pitchFamily="34" charset="0"/>
                <a:cs typeface="Arial" panose="020B0604020202020204" pitchFamily="34" charset="0"/>
              </a:rPr>
              <a:t>. Will any type of technical assistance be available? </a:t>
            </a:r>
            <a:endParaRPr lang="en-US" sz="1200" b="1" dirty="0" smtClean="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A: DAP will be available to assist Pilot participants through out the test process.</a:t>
            </a:r>
          </a:p>
          <a:p>
            <a:endParaRPr lang="en-US" sz="1200" dirty="0">
              <a:latin typeface="Arial" panose="020B0604020202020204" pitchFamily="34" charset="0"/>
              <a:cs typeface="Arial" panose="020B0604020202020204" pitchFamily="34" charset="0"/>
            </a:endParaRPr>
          </a:p>
          <a:p>
            <a:r>
              <a:rPr lang="en-US" sz="1200" b="1" dirty="0" smtClean="0">
                <a:latin typeface="Arial" panose="020B0604020202020204" pitchFamily="34" charset="0"/>
                <a:cs typeface="Arial" panose="020B0604020202020204" pitchFamily="34" charset="0"/>
              </a:rPr>
              <a:t>Q: What </a:t>
            </a:r>
            <a:r>
              <a:rPr lang="en-US" sz="1200" b="1" dirty="0">
                <a:latin typeface="Arial" panose="020B0604020202020204" pitchFamily="34" charset="0"/>
                <a:cs typeface="Arial" panose="020B0604020202020204" pitchFamily="34" charset="0"/>
              </a:rPr>
              <a:t>is the intent of </a:t>
            </a:r>
            <a:r>
              <a:rPr lang="en-US" sz="1200" b="1" dirty="0" smtClean="0">
                <a:latin typeface="Arial" panose="020B0604020202020204" pitchFamily="34" charset="0"/>
                <a:cs typeface="Arial" panose="020B0604020202020204" pitchFamily="34" charset="0"/>
              </a:rPr>
              <a:t>the Section 5 Grants Pilot?</a:t>
            </a:r>
          </a:p>
          <a:p>
            <a:endParaRPr lang="en-US" sz="1200" dirty="0" smtClean="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A: The intent of the Section 5 Grants Pilot is to test tools/methods/forms/models to meet DATA Act’s Section Pilot 5 Pilot requirements.</a:t>
            </a:r>
          </a:p>
          <a:p>
            <a:endParaRPr lang="en-US" sz="1200" dirty="0" smtClean="0">
              <a:latin typeface="Arial" panose="020B0604020202020204" pitchFamily="34" charset="0"/>
              <a:cs typeface="Arial" panose="020B0604020202020204" pitchFamily="34" charset="0"/>
            </a:endParaRPr>
          </a:p>
          <a:p>
            <a:r>
              <a:rPr lang="en-US" sz="1200" b="1" dirty="0" smtClean="0">
                <a:latin typeface="Arial" panose="020B0604020202020204" pitchFamily="34" charset="0"/>
                <a:cs typeface="Arial" panose="020B0604020202020204" pitchFamily="34" charset="0"/>
              </a:rPr>
              <a:t>Q: What </a:t>
            </a:r>
            <a:r>
              <a:rPr lang="en-US" sz="1200" b="1" dirty="0">
                <a:latin typeface="Arial" panose="020B0604020202020204" pitchFamily="34" charset="0"/>
                <a:cs typeface="Arial" panose="020B0604020202020204" pitchFamily="34" charset="0"/>
              </a:rPr>
              <a:t>will be expected </a:t>
            </a:r>
            <a:r>
              <a:rPr lang="en-US" sz="1200" b="1" dirty="0" smtClean="0">
                <a:latin typeface="Arial" panose="020B0604020202020204" pitchFamily="34" charset="0"/>
                <a:cs typeface="Arial" panose="020B0604020202020204" pitchFamily="34" charset="0"/>
              </a:rPr>
              <a:t>of Section 5 Grants Pilot </a:t>
            </a:r>
            <a:r>
              <a:rPr lang="en-US" sz="1200" b="1" dirty="0">
                <a:latin typeface="Arial" panose="020B0604020202020204" pitchFamily="34" charset="0"/>
                <a:cs typeface="Arial" panose="020B0604020202020204" pitchFamily="34" charset="0"/>
              </a:rPr>
              <a:t>participants</a:t>
            </a:r>
            <a:r>
              <a:rPr lang="en-US" sz="1200" b="1" dirty="0" smtClean="0">
                <a:latin typeface="Arial" panose="020B0604020202020204" pitchFamily="34" charset="0"/>
                <a:cs typeface="Arial" panose="020B0604020202020204" pitchFamily="34" charset="0"/>
              </a:rPr>
              <a:t>?</a:t>
            </a:r>
          </a:p>
          <a:p>
            <a:endParaRPr lang="en-US" sz="1200" b="1" dirty="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A: Depending on the test model, Pilot participants will be expected to complete surveys, forms, and/or participate in tests and/or focus groups. Participants will be expected to share data on burden hours and any other data that may assist DAP in making recommendations to Congress.</a:t>
            </a:r>
          </a:p>
          <a:p>
            <a:endParaRPr lang="en-US" sz="1200" dirty="0">
              <a:latin typeface="Arial" panose="020B0604020202020204" pitchFamily="34" charset="0"/>
              <a:cs typeface="Arial" panose="020B0604020202020204" pitchFamily="34" charset="0"/>
            </a:endParaRPr>
          </a:p>
          <a:p>
            <a:r>
              <a:rPr lang="en-US" sz="1200" b="1" dirty="0" smtClean="0">
                <a:latin typeface="Arial" panose="020B0604020202020204" pitchFamily="34" charset="0"/>
                <a:cs typeface="Arial" panose="020B0604020202020204" pitchFamily="34" charset="0"/>
              </a:rPr>
              <a:t>Q: What </a:t>
            </a:r>
            <a:r>
              <a:rPr lang="en-US" sz="1200" b="1" dirty="0">
                <a:latin typeface="Arial" panose="020B0604020202020204" pitchFamily="34" charset="0"/>
                <a:cs typeface="Arial" panose="020B0604020202020204" pitchFamily="34" charset="0"/>
              </a:rPr>
              <a:t>is the timeframe for the </a:t>
            </a:r>
            <a:r>
              <a:rPr lang="en-US" sz="1200" b="1" dirty="0" smtClean="0">
                <a:latin typeface="Arial" panose="020B0604020202020204" pitchFamily="34" charset="0"/>
                <a:cs typeface="Arial" panose="020B0604020202020204" pitchFamily="34" charset="0"/>
              </a:rPr>
              <a:t>Section 5 Grants Pilot?</a:t>
            </a:r>
          </a:p>
          <a:p>
            <a:endParaRPr lang="en-US" sz="1200" b="1" dirty="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A: Overall, DAP began Section 5 Pilot Testing in March 2016 and will continue until May 2017</a:t>
            </a:r>
            <a:endParaRPr lang="en-US" sz="1200" dirty="0">
              <a:latin typeface="Arial" panose="020B0604020202020204" pitchFamily="34" charset="0"/>
              <a:cs typeface="Arial" panose="020B0604020202020204" pitchFamily="34" charset="0"/>
            </a:endParaRPr>
          </a:p>
          <a:p>
            <a:endParaRPr lang="en-US" sz="1200" b="1" dirty="0">
              <a:latin typeface="Arial" panose="020B0604020202020204" pitchFamily="34" charset="0"/>
              <a:cs typeface="Arial" panose="020B0604020202020204" pitchFamily="34" charset="0"/>
            </a:endParaRPr>
          </a:p>
          <a:p>
            <a:r>
              <a:rPr lang="en-US" sz="1200" b="1" dirty="0" smtClean="0">
                <a:latin typeface="Arial" panose="020B0604020202020204" pitchFamily="34" charset="0"/>
                <a:cs typeface="Arial" panose="020B0604020202020204" pitchFamily="34" charset="0"/>
              </a:rPr>
              <a:t>Q: What </a:t>
            </a:r>
            <a:r>
              <a:rPr lang="en-US" sz="1200" b="1" dirty="0">
                <a:latin typeface="Arial" panose="020B0604020202020204" pitchFamily="34" charset="0"/>
                <a:cs typeface="Arial" panose="020B0604020202020204" pitchFamily="34" charset="0"/>
              </a:rPr>
              <a:t>is the expected time commitment</a:t>
            </a:r>
            <a:r>
              <a:rPr lang="en-US" sz="1200" b="1" dirty="0" smtClean="0">
                <a:latin typeface="Arial" panose="020B0604020202020204" pitchFamily="34" charset="0"/>
                <a:cs typeface="Arial" panose="020B0604020202020204" pitchFamily="34" charset="0"/>
              </a:rPr>
              <a:t>?</a:t>
            </a:r>
            <a:br>
              <a:rPr lang="en-US" sz="1200" b="1" dirty="0" smtClean="0">
                <a:latin typeface="Arial" panose="020B0604020202020204" pitchFamily="34" charset="0"/>
                <a:cs typeface="Arial" panose="020B0604020202020204" pitchFamily="34" charset="0"/>
              </a:rPr>
            </a:br>
            <a:endParaRPr lang="en-US" sz="1200" b="1" dirty="0" smtClean="0">
              <a:latin typeface="Arial" panose="020B0604020202020204" pitchFamily="34" charset="0"/>
              <a:cs typeface="Arial" panose="020B0604020202020204" pitchFamily="34" charset="0"/>
            </a:endParaRPr>
          </a:p>
          <a:p>
            <a:r>
              <a:rPr lang="en-US" sz="1200" dirty="0" smtClean="0">
                <a:latin typeface="Arial" panose="020B0604020202020204" pitchFamily="34" charset="0"/>
                <a:cs typeface="Arial" panose="020B0604020202020204" pitchFamily="34" charset="0"/>
              </a:rPr>
              <a:t>A: DAP estimates that the Consolidated FFR survey will take about 10 minutes to complete</a:t>
            </a:r>
          </a:p>
          <a:p>
            <a:endParaRPr lang="en-US" sz="1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64138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solidFill>
                  <a:schemeClr val="accent1">
                    <a:lumMod val="50000"/>
                  </a:schemeClr>
                </a:solidFill>
              </a:rPr>
              <a:t>2</a:t>
            </a:fld>
            <a:endParaRPr lang="en-US" dirty="0">
              <a:solidFill>
                <a:schemeClr val="accent1">
                  <a:lumMod val="50000"/>
                </a:schemeClr>
              </a:solidFill>
            </a:endParaRPr>
          </a:p>
        </p:txBody>
      </p:sp>
      <p:sp>
        <p:nvSpPr>
          <p:cNvPr id="3" name="TextBox 2"/>
          <p:cNvSpPr txBox="1"/>
          <p:nvPr/>
        </p:nvSpPr>
        <p:spPr>
          <a:xfrm>
            <a:off x="152400" y="1981200"/>
            <a:ext cx="5334000" cy="369332"/>
          </a:xfrm>
          <a:prstGeom prst="rect">
            <a:avLst/>
          </a:prstGeom>
          <a:noFill/>
        </p:spPr>
        <p:txBody>
          <a:bodyPr wrap="square" rtlCol="0">
            <a:spAutoFit/>
          </a:bodyPr>
          <a:lstStyle/>
          <a:p>
            <a:r>
              <a:rPr lang="en-US" b="1" dirty="0" smtClean="0">
                <a:solidFill>
                  <a:schemeClr val="tx2">
                    <a:lumMod val="75000"/>
                  </a:schemeClr>
                </a:solidFill>
                <a:cs typeface="Arial" panose="020B0604020202020204" pitchFamily="34" charset="0"/>
              </a:rPr>
              <a:t>Discussion Topics</a:t>
            </a:r>
            <a:endParaRPr lang="en-US" b="1" dirty="0">
              <a:solidFill>
                <a:schemeClr val="tx2">
                  <a:lumMod val="75000"/>
                </a:schemeClr>
              </a:solidFill>
              <a:cs typeface="Arial" panose="020B0604020202020204" pitchFamily="34" charset="0"/>
            </a:endParaRPr>
          </a:p>
        </p:txBody>
      </p:sp>
      <p:graphicFrame>
        <p:nvGraphicFramePr>
          <p:cNvPr id="4" name="Diagram 3"/>
          <p:cNvGraphicFramePr/>
          <p:nvPr>
            <p:extLst>
              <p:ext uri="{D42A27DB-BD31-4B8C-83A1-F6EECF244321}">
                <p14:modId xmlns:p14="http://schemas.microsoft.com/office/powerpoint/2010/main" val="255572585"/>
              </p:ext>
            </p:extLst>
          </p:nvPr>
        </p:nvGraphicFramePr>
        <p:xfrm>
          <a:off x="609600" y="2639250"/>
          <a:ext cx="5867400" cy="3685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152400" y="685800"/>
            <a:ext cx="5334000" cy="369332"/>
          </a:xfrm>
          <a:prstGeom prst="rect">
            <a:avLst/>
          </a:prstGeom>
          <a:noFill/>
        </p:spPr>
        <p:txBody>
          <a:bodyPr wrap="square" rtlCol="0">
            <a:spAutoFit/>
          </a:bodyPr>
          <a:lstStyle/>
          <a:p>
            <a:r>
              <a:rPr lang="en-US" b="1" dirty="0" smtClean="0">
                <a:solidFill>
                  <a:schemeClr val="tx2">
                    <a:lumMod val="75000"/>
                  </a:schemeClr>
                </a:solidFill>
                <a:cs typeface="Arial" panose="020B0604020202020204" pitchFamily="34" charset="0"/>
              </a:rPr>
              <a:t>Purpose</a:t>
            </a:r>
            <a:endParaRPr lang="en-US" b="1" dirty="0">
              <a:solidFill>
                <a:schemeClr val="tx2">
                  <a:lumMod val="75000"/>
                </a:schemeClr>
              </a:solidFill>
              <a:cs typeface="Arial" panose="020B0604020202020204" pitchFamily="34" charset="0"/>
            </a:endParaRPr>
          </a:p>
        </p:txBody>
      </p:sp>
      <p:sp>
        <p:nvSpPr>
          <p:cNvPr id="6" name="TextBox 5"/>
          <p:cNvSpPr txBox="1"/>
          <p:nvPr/>
        </p:nvSpPr>
        <p:spPr>
          <a:xfrm>
            <a:off x="0" y="0"/>
            <a:ext cx="72390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Purpose &amp; Discussion Topics</a:t>
            </a:r>
            <a:endParaRPr lang="en-US" sz="2400" b="1" dirty="0">
              <a:solidFill>
                <a:schemeClr val="bg1"/>
              </a:solidFill>
              <a:cs typeface="Arial" panose="020B0604020202020204" pitchFamily="34" charset="0"/>
            </a:endParaRPr>
          </a:p>
        </p:txBody>
      </p:sp>
      <p:sp>
        <p:nvSpPr>
          <p:cNvPr id="7" name="Rectangle 6"/>
          <p:cNvSpPr/>
          <p:nvPr/>
        </p:nvSpPr>
        <p:spPr>
          <a:xfrm>
            <a:off x="266700" y="1147465"/>
            <a:ext cx="8610601" cy="376535"/>
          </a:xfrm>
          <a:prstGeom prst="rect">
            <a:avLst/>
          </a:prstGeom>
        </p:spPr>
        <p:txBody>
          <a:bodyPr wrap="square">
            <a:spAutoFit/>
          </a:bodyPr>
          <a:lstStyle/>
          <a:p>
            <a:r>
              <a:rPr lang="en-US" dirty="0" smtClean="0"/>
              <a:t>To provide </a:t>
            </a:r>
            <a:r>
              <a:rPr lang="en-US" dirty="0"/>
              <a:t>an </a:t>
            </a:r>
            <a:r>
              <a:rPr lang="en-US" dirty="0" smtClean="0"/>
              <a:t>summary of the Section 5 Grants Pilot and the Consolidated FFR Test Model</a:t>
            </a:r>
          </a:p>
        </p:txBody>
      </p:sp>
    </p:spTree>
    <p:extLst>
      <p:ext uri="{BB962C8B-B14F-4D97-AF65-F5344CB8AC3E}">
        <p14:creationId xmlns:p14="http://schemas.microsoft.com/office/powerpoint/2010/main" val="32522353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3</a:t>
            </a:fld>
            <a:endParaRPr lang="en-US" dirty="0"/>
          </a:p>
        </p:txBody>
      </p:sp>
      <p:sp>
        <p:nvSpPr>
          <p:cNvPr id="3" name="TextBox 2"/>
          <p:cNvSpPr txBox="1"/>
          <p:nvPr/>
        </p:nvSpPr>
        <p:spPr>
          <a:xfrm>
            <a:off x="0" y="0"/>
            <a:ext cx="53340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DATA Act Overview</a:t>
            </a:r>
          </a:p>
        </p:txBody>
      </p:sp>
      <p:sp>
        <p:nvSpPr>
          <p:cNvPr id="6" name="TextBox 5"/>
          <p:cNvSpPr txBox="1"/>
          <p:nvPr/>
        </p:nvSpPr>
        <p:spPr>
          <a:xfrm>
            <a:off x="579170" y="1958506"/>
            <a:ext cx="3611830" cy="2862322"/>
          </a:xfrm>
          <a:prstGeom prst="rect">
            <a:avLst/>
          </a:prstGeom>
          <a:noFill/>
        </p:spPr>
        <p:txBody>
          <a:bodyPr wrap="square" rtlCol="0">
            <a:spAutoFit/>
          </a:bodyPr>
          <a:lstStyle/>
          <a:p>
            <a:r>
              <a:rPr lang="en-US" dirty="0" smtClean="0">
                <a:solidFill>
                  <a:schemeClr val="tx2"/>
                </a:solidFill>
                <a:cs typeface="Arial" panose="020B0604020202020204" pitchFamily="34" charset="0"/>
              </a:rPr>
              <a:t>In May 2014, Public Law 113-101 </a:t>
            </a:r>
            <a:r>
              <a:rPr lang="en-US" dirty="0">
                <a:solidFill>
                  <a:schemeClr val="tx2"/>
                </a:solidFill>
                <a:cs typeface="Arial" panose="020B0604020202020204" pitchFamily="34" charset="0"/>
              </a:rPr>
              <a:t>Digital Accountability and Transparency </a:t>
            </a:r>
            <a:r>
              <a:rPr lang="en-US" dirty="0" smtClean="0">
                <a:solidFill>
                  <a:schemeClr val="tx2"/>
                </a:solidFill>
                <a:cs typeface="Arial" panose="020B0604020202020204" pitchFamily="34" charset="0"/>
              </a:rPr>
              <a:t>Act </a:t>
            </a:r>
            <a:r>
              <a:rPr lang="en-US" dirty="0">
                <a:solidFill>
                  <a:schemeClr val="tx2"/>
                </a:solidFill>
                <a:cs typeface="Arial" panose="020B0604020202020204" pitchFamily="34" charset="0"/>
              </a:rPr>
              <a:t>of 2014 (DATA Act) </a:t>
            </a:r>
            <a:r>
              <a:rPr lang="en-US" dirty="0" smtClean="0">
                <a:solidFill>
                  <a:schemeClr val="tx2"/>
                </a:solidFill>
                <a:cs typeface="Arial" panose="020B0604020202020204" pitchFamily="34" charset="0"/>
              </a:rPr>
              <a:t>was signed into law with the purpose to establish </a:t>
            </a:r>
            <a:r>
              <a:rPr lang="en-US" dirty="0">
                <a:solidFill>
                  <a:schemeClr val="tx2"/>
                </a:solidFill>
                <a:cs typeface="Arial" panose="020B0604020202020204" pitchFamily="34" charset="0"/>
              </a:rPr>
              <a:t>government-wide financial data </a:t>
            </a:r>
            <a:r>
              <a:rPr lang="en-US" dirty="0" smtClean="0">
                <a:solidFill>
                  <a:schemeClr val="tx2"/>
                </a:solidFill>
                <a:cs typeface="Arial" panose="020B0604020202020204" pitchFamily="34" charset="0"/>
              </a:rPr>
              <a:t>standards and increase </a:t>
            </a:r>
            <a:r>
              <a:rPr lang="en-US" dirty="0">
                <a:solidFill>
                  <a:schemeClr val="tx2"/>
                </a:solidFill>
                <a:cs typeface="Arial" panose="020B0604020202020204" pitchFamily="34" charset="0"/>
              </a:rPr>
              <a:t>the availability, accuracy, and usefulness of </a:t>
            </a:r>
            <a:r>
              <a:rPr lang="en-US" dirty="0" smtClean="0">
                <a:solidFill>
                  <a:schemeClr val="tx2"/>
                </a:solidFill>
                <a:cs typeface="Arial" panose="020B0604020202020204" pitchFamily="34" charset="0"/>
              </a:rPr>
              <a:t>federal </a:t>
            </a:r>
            <a:r>
              <a:rPr lang="en-US" dirty="0">
                <a:solidFill>
                  <a:schemeClr val="tx2"/>
                </a:solidFill>
                <a:cs typeface="Arial" panose="020B0604020202020204" pitchFamily="34" charset="0"/>
              </a:rPr>
              <a:t>spending </a:t>
            </a:r>
            <a:r>
              <a:rPr lang="en-US" dirty="0" smtClean="0">
                <a:solidFill>
                  <a:schemeClr val="tx2"/>
                </a:solidFill>
                <a:cs typeface="Arial" panose="020B0604020202020204" pitchFamily="34" charset="0"/>
              </a:rPr>
              <a:t>information.</a:t>
            </a:r>
          </a:p>
          <a:p>
            <a:pPr marL="742950" lvl="1" indent="-285750">
              <a:buFont typeface="Arial" panose="020B0604020202020204" pitchFamily="34" charset="0"/>
              <a:buChar char="•"/>
            </a:pPr>
            <a:endParaRPr lang="en-US" dirty="0" smtClean="0">
              <a:solidFill>
                <a:schemeClr val="tx2"/>
              </a:solidFill>
              <a:cs typeface="Arial" panose="020B0604020202020204" pitchFamily="34" charset="0"/>
            </a:endParaRPr>
          </a:p>
        </p:txBody>
      </p:sp>
      <p:graphicFrame>
        <p:nvGraphicFramePr>
          <p:cNvPr id="4" name="Diagram 3"/>
          <p:cNvGraphicFramePr/>
          <p:nvPr>
            <p:extLst>
              <p:ext uri="{D42A27DB-BD31-4B8C-83A1-F6EECF244321}">
                <p14:modId xmlns:p14="http://schemas.microsoft.com/office/powerpoint/2010/main" val="955479024"/>
              </p:ext>
            </p:extLst>
          </p:nvPr>
        </p:nvGraphicFramePr>
        <p:xfrm>
          <a:off x="4343400" y="1537862"/>
          <a:ext cx="4400348" cy="34151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02342" y="4114800"/>
            <a:ext cx="416954" cy="416954"/>
          </a:xfrm>
          <a:prstGeom prst="rect">
            <a:avLst/>
          </a:prstGeom>
        </p:spPr>
      </p:pic>
      <p:pic>
        <p:nvPicPr>
          <p:cNvPr id="5" name="Picture 4"/>
          <p:cNvPicPr>
            <a:picLocks noChangeAspect="1"/>
          </p:cNvPicPr>
          <p:nvPr/>
        </p:nvPicPr>
        <p:blipFill>
          <a:blip r:embed="rId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866505" y="2991805"/>
            <a:ext cx="507929" cy="507929"/>
          </a:xfrm>
          <a:prstGeom prst="rect">
            <a:avLst/>
          </a:prstGeom>
        </p:spPr>
      </p:pic>
      <p:pic>
        <p:nvPicPr>
          <p:cNvPr id="13" name="Picture 12"/>
          <p:cNvPicPr>
            <a:picLocks noChangeAspect="1"/>
          </p:cNvPicPr>
          <p:nvPr/>
        </p:nvPicPr>
        <p:blipFill>
          <a:blip r:embed="rId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4543674" y="1958506"/>
            <a:ext cx="576796" cy="576796"/>
          </a:xfrm>
          <a:prstGeom prst="rect">
            <a:avLst/>
          </a:prstGeom>
        </p:spPr>
      </p:pic>
    </p:spTree>
    <p:extLst>
      <p:ext uri="{BB962C8B-B14F-4D97-AF65-F5344CB8AC3E}">
        <p14:creationId xmlns:p14="http://schemas.microsoft.com/office/powerpoint/2010/main" val="31841268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52400" y="687050"/>
            <a:ext cx="8382000" cy="1200329"/>
          </a:xfrm>
          <a:prstGeom prst="rect">
            <a:avLst/>
          </a:prstGeom>
          <a:noFill/>
        </p:spPr>
        <p:txBody>
          <a:bodyPr wrap="square" rtlCol="0">
            <a:spAutoFit/>
          </a:bodyPr>
          <a:lstStyle/>
          <a:p>
            <a:r>
              <a:rPr lang="en-US" b="1" dirty="0" smtClean="0">
                <a:solidFill>
                  <a:srgbClr val="1F497D"/>
                </a:solidFill>
                <a:cs typeface="Arial" panose="020B0604020202020204" pitchFamily="34" charset="0"/>
              </a:rPr>
              <a:t>The goal of the Pilot is to implement Section 5 of the Digital Accountability and Transparency Act (DATA Act) of 2014, Pub. L. No. 113-101, which requires the Federal Government to, “establish a pilot program with the participation of appropriate Federal agencies to facilitate the development of recommendations for – </a:t>
            </a:r>
          </a:p>
        </p:txBody>
      </p:sp>
      <p:sp>
        <p:nvSpPr>
          <p:cNvPr id="2" name="Slide Number Placeholder 1"/>
          <p:cNvSpPr>
            <a:spLocks noGrp="1"/>
          </p:cNvSpPr>
          <p:nvPr>
            <p:ph type="sldNum" sz="quarter" idx="12"/>
          </p:nvPr>
        </p:nvSpPr>
        <p:spPr/>
        <p:txBody>
          <a:bodyPr/>
          <a:lstStyle/>
          <a:p>
            <a:fld id="{C2D9E353-FF3B-42D0-B944-9BB66310DC08}" type="slidenum">
              <a:rPr lang="en-US" smtClean="0"/>
              <a:t>4</a:t>
            </a:fld>
            <a:endParaRPr lang="en-US" dirty="0"/>
          </a:p>
        </p:txBody>
      </p:sp>
      <p:sp>
        <p:nvSpPr>
          <p:cNvPr id="3" name="TextBox 2"/>
          <p:cNvSpPr txBox="1"/>
          <p:nvPr/>
        </p:nvSpPr>
        <p:spPr>
          <a:xfrm>
            <a:off x="0" y="0"/>
            <a:ext cx="77724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Section 5 Pilot Requirements</a:t>
            </a:r>
            <a:endParaRPr lang="en-US" sz="2400" b="1" dirty="0">
              <a:solidFill>
                <a:schemeClr val="bg1"/>
              </a:solidFill>
              <a:cs typeface="Arial" panose="020B0604020202020204" pitchFamily="34" charset="0"/>
            </a:endParaRPr>
          </a:p>
        </p:txBody>
      </p:sp>
      <p:graphicFrame>
        <p:nvGraphicFramePr>
          <p:cNvPr id="5" name="Diagram 4"/>
          <p:cNvGraphicFramePr/>
          <p:nvPr>
            <p:extLst/>
          </p:nvPr>
        </p:nvGraphicFramePr>
        <p:xfrm>
          <a:off x="1273332" y="1905000"/>
          <a:ext cx="6597337" cy="383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p:cNvPicPr>
            <a:picLocks noChangeAspect="1"/>
          </p:cNvPicPr>
          <p:nvPr/>
        </p:nvPicPr>
        <p:blipFill>
          <a:blip r:embed="rId8">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1828977" y="3551685"/>
            <a:ext cx="507332" cy="507332"/>
          </a:xfrm>
          <a:prstGeom prst="rect">
            <a:avLst/>
          </a:prstGeom>
        </p:spPr>
      </p:pic>
      <p:pic>
        <p:nvPicPr>
          <p:cNvPr id="8" name="Picture 7"/>
          <p:cNvPicPr>
            <a:picLocks noChangeAspect="1"/>
          </p:cNvPicPr>
          <p:nvPr/>
        </p:nvPicPr>
        <p:blipFill>
          <a:blip r:embed="rId9"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519825" y="2362200"/>
            <a:ext cx="618304" cy="618304"/>
          </a:xfrm>
          <a:prstGeom prst="rect">
            <a:avLst/>
          </a:prstGeom>
        </p:spPr>
      </p:pic>
      <p:pic>
        <p:nvPicPr>
          <p:cNvPr id="9" name="Picture 8"/>
          <p:cNvPicPr>
            <a:picLocks noChangeAspect="1"/>
          </p:cNvPicPr>
          <p:nvPr/>
        </p:nvPicPr>
        <p:blipFill>
          <a:blip r:embed="rId10"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519825" y="4724400"/>
            <a:ext cx="562818" cy="562818"/>
          </a:xfrm>
          <a:prstGeom prst="rect">
            <a:avLst/>
          </a:prstGeom>
        </p:spPr>
      </p:pic>
      <p:sp>
        <p:nvSpPr>
          <p:cNvPr id="6" name="Rectangle 5"/>
          <p:cNvSpPr/>
          <p:nvPr/>
        </p:nvSpPr>
        <p:spPr>
          <a:xfrm>
            <a:off x="381000" y="5879903"/>
            <a:ext cx="8381999" cy="584775"/>
          </a:xfrm>
          <a:prstGeom prst="rect">
            <a:avLst/>
          </a:prstGeom>
        </p:spPr>
        <p:txBody>
          <a:bodyPr wrap="square">
            <a:spAutoFit/>
          </a:bodyPr>
          <a:lstStyle/>
          <a:p>
            <a:r>
              <a:rPr lang="en-US" sz="1600" b="1" i="1" dirty="0" smtClean="0"/>
              <a:t>The Office </a:t>
            </a:r>
            <a:r>
              <a:rPr lang="en-US" sz="1600" b="1" i="1" dirty="0"/>
              <a:t>of Management and Budget (OMB) has engaged HHS to serve as the executing agent for the Section 5 Grants </a:t>
            </a:r>
            <a:r>
              <a:rPr lang="en-US" sz="1600" b="1" i="1" dirty="0" smtClean="0"/>
              <a:t>Pilot. </a:t>
            </a:r>
            <a:endParaRPr lang="en-US" sz="1600" b="1" i="1" dirty="0"/>
          </a:p>
        </p:txBody>
      </p:sp>
    </p:spTree>
    <p:extLst>
      <p:ext uri="{BB962C8B-B14F-4D97-AF65-F5344CB8AC3E}">
        <p14:creationId xmlns:p14="http://schemas.microsoft.com/office/powerpoint/2010/main" val="1788919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93019" y="1805391"/>
            <a:ext cx="7727894" cy="1156294"/>
          </a:xfrm>
          <a:prstGeom prst="rect">
            <a:avLst/>
          </a:prstGeom>
          <a:solidFill>
            <a:schemeClr val="bg2"/>
          </a:solidFill>
          <a:ln w="254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prstClr val="white"/>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noProof="0" dirty="0" smtClean="0">
                <a:solidFill>
                  <a:prstClr val="black"/>
                </a:solidFill>
                <a:latin typeface="Calibri"/>
              </a:rPr>
              <a:t>CDER Library is d</a:t>
            </a:r>
            <a:r>
              <a:rPr kumimoji="0" lang="en-US" sz="1400" b="1" i="0" u="none" strike="noStrike" kern="0" cap="none" spc="0" normalizeH="0" baseline="0" noProof="0" dirty="0" smtClean="0">
                <a:ln>
                  <a:noFill/>
                </a:ln>
                <a:solidFill>
                  <a:prstClr val="black"/>
                </a:solidFill>
                <a:effectLst/>
                <a:uLnTx/>
                <a:uFillTx/>
                <a:latin typeface="Calibri"/>
                <a:ea typeface="+mn-ea"/>
                <a:cs typeface="+mn-cs"/>
              </a:rPr>
              <a:t>esigned to be a federal-wide, online repository for grants-specific data standards, definitions, and context.</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black"/>
                </a:solidFill>
                <a:effectLst/>
                <a:uLnTx/>
                <a:uFillTx/>
                <a:latin typeface="Calibri"/>
                <a:ea typeface="+mn-ea"/>
                <a:cs typeface="+mn-cs"/>
              </a:rPr>
              <a:t>Test 1: </a:t>
            </a:r>
            <a:r>
              <a:rPr kumimoji="0" lang="en-US" sz="1200" b="0" i="0" u="none" strike="noStrike" kern="0" cap="none" spc="0" normalizeH="0" baseline="0" noProof="0" dirty="0" smtClean="0">
                <a:ln>
                  <a:noFill/>
                </a:ln>
                <a:solidFill>
                  <a:prstClr val="black"/>
                </a:solidFill>
                <a:effectLst/>
                <a:uLnTx/>
                <a:uFillTx/>
                <a:latin typeface="Calibri"/>
                <a:ea typeface="+mn-ea"/>
                <a:cs typeface="+mn-cs"/>
              </a:rPr>
              <a:t>Provide grantees with data element definitions to identify potential changes in accuracy and speed of grant lifecycle form completion.</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black"/>
                </a:solidFill>
                <a:effectLst/>
                <a:uLnTx/>
                <a:uFillTx/>
                <a:latin typeface="Calibri"/>
                <a:ea typeface="+mn-ea"/>
                <a:cs typeface="+mn-cs"/>
              </a:rPr>
              <a:t>Test 2: </a:t>
            </a:r>
            <a:r>
              <a:rPr kumimoji="0" lang="en-US" sz="1200" b="0" i="0" u="none" strike="noStrike" kern="0" cap="none" spc="0" normalizeH="0" baseline="0" noProof="0" dirty="0" smtClean="0">
                <a:ln>
                  <a:noFill/>
                </a:ln>
                <a:solidFill>
                  <a:prstClr val="black"/>
                </a:solidFill>
                <a:effectLst/>
                <a:uLnTx/>
                <a:uFillTx/>
                <a:latin typeface="Calibri"/>
                <a:ea typeface="+mn-ea"/>
                <a:cs typeface="+mn-cs"/>
              </a:rPr>
              <a:t>Identify form duplication and update/reduce forms to reduce grantee burden.</a:t>
            </a:r>
            <a:endParaRPr kumimoji="0" lang="en-US" sz="1600" b="0" i="0" u="none" strike="noStrike" kern="0" cap="none" spc="0" normalizeH="0" baseline="0" noProof="0" dirty="0" smtClean="0">
              <a:ln>
                <a:noFill/>
              </a:ln>
              <a:solidFill>
                <a:prstClr val="black"/>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smtClean="0">
              <a:ln>
                <a:noFill/>
              </a:ln>
              <a:solidFill>
                <a:prstClr val="black">
                  <a:lumMod val="75000"/>
                  <a:lumOff val="25000"/>
                </a:prstClr>
              </a:solidFill>
              <a:effectLst/>
              <a:uLnTx/>
              <a:uFillTx/>
              <a:latin typeface="Calibri"/>
              <a:ea typeface="+mn-ea"/>
              <a:cs typeface="+mn-cs"/>
            </a:endParaRPr>
          </a:p>
        </p:txBody>
      </p:sp>
      <p:sp>
        <p:nvSpPr>
          <p:cNvPr id="12" name="Rectangle 11"/>
          <p:cNvSpPr/>
          <p:nvPr/>
        </p:nvSpPr>
        <p:spPr>
          <a:xfrm>
            <a:off x="793019" y="3494703"/>
            <a:ext cx="7727894" cy="1150125"/>
          </a:xfrm>
          <a:prstGeom prst="rect">
            <a:avLst/>
          </a:prstGeom>
          <a:solidFill>
            <a:schemeClr val="bg2"/>
          </a:solidFill>
          <a:ln w="254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smtClean="0">
              <a:ln>
                <a:noFill/>
              </a:ln>
              <a:solidFill>
                <a:prstClr val="white"/>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black"/>
                </a:solidFill>
                <a:effectLst/>
                <a:uLnTx/>
                <a:uFillTx/>
                <a:latin typeface="Calibri"/>
                <a:ea typeface="+mn-ea"/>
                <a:cs typeface="+mn-cs"/>
              </a:rPr>
              <a:t>NOA</a:t>
            </a:r>
            <a:r>
              <a:rPr kumimoji="0" lang="en-US" sz="1400" b="1" i="0" u="none" strike="noStrike" kern="0" cap="none" spc="0" normalizeH="0" noProof="0" dirty="0" smtClean="0">
                <a:ln>
                  <a:noFill/>
                </a:ln>
                <a:solidFill>
                  <a:prstClr val="black"/>
                </a:solidFill>
                <a:effectLst/>
                <a:uLnTx/>
                <a:uFillTx/>
                <a:latin typeface="Calibri"/>
                <a:ea typeface="+mn-ea"/>
                <a:cs typeface="+mn-cs"/>
              </a:rPr>
              <a:t> – POC is </a:t>
            </a:r>
            <a:r>
              <a:rPr lang="en-US" sz="1400" b="1" kern="0" dirty="0">
                <a:solidFill>
                  <a:prstClr val="black"/>
                </a:solidFill>
                <a:latin typeface="Calibri"/>
              </a:rPr>
              <a:t>a</a:t>
            </a:r>
            <a:r>
              <a:rPr kumimoji="0" lang="en-US" sz="1400" b="1" i="0" u="none" strike="noStrike" kern="0" cap="none" spc="0" normalizeH="0" baseline="0" noProof="0" dirty="0" smtClean="0">
                <a:ln>
                  <a:noFill/>
                </a:ln>
                <a:solidFill>
                  <a:prstClr val="black"/>
                </a:solidFill>
                <a:effectLst/>
                <a:uLnTx/>
                <a:uFillTx/>
                <a:latin typeface="Calibri"/>
                <a:ea typeface="+mn-ea"/>
                <a:cs typeface="+mn-cs"/>
              </a:rPr>
              <a:t> document containing information a grant recipient needs in order to perform routine accounting and finance operations.</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black"/>
                </a:solidFill>
                <a:effectLst/>
                <a:uLnTx/>
                <a:uFillTx/>
                <a:latin typeface="Calibri"/>
                <a:ea typeface="+mn-ea"/>
                <a:cs typeface="+mn-cs"/>
              </a:rPr>
              <a:t>Test: </a:t>
            </a:r>
            <a:r>
              <a:rPr kumimoji="0" lang="en-US" sz="1200" b="0" i="0" u="none" strike="noStrike" kern="0" cap="none" spc="0" normalizeH="0" baseline="0" noProof="0" dirty="0" smtClean="0">
                <a:ln>
                  <a:noFill/>
                </a:ln>
                <a:solidFill>
                  <a:prstClr val="black"/>
                </a:solidFill>
                <a:effectLst/>
                <a:uLnTx/>
                <a:uFillTx/>
                <a:latin typeface="Calibri"/>
                <a:ea typeface="+mn-ea"/>
                <a:cs typeface="+mn-cs"/>
              </a:rPr>
              <a:t>Provide grantees with standardized NOA cover sheet for Federal awards to populate a data collection tool. Identify potential changes in speed of completing the data collection tool with and without the standardized NOA.</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smtClean="0">
              <a:ln>
                <a:noFill/>
              </a:ln>
              <a:solidFill>
                <a:prstClr val="white"/>
              </a:solidFill>
              <a:effectLst/>
              <a:uLnTx/>
              <a:uFillTx/>
              <a:latin typeface="Calibri"/>
              <a:ea typeface="+mn-ea"/>
              <a:cs typeface="+mn-cs"/>
            </a:endParaRPr>
          </a:p>
        </p:txBody>
      </p:sp>
      <p:sp>
        <p:nvSpPr>
          <p:cNvPr id="13" name="Rectangle 12"/>
          <p:cNvSpPr/>
          <p:nvPr/>
        </p:nvSpPr>
        <p:spPr>
          <a:xfrm>
            <a:off x="793019" y="5168073"/>
            <a:ext cx="7727894" cy="1070886"/>
          </a:xfrm>
          <a:prstGeom prst="rect">
            <a:avLst/>
          </a:prstGeom>
          <a:solidFill>
            <a:schemeClr val="bg2"/>
          </a:solidFill>
          <a:ln w="25400" cap="flat" cmpd="sng" algn="ctr">
            <a:solidFill>
              <a:schemeClr val="tx2"/>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prstClr val="black"/>
                </a:solidFill>
                <a:effectLst/>
                <a:uLnTx/>
                <a:uFillTx/>
                <a:latin typeface="Calibri"/>
                <a:ea typeface="+mn-ea"/>
                <a:cs typeface="+mn-cs"/>
              </a:rPr>
              <a:t>Learn Grants is a web-based portal that provides information for grant recipients to access federal grant lifecycle information.</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prstClr val="black"/>
                </a:solidFill>
                <a:effectLst/>
                <a:uLnTx/>
                <a:uFillTx/>
                <a:latin typeface="Calibri"/>
                <a:ea typeface="+mn-ea"/>
                <a:cs typeface="+mn-cs"/>
              </a:rPr>
              <a:t>Test: </a:t>
            </a:r>
            <a:r>
              <a:rPr kumimoji="0" lang="en-US" sz="1200" b="0" i="0" u="none" strike="noStrike" kern="0" cap="none" spc="0" normalizeH="0" baseline="0" noProof="0" dirty="0" smtClean="0">
                <a:ln>
                  <a:noFill/>
                </a:ln>
                <a:solidFill>
                  <a:prstClr val="black"/>
                </a:solidFill>
                <a:effectLst/>
                <a:uLnTx/>
                <a:uFillTx/>
                <a:latin typeface="Calibri"/>
                <a:ea typeface="+mn-ea"/>
                <a:cs typeface="+mn-cs"/>
              </a:rPr>
              <a:t>Determine users’ level of understanding on the grants lifecycle after using Learn Grants. </a:t>
            </a:r>
            <a:endParaRPr kumimoji="0" lang="en-US" sz="1600" b="0" i="0" u="none" strike="noStrike" kern="0" cap="none" spc="0" normalizeH="0" baseline="0" noProof="0" dirty="0" smtClean="0">
              <a:ln>
                <a:noFill/>
              </a:ln>
              <a:solidFill>
                <a:prstClr val="black"/>
              </a:solidFill>
              <a:effectLst/>
              <a:uLnTx/>
              <a:uFillTx/>
              <a:latin typeface="Calibri"/>
              <a:ea typeface="+mn-ea"/>
              <a:cs typeface="+mn-cs"/>
            </a:endParaRPr>
          </a:p>
        </p:txBody>
      </p:sp>
      <p:sp>
        <p:nvSpPr>
          <p:cNvPr id="14" name="Rounded Rectangle 13"/>
          <p:cNvSpPr/>
          <p:nvPr/>
        </p:nvSpPr>
        <p:spPr>
          <a:xfrm>
            <a:off x="2043728" y="4826147"/>
            <a:ext cx="5137463" cy="36576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algn="ctr"/>
            <a:r>
              <a:rPr lang="en-US" b="1" kern="0" dirty="0">
                <a:solidFill>
                  <a:prstClr val="white"/>
                </a:solidFill>
                <a:latin typeface="Calibri"/>
              </a:rPr>
              <a:t>Learn Grants</a:t>
            </a:r>
          </a:p>
        </p:txBody>
      </p:sp>
      <p:sp>
        <p:nvSpPr>
          <p:cNvPr id="15" name="Rounded Rectangle 14"/>
          <p:cNvSpPr/>
          <p:nvPr/>
        </p:nvSpPr>
        <p:spPr>
          <a:xfrm>
            <a:off x="2043728" y="3150230"/>
            <a:ext cx="5137463" cy="36576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algn="ctr"/>
            <a:r>
              <a:rPr lang="en-US" b="1" kern="0" dirty="0">
                <a:solidFill>
                  <a:prstClr val="white"/>
                </a:solidFill>
                <a:latin typeface="Calibri"/>
              </a:rPr>
              <a:t>Notice of Award – Proof of Concept (NOA – POC)</a:t>
            </a:r>
          </a:p>
        </p:txBody>
      </p:sp>
      <p:sp>
        <p:nvSpPr>
          <p:cNvPr id="18" name="Rounded Rectangle 17"/>
          <p:cNvSpPr/>
          <p:nvPr/>
        </p:nvSpPr>
        <p:spPr>
          <a:xfrm>
            <a:off x="2043727" y="1460381"/>
            <a:ext cx="5137463" cy="36576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b="1" i="0" u="none" strike="noStrike" kern="0" cap="none" spc="0" normalizeH="0" baseline="0" noProof="0" dirty="0" smtClean="0">
                <a:ln>
                  <a:noFill/>
                </a:ln>
                <a:solidFill>
                  <a:prstClr val="white"/>
                </a:solidFill>
                <a:effectLst/>
                <a:uLnTx/>
                <a:uFillTx/>
                <a:latin typeface="Calibri"/>
                <a:ea typeface="+mn-ea"/>
                <a:cs typeface="+mn-cs"/>
              </a:rPr>
              <a:t>Common Data Element Repository (CDER) Library</a:t>
            </a:r>
          </a:p>
        </p:txBody>
      </p:sp>
      <p:sp>
        <p:nvSpPr>
          <p:cNvPr id="10" name="TextBox 9"/>
          <p:cNvSpPr txBox="1"/>
          <p:nvPr/>
        </p:nvSpPr>
        <p:spPr>
          <a:xfrm>
            <a:off x="0" y="0"/>
            <a:ext cx="77724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Section 5 Grants Pilot Test Models</a:t>
            </a:r>
            <a:endParaRPr lang="en-US" sz="2400" b="1" dirty="0">
              <a:solidFill>
                <a:schemeClr val="bg1"/>
              </a:solidFill>
              <a:cs typeface="Arial" panose="020B0604020202020204" pitchFamily="34" charset="0"/>
            </a:endParaRPr>
          </a:p>
        </p:txBody>
      </p:sp>
      <p:sp>
        <p:nvSpPr>
          <p:cNvPr id="11" name="Slide Number Placeholder 1"/>
          <p:cNvSpPr>
            <a:spLocks noGrp="1"/>
          </p:cNvSpPr>
          <p:nvPr>
            <p:ph type="sldNum" sz="quarter" idx="12"/>
          </p:nvPr>
        </p:nvSpPr>
        <p:spPr>
          <a:xfrm>
            <a:off x="6966263" y="6352350"/>
            <a:ext cx="2133600" cy="365125"/>
          </a:xfrm>
        </p:spPr>
        <p:txBody>
          <a:bodyPr/>
          <a:lstStyle/>
          <a:p>
            <a:fld id="{C2D9E353-FF3B-42D0-B944-9BB66310DC08}" type="slidenum">
              <a:rPr lang="en-US" smtClean="0"/>
              <a:t>5</a:t>
            </a:fld>
            <a:endParaRPr lang="en-US" dirty="0"/>
          </a:p>
        </p:txBody>
      </p:sp>
    </p:spTree>
    <p:extLst>
      <p:ext uri="{BB962C8B-B14F-4D97-AF65-F5344CB8AC3E}">
        <p14:creationId xmlns:p14="http://schemas.microsoft.com/office/powerpoint/2010/main" val="3045184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849663" y="4029160"/>
            <a:ext cx="7517501" cy="1609640"/>
          </a:xfrm>
          <a:prstGeom prst="rect">
            <a:avLst/>
          </a:prstGeom>
          <a:solidFill>
            <a:schemeClr val="bg2"/>
          </a:solidFill>
          <a:ln w="25400" cap="flat" cmpd="sng" algn="ctr">
            <a:solidFill>
              <a:schemeClr val="tx2"/>
            </a:solidFill>
            <a:prstDash val="solid"/>
          </a:ln>
          <a:effectLst/>
        </p:spPr>
        <p:txBody>
          <a:bodyPr rtlCol="0" anchor="t"/>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1400" b="1" kern="0" dirty="0" smtClean="0">
                <a:solidFill>
                  <a:prstClr val="black"/>
                </a:solidFill>
                <a:latin typeface="Calibri"/>
              </a:rPr>
              <a:t>The FFR is a financial report that grantees submit to their agencies. </a:t>
            </a:r>
            <a:endParaRPr kumimoji="0" lang="en-US" sz="1400" b="1" i="0" u="none" strike="noStrike" kern="0" cap="none" spc="0" normalizeH="0" baseline="0" noProof="0" dirty="0" smtClean="0">
              <a:ln>
                <a:noFill/>
              </a:ln>
              <a:solidFill>
                <a:prstClr val="black"/>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prstClr val="black"/>
              </a:solidFill>
              <a:effectLst/>
              <a:uLnTx/>
              <a:uFillTx/>
              <a:latin typeface="Calibri"/>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smtClean="0">
              <a:ln>
                <a:noFill/>
              </a:ln>
              <a:solidFill>
                <a:prstClr val="black">
                  <a:lumMod val="75000"/>
                  <a:lumOff val="25000"/>
                </a:prstClr>
              </a:solidFill>
              <a:effectLst/>
              <a:uLnTx/>
              <a:uFillTx/>
              <a:latin typeface="Calibri"/>
              <a:ea typeface="+mn-ea"/>
              <a:cs typeface="+mn-cs"/>
            </a:endParaRPr>
          </a:p>
        </p:txBody>
      </p:sp>
      <p:sp>
        <p:nvSpPr>
          <p:cNvPr id="8" name="TextBox 7"/>
          <p:cNvSpPr txBox="1"/>
          <p:nvPr/>
        </p:nvSpPr>
        <p:spPr>
          <a:xfrm>
            <a:off x="1132882" y="4517899"/>
            <a:ext cx="3362917" cy="830997"/>
          </a:xfrm>
          <a:prstGeom prst="rect">
            <a:avLst/>
          </a:prstGeom>
          <a:noFill/>
        </p:spPr>
        <p:txBody>
          <a:bodyPr wrap="square" rtlCol="0">
            <a:spAutoFit/>
          </a:bodyPr>
          <a:lstStyle/>
          <a:p>
            <a:pPr defTabSz="914400"/>
            <a:r>
              <a:rPr lang="en-US" sz="1200" b="1" dirty="0">
                <a:solidFill>
                  <a:prstClr val="black"/>
                </a:solidFill>
                <a:latin typeface="Calibri"/>
              </a:rPr>
              <a:t>Test: </a:t>
            </a:r>
            <a:r>
              <a:rPr lang="en-US" sz="1200" dirty="0">
                <a:solidFill>
                  <a:prstClr val="black"/>
                </a:solidFill>
                <a:latin typeface="Calibri"/>
              </a:rPr>
              <a:t>Provide grantees with one c</a:t>
            </a:r>
            <a:r>
              <a:rPr lang="en-US" sz="1200" dirty="0" smtClean="0">
                <a:solidFill>
                  <a:prstClr val="black"/>
                </a:solidFill>
                <a:latin typeface="Calibri"/>
              </a:rPr>
              <a:t>onsolidated process for submitting the </a:t>
            </a:r>
            <a:r>
              <a:rPr lang="en-US" sz="1200" dirty="0">
                <a:solidFill>
                  <a:prstClr val="black"/>
                </a:solidFill>
                <a:latin typeface="Calibri"/>
              </a:rPr>
              <a:t>FFR to identify potential changes in the time it takes to complete and submit two separate components of the FFR. </a:t>
            </a:r>
          </a:p>
        </p:txBody>
      </p:sp>
      <p:sp>
        <p:nvSpPr>
          <p:cNvPr id="9" name="TextBox 8"/>
          <p:cNvSpPr txBox="1"/>
          <p:nvPr/>
        </p:nvSpPr>
        <p:spPr>
          <a:xfrm>
            <a:off x="4800600" y="4517899"/>
            <a:ext cx="3307619" cy="461665"/>
          </a:xfrm>
          <a:prstGeom prst="rect">
            <a:avLst/>
          </a:prstGeom>
          <a:noFill/>
        </p:spPr>
        <p:txBody>
          <a:bodyPr wrap="square" rtlCol="0">
            <a:spAutoFit/>
          </a:bodyPr>
          <a:lstStyle/>
          <a:p>
            <a:pPr defTabSz="914400"/>
            <a:r>
              <a:rPr lang="en-US" sz="1200" b="1" dirty="0">
                <a:solidFill>
                  <a:prstClr val="black"/>
                </a:solidFill>
                <a:latin typeface="Calibri"/>
              </a:rPr>
              <a:t>Discussion: </a:t>
            </a:r>
            <a:r>
              <a:rPr lang="en-US" sz="1200" dirty="0" smtClean="0">
                <a:solidFill>
                  <a:prstClr val="black"/>
                </a:solidFill>
                <a:latin typeface="Calibri"/>
              </a:rPr>
              <a:t>Review the </a:t>
            </a:r>
            <a:r>
              <a:rPr lang="en-US" sz="1200" dirty="0">
                <a:solidFill>
                  <a:prstClr val="black"/>
                </a:solidFill>
                <a:latin typeface="Calibri"/>
              </a:rPr>
              <a:t>changes to the FFR and allow for </a:t>
            </a:r>
            <a:r>
              <a:rPr lang="en-US" sz="1200" dirty="0" smtClean="0">
                <a:solidFill>
                  <a:prstClr val="black"/>
                </a:solidFill>
                <a:latin typeface="Calibri"/>
              </a:rPr>
              <a:t>questions/feedback.</a:t>
            </a:r>
            <a:endParaRPr lang="en-US" sz="1200" dirty="0">
              <a:solidFill>
                <a:prstClr val="black"/>
              </a:solidFill>
              <a:latin typeface="Calibri"/>
            </a:endParaRPr>
          </a:p>
        </p:txBody>
      </p:sp>
      <p:sp>
        <p:nvSpPr>
          <p:cNvPr id="10" name="Rounded Rectangle 9"/>
          <p:cNvSpPr/>
          <p:nvPr/>
        </p:nvSpPr>
        <p:spPr>
          <a:xfrm>
            <a:off x="2043728" y="3657600"/>
            <a:ext cx="5137463" cy="36923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algn="ctr"/>
            <a:r>
              <a:rPr lang="en-US" b="1" kern="0" dirty="0">
                <a:solidFill>
                  <a:prstClr val="white"/>
                </a:solidFill>
                <a:latin typeface="Calibri"/>
              </a:rPr>
              <a:t>Consolidated Federal Financial Reporting (FFR)</a:t>
            </a:r>
          </a:p>
        </p:txBody>
      </p:sp>
      <p:sp>
        <p:nvSpPr>
          <p:cNvPr id="11" name="Rectangle 10"/>
          <p:cNvSpPr/>
          <p:nvPr/>
        </p:nvSpPr>
        <p:spPr>
          <a:xfrm>
            <a:off x="849664" y="1790967"/>
            <a:ext cx="7517501" cy="1522011"/>
          </a:xfrm>
          <a:prstGeom prst="rect">
            <a:avLst/>
          </a:prstGeom>
          <a:solidFill>
            <a:schemeClr val="bg2"/>
          </a:solidFill>
          <a:ln w="25400" cap="flat" cmpd="sng" algn="ctr">
            <a:solidFill>
              <a:schemeClr val="tx2"/>
            </a:solidFill>
            <a:prstDash val="solid"/>
          </a:ln>
          <a:effectLst/>
        </p:spPr>
        <p:txBody>
          <a:bodyPr rtlCol="0" anchor="t"/>
          <a:lstStyle/>
          <a:p>
            <a:pPr algn="ctr" defTabSz="914400">
              <a:defRPr/>
            </a:pPr>
            <a:r>
              <a:rPr lang="en-US" sz="1400" b="1" kern="0" dirty="0" smtClean="0">
                <a:solidFill>
                  <a:prstClr val="black"/>
                </a:solidFill>
                <a:latin typeface="Calibri"/>
              </a:rPr>
              <a:t>The Single Audit is an organization-wide financial statement and federal awards’ audit.</a:t>
            </a:r>
            <a:endParaRPr kumimoji="0" lang="en-US" sz="1400" b="1" i="0" u="none" strike="noStrike" kern="0" cap="none" spc="0" normalizeH="0" baseline="0" noProof="0" dirty="0" smtClean="0">
              <a:ln>
                <a:noFill/>
              </a:ln>
              <a:solidFill>
                <a:prstClr val="black"/>
              </a:solidFill>
              <a:effectLst/>
              <a:uLnTx/>
              <a:uFillTx/>
              <a:latin typeface="Calibri"/>
              <a:ea typeface="+mn-ea"/>
              <a:cs typeface="+mn-cs"/>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smtClean="0">
              <a:ln>
                <a:noFill/>
              </a:ln>
              <a:solidFill>
                <a:prstClr val="black"/>
              </a:solidFill>
              <a:effectLst/>
              <a:uLnTx/>
              <a:uFillTx/>
              <a:latin typeface="Calibri"/>
              <a:ea typeface="+mn-ea"/>
              <a:cs typeface="+mn-cs"/>
            </a:endParaRPr>
          </a:p>
        </p:txBody>
      </p:sp>
      <p:sp>
        <p:nvSpPr>
          <p:cNvPr id="12" name="TextBox 11"/>
          <p:cNvSpPr txBox="1"/>
          <p:nvPr/>
        </p:nvSpPr>
        <p:spPr>
          <a:xfrm>
            <a:off x="1132883" y="2201376"/>
            <a:ext cx="3362915" cy="830997"/>
          </a:xfrm>
          <a:prstGeom prst="rect">
            <a:avLst/>
          </a:prstGeom>
          <a:noFill/>
        </p:spPr>
        <p:txBody>
          <a:bodyPr wrap="square" rtlCol="0">
            <a:spAutoFit/>
          </a:bodyPr>
          <a:lstStyle/>
          <a:p>
            <a:pPr defTabSz="914400"/>
            <a:r>
              <a:rPr lang="en-US" sz="1200" b="1" dirty="0">
                <a:solidFill>
                  <a:prstClr val="black"/>
                </a:solidFill>
                <a:latin typeface="Calibri"/>
              </a:rPr>
              <a:t>Test: </a:t>
            </a:r>
            <a:r>
              <a:rPr lang="en-US" sz="1200" dirty="0">
                <a:solidFill>
                  <a:prstClr val="black"/>
                </a:solidFill>
                <a:latin typeface="Calibri"/>
              </a:rPr>
              <a:t>Provide </a:t>
            </a:r>
            <a:r>
              <a:rPr lang="en-US" sz="1200" dirty="0" smtClean="0">
                <a:solidFill>
                  <a:prstClr val="black"/>
                </a:solidFill>
                <a:latin typeface="Calibri"/>
              </a:rPr>
              <a:t>non-federal entities </a:t>
            </a:r>
            <a:r>
              <a:rPr lang="en-US" sz="1200" dirty="0">
                <a:solidFill>
                  <a:prstClr val="black"/>
                </a:solidFill>
                <a:latin typeface="Calibri"/>
              </a:rPr>
              <a:t>with draft 2016 expanded Single Audit form (SF-SAC only</a:t>
            </a:r>
            <a:r>
              <a:rPr lang="en-US" sz="1200" dirty="0" smtClean="0">
                <a:solidFill>
                  <a:prstClr val="black"/>
                </a:solidFill>
                <a:latin typeface="Calibri"/>
              </a:rPr>
              <a:t>) and collect participant feedback on a more streamlined approach for SF-SAC/SEFA reporting.</a:t>
            </a:r>
            <a:endParaRPr lang="en-US" sz="1200" dirty="0">
              <a:solidFill>
                <a:prstClr val="black"/>
              </a:solidFill>
              <a:latin typeface="Calibri"/>
            </a:endParaRPr>
          </a:p>
        </p:txBody>
      </p:sp>
      <p:sp>
        <p:nvSpPr>
          <p:cNvPr id="13" name="TextBox 12"/>
          <p:cNvSpPr txBox="1"/>
          <p:nvPr/>
        </p:nvSpPr>
        <p:spPr>
          <a:xfrm>
            <a:off x="4765259" y="2201376"/>
            <a:ext cx="3342960" cy="646331"/>
          </a:xfrm>
          <a:prstGeom prst="rect">
            <a:avLst/>
          </a:prstGeom>
          <a:noFill/>
        </p:spPr>
        <p:txBody>
          <a:bodyPr wrap="square" rtlCol="0">
            <a:spAutoFit/>
          </a:bodyPr>
          <a:lstStyle/>
          <a:p>
            <a:pPr defTabSz="914400"/>
            <a:r>
              <a:rPr lang="en-US" sz="1200" b="1" dirty="0">
                <a:solidFill>
                  <a:prstClr val="black"/>
                </a:solidFill>
                <a:latin typeface="Calibri"/>
              </a:rPr>
              <a:t>Discussion: </a:t>
            </a:r>
            <a:r>
              <a:rPr lang="en-US" sz="1200" dirty="0" smtClean="0">
                <a:solidFill>
                  <a:prstClr val="black"/>
                </a:solidFill>
                <a:latin typeface="Calibri"/>
              </a:rPr>
              <a:t>Present draft expanded Single Audit form and </a:t>
            </a:r>
            <a:r>
              <a:rPr lang="en-US" sz="1200" dirty="0">
                <a:solidFill>
                  <a:prstClr val="black"/>
                </a:solidFill>
                <a:latin typeface="Calibri"/>
              </a:rPr>
              <a:t>a</a:t>
            </a:r>
            <a:r>
              <a:rPr lang="en-US" sz="1200" dirty="0" smtClean="0">
                <a:solidFill>
                  <a:prstClr val="black"/>
                </a:solidFill>
                <a:latin typeface="Calibri"/>
              </a:rPr>
              <a:t>llow </a:t>
            </a:r>
            <a:r>
              <a:rPr lang="en-US" sz="1200" dirty="0">
                <a:solidFill>
                  <a:prstClr val="black"/>
                </a:solidFill>
                <a:latin typeface="Calibri"/>
              </a:rPr>
              <a:t>participants to comment upon the SF-SAC changes in a live </a:t>
            </a:r>
            <a:r>
              <a:rPr lang="en-US" sz="1200" dirty="0" smtClean="0">
                <a:solidFill>
                  <a:prstClr val="black"/>
                </a:solidFill>
                <a:latin typeface="Calibri"/>
              </a:rPr>
              <a:t>setting.</a:t>
            </a:r>
            <a:endParaRPr lang="en-US" sz="1200" dirty="0">
              <a:solidFill>
                <a:prstClr val="black"/>
              </a:solidFill>
              <a:latin typeface="Calibri"/>
            </a:endParaRPr>
          </a:p>
        </p:txBody>
      </p:sp>
      <p:sp>
        <p:nvSpPr>
          <p:cNvPr id="14" name="Rounded Rectangle 13"/>
          <p:cNvSpPr/>
          <p:nvPr/>
        </p:nvSpPr>
        <p:spPr>
          <a:xfrm>
            <a:off x="2043728" y="1447800"/>
            <a:ext cx="5137463" cy="365760"/>
          </a:xfrm>
          <a:prstGeom prst="roundRect">
            <a:avLst/>
          </a:prstGeom>
          <a:solidFill>
            <a:schemeClr val="tx2"/>
          </a:solidFill>
          <a:ln w="25400" cap="flat" cmpd="sng" algn="ctr">
            <a:solidFill>
              <a:srgbClr val="4F81BD">
                <a:shade val="50000"/>
              </a:srgbClr>
            </a:solidFill>
            <a:prstDash val="solid"/>
          </a:ln>
          <a:effectLst/>
        </p:spPr>
        <p:txBody>
          <a:bodyPr rtlCol="0" anchor="ctr"/>
          <a:lstStyle/>
          <a:p>
            <a:pPr algn="ctr"/>
            <a:r>
              <a:rPr lang="en-US" b="1" kern="0" dirty="0">
                <a:solidFill>
                  <a:prstClr val="white"/>
                </a:solidFill>
                <a:latin typeface="Calibri"/>
              </a:rPr>
              <a:t>Single Audit</a:t>
            </a:r>
          </a:p>
        </p:txBody>
      </p:sp>
      <p:sp>
        <p:nvSpPr>
          <p:cNvPr id="16" name="TextBox 15"/>
          <p:cNvSpPr txBox="1"/>
          <p:nvPr/>
        </p:nvSpPr>
        <p:spPr>
          <a:xfrm>
            <a:off x="0" y="0"/>
            <a:ext cx="77724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Section 5 Grants Pilot Test Models</a:t>
            </a:r>
            <a:endParaRPr lang="en-US" sz="2400" b="1" dirty="0">
              <a:solidFill>
                <a:schemeClr val="bg1"/>
              </a:solidFill>
              <a:cs typeface="Arial" panose="020B0604020202020204" pitchFamily="34" charset="0"/>
            </a:endParaRPr>
          </a:p>
        </p:txBody>
      </p:sp>
      <p:sp>
        <p:nvSpPr>
          <p:cNvPr id="17" name="Slide Number Placeholder 1"/>
          <p:cNvSpPr>
            <a:spLocks noGrp="1"/>
          </p:cNvSpPr>
          <p:nvPr>
            <p:ph type="sldNum" sz="quarter" idx="12"/>
          </p:nvPr>
        </p:nvSpPr>
        <p:spPr>
          <a:xfrm>
            <a:off x="6966263" y="6340475"/>
            <a:ext cx="2133600" cy="365125"/>
          </a:xfrm>
        </p:spPr>
        <p:txBody>
          <a:bodyPr/>
          <a:lstStyle/>
          <a:p>
            <a:fld id="{C2D9E353-FF3B-42D0-B944-9BB66310DC08}" type="slidenum">
              <a:rPr lang="en-US" smtClean="0"/>
              <a:t>6</a:t>
            </a:fld>
            <a:endParaRPr lang="en-US" dirty="0"/>
          </a:p>
        </p:txBody>
      </p:sp>
    </p:spTree>
    <p:extLst>
      <p:ext uri="{BB962C8B-B14F-4D97-AF65-F5344CB8AC3E}">
        <p14:creationId xmlns:p14="http://schemas.microsoft.com/office/powerpoint/2010/main" val="13470416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7</a:t>
            </a:fld>
            <a:endParaRPr lang="en-US" dirty="0"/>
          </a:p>
        </p:txBody>
      </p:sp>
      <p:sp>
        <p:nvSpPr>
          <p:cNvPr id="3" name="TextBox 2"/>
          <p:cNvSpPr txBox="1"/>
          <p:nvPr/>
        </p:nvSpPr>
        <p:spPr>
          <a:xfrm>
            <a:off x="0" y="0"/>
            <a:ext cx="7772400" cy="461665"/>
          </a:xfrm>
          <a:prstGeom prst="rect">
            <a:avLst/>
          </a:prstGeom>
          <a:noFill/>
        </p:spPr>
        <p:txBody>
          <a:bodyPr wrap="square" rtlCol="0">
            <a:spAutoFit/>
          </a:bodyPr>
          <a:lstStyle/>
          <a:p>
            <a:r>
              <a:rPr lang="en-US" sz="2400" b="1" dirty="0" smtClean="0">
                <a:solidFill>
                  <a:schemeClr val="bg1"/>
                </a:solidFill>
                <a:cs typeface="Arial" panose="020B0604020202020204" pitchFamily="34" charset="0"/>
              </a:rPr>
              <a:t>Consolidated FFR Background</a:t>
            </a:r>
            <a:endParaRPr lang="en-US" sz="2400" b="1" dirty="0">
              <a:solidFill>
                <a:schemeClr val="bg1"/>
              </a:solidFill>
              <a:cs typeface="Arial" panose="020B0604020202020204" pitchFamily="34" charset="0"/>
            </a:endParaRPr>
          </a:p>
        </p:txBody>
      </p:sp>
      <p:sp>
        <p:nvSpPr>
          <p:cNvPr id="5" name="TextBox 4"/>
          <p:cNvSpPr txBox="1"/>
          <p:nvPr/>
        </p:nvSpPr>
        <p:spPr>
          <a:xfrm>
            <a:off x="228600" y="1219200"/>
            <a:ext cx="8229600" cy="4247317"/>
          </a:xfrm>
          <a:prstGeom prst="rect">
            <a:avLst/>
          </a:prstGeom>
          <a:noFill/>
        </p:spPr>
        <p:txBody>
          <a:bodyPr wrap="square" rtlCol="0">
            <a:spAutoFit/>
          </a:bodyPr>
          <a:lstStyle/>
          <a:p>
            <a:r>
              <a:rPr lang="en-US" dirty="0" smtClean="0"/>
              <a:t>The following background on DAP’s Consolidated FFR Test Model is provided:</a:t>
            </a:r>
          </a:p>
          <a:p>
            <a:pPr marL="285750" indent="-285750">
              <a:buFont typeface="Wingdings" panose="05000000000000000000" pitchFamily="2" charset="2"/>
              <a:buChar char="§"/>
            </a:pPr>
            <a:r>
              <a:rPr lang="en-US" dirty="0" smtClean="0"/>
              <a:t>Currently ACF recipients complete one portion of the FFR and submit within one system (via Grant Solutions) and complete the remaining portion of the FFR and submit within another system (via PMS).</a:t>
            </a:r>
          </a:p>
          <a:p>
            <a:pPr marL="285750" indent="-285750">
              <a:buFont typeface="Wingdings" panose="05000000000000000000" pitchFamily="2" charset="2"/>
              <a:buChar char="§"/>
            </a:pPr>
            <a:r>
              <a:rPr lang="en-US" dirty="0" smtClean="0"/>
              <a:t>ACF has been conducting a pilot program of select recipients to understand the effect of grantees submitting in one system (i.e. PMS) rather than multiple entry systems.</a:t>
            </a:r>
          </a:p>
          <a:p>
            <a:pPr marL="285750" indent="-285750">
              <a:buFont typeface="Wingdings" panose="05000000000000000000" pitchFamily="2" charset="2"/>
              <a:buChar char="§"/>
            </a:pPr>
            <a:r>
              <a:rPr lang="en-US" dirty="0" smtClean="0"/>
              <a:t>DAP has collaborated with ACF to use their pilot as one of DAP’s six Test Models.  DAP has described this Test Model as the “consolidated submission process for the Federal Financial Report” which equates to “Consolidated FFR”.</a:t>
            </a:r>
          </a:p>
          <a:p>
            <a:pPr marL="285750" indent="-285750">
              <a:buFont typeface="Wingdings" panose="05000000000000000000" pitchFamily="2" charset="2"/>
              <a:buChar char="§"/>
            </a:pPr>
            <a:r>
              <a:rPr lang="en-US" dirty="0" smtClean="0"/>
              <a:t>DAP will survey ACF recipients (after they submit their “Consolidated FFR” to understand the potential impact on reducing recipient reporting burden.</a:t>
            </a:r>
          </a:p>
          <a:p>
            <a:pPr marL="285750" indent="-285750">
              <a:buFont typeface="Wingdings" panose="05000000000000000000" pitchFamily="2" charset="2"/>
              <a:buChar char="§"/>
            </a:pPr>
            <a:r>
              <a:rPr lang="en-US" dirty="0" smtClean="0"/>
              <a:t>DAP will analyze these surveys and develop recommendations for OMB’s report to Congress in summer 2017. </a:t>
            </a:r>
          </a:p>
          <a:p>
            <a:endParaRPr lang="en-US" dirty="0"/>
          </a:p>
        </p:txBody>
      </p:sp>
    </p:spTree>
    <p:extLst>
      <p:ext uri="{BB962C8B-B14F-4D97-AF65-F5344CB8AC3E}">
        <p14:creationId xmlns:p14="http://schemas.microsoft.com/office/powerpoint/2010/main" val="383560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solidFill>
                  <a:prstClr val="black">
                    <a:tint val="75000"/>
                  </a:prstClr>
                </a:solidFill>
              </a:rPr>
              <a:pPr/>
              <a:t>8</a:t>
            </a:fld>
            <a:endParaRPr lang="en-US" dirty="0">
              <a:solidFill>
                <a:prstClr val="black">
                  <a:tint val="75000"/>
                </a:prstClr>
              </a:solidFill>
            </a:endParaRPr>
          </a:p>
        </p:txBody>
      </p:sp>
      <p:sp>
        <p:nvSpPr>
          <p:cNvPr id="3" name="TextBox 2"/>
          <p:cNvSpPr txBox="1"/>
          <p:nvPr/>
        </p:nvSpPr>
        <p:spPr>
          <a:xfrm>
            <a:off x="0" y="0"/>
            <a:ext cx="8229600" cy="461665"/>
          </a:xfrm>
          <a:prstGeom prst="rect">
            <a:avLst/>
          </a:prstGeom>
          <a:noFill/>
        </p:spPr>
        <p:txBody>
          <a:bodyPr wrap="square" rtlCol="0">
            <a:spAutoFit/>
          </a:bodyPr>
          <a:lstStyle/>
          <a:p>
            <a:r>
              <a:rPr lang="en-US" sz="2400" b="1" dirty="0" smtClean="0">
                <a:solidFill>
                  <a:prstClr val="white"/>
                </a:solidFill>
                <a:cs typeface="Arial" panose="020B0604020202020204" pitchFamily="34" charset="0"/>
              </a:rPr>
              <a:t>Consolidated Federal Financial Reporting (FFR)</a:t>
            </a:r>
            <a:endParaRPr lang="en-US" sz="2400" b="1" dirty="0">
              <a:solidFill>
                <a:prstClr val="white"/>
              </a:solidFill>
              <a:cs typeface="Arial" panose="020B0604020202020204" pitchFamily="34" charset="0"/>
            </a:endParaRPr>
          </a:p>
        </p:txBody>
      </p:sp>
      <p:sp>
        <p:nvSpPr>
          <p:cNvPr id="4" name="TextBox 3"/>
          <p:cNvSpPr txBox="1"/>
          <p:nvPr/>
        </p:nvSpPr>
        <p:spPr>
          <a:xfrm>
            <a:off x="152400" y="685788"/>
            <a:ext cx="8229600" cy="1477328"/>
          </a:xfrm>
          <a:prstGeom prst="rect">
            <a:avLst/>
          </a:prstGeom>
          <a:noFill/>
        </p:spPr>
        <p:txBody>
          <a:bodyPr wrap="square" rtlCol="0">
            <a:spAutoFit/>
          </a:bodyPr>
          <a:lstStyle/>
          <a:p>
            <a:pPr lvl="0"/>
            <a:r>
              <a:rPr lang="en-US" kern="0" dirty="0" smtClean="0">
                <a:solidFill>
                  <a:prstClr val="black"/>
                </a:solidFill>
              </a:rPr>
              <a:t>The </a:t>
            </a:r>
            <a:r>
              <a:rPr lang="en-US" b="1" kern="0" dirty="0" smtClean="0">
                <a:solidFill>
                  <a:prstClr val="black"/>
                </a:solidFill>
              </a:rPr>
              <a:t>Federal </a:t>
            </a:r>
            <a:r>
              <a:rPr lang="en-US" b="1" kern="0" dirty="0">
                <a:solidFill>
                  <a:prstClr val="black"/>
                </a:solidFill>
              </a:rPr>
              <a:t>Financial Report (FFR) </a:t>
            </a:r>
            <a:r>
              <a:rPr lang="en-US" kern="0" dirty="0">
                <a:solidFill>
                  <a:prstClr val="black"/>
                </a:solidFill>
              </a:rPr>
              <a:t>is a form that federal grant recipients are required to </a:t>
            </a:r>
            <a:r>
              <a:rPr lang="en-US" kern="0" dirty="0" smtClean="0">
                <a:solidFill>
                  <a:prstClr val="black"/>
                </a:solidFill>
              </a:rPr>
              <a:t>complete </a:t>
            </a:r>
            <a:r>
              <a:rPr lang="en-US" kern="0" dirty="0">
                <a:solidFill>
                  <a:prstClr val="black"/>
                </a:solidFill>
              </a:rPr>
              <a:t>and submit </a:t>
            </a:r>
            <a:r>
              <a:rPr lang="en-US" kern="0" dirty="0" smtClean="0">
                <a:solidFill>
                  <a:prstClr val="black"/>
                </a:solidFill>
              </a:rPr>
              <a:t>to </a:t>
            </a:r>
            <a:r>
              <a:rPr lang="en-US" kern="0" dirty="0">
                <a:solidFill>
                  <a:prstClr val="black"/>
                </a:solidFill>
              </a:rPr>
              <a:t>their grant-awarding agency. </a:t>
            </a:r>
            <a:r>
              <a:rPr lang="en-US" dirty="0" smtClean="0">
                <a:cs typeface="Arial" panose="020B0604020202020204" pitchFamily="34" charset="0"/>
              </a:rPr>
              <a:t>The </a:t>
            </a:r>
            <a:r>
              <a:rPr lang="en-US" dirty="0">
                <a:cs typeface="Arial" panose="020B0604020202020204" pitchFamily="34" charset="0"/>
              </a:rPr>
              <a:t>Consolidated </a:t>
            </a:r>
            <a:r>
              <a:rPr lang="en-US" dirty="0" smtClean="0">
                <a:cs typeface="Arial" panose="020B0604020202020204" pitchFamily="34" charset="0"/>
              </a:rPr>
              <a:t>FFR process will </a:t>
            </a:r>
            <a:r>
              <a:rPr lang="en-US" dirty="0">
                <a:cs typeface="Arial" panose="020B0604020202020204" pitchFamily="34" charset="0"/>
              </a:rPr>
              <a:t>allow </a:t>
            </a:r>
            <a:r>
              <a:rPr lang="en-US" dirty="0" smtClean="0">
                <a:cs typeface="Arial" panose="020B0604020202020204" pitchFamily="34" charset="0"/>
              </a:rPr>
              <a:t>grant recipients </a:t>
            </a:r>
            <a:r>
              <a:rPr lang="en-US" dirty="0">
                <a:cs typeface="Arial" panose="020B0604020202020204" pitchFamily="34" charset="0"/>
              </a:rPr>
              <a:t>to submit all information related to the FFR in one system, rather than in multiple entry points. </a:t>
            </a:r>
            <a:r>
              <a:rPr lang="en-US" dirty="0" smtClean="0">
                <a:cs typeface="Arial" panose="020B0604020202020204" pitchFamily="34" charset="0"/>
              </a:rPr>
              <a:t>The Consolidated FFR Test Model is intended to identify </a:t>
            </a:r>
            <a:r>
              <a:rPr lang="en-US" dirty="0">
                <a:cs typeface="Arial" panose="020B0604020202020204" pitchFamily="34" charset="0"/>
              </a:rPr>
              <a:t>reductions in burden for both </a:t>
            </a:r>
            <a:r>
              <a:rPr lang="en-US" dirty="0" smtClean="0">
                <a:cs typeface="Arial" panose="020B0604020202020204" pitchFamily="34" charset="0"/>
              </a:rPr>
              <a:t>recipients </a:t>
            </a:r>
            <a:r>
              <a:rPr lang="en-US" dirty="0">
                <a:cs typeface="Arial" panose="020B0604020202020204" pitchFamily="34" charset="0"/>
              </a:rPr>
              <a:t>and the Federal Government</a:t>
            </a:r>
            <a:r>
              <a:rPr lang="en-US" dirty="0" smtClean="0">
                <a:cs typeface="Arial" panose="020B0604020202020204" pitchFamily="34" charset="0"/>
              </a:rPr>
              <a:t>.</a:t>
            </a:r>
            <a:endParaRPr lang="en-US" dirty="0">
              <a:cs typeface="Arial" panose="020B0604020202020204" pitchFamily="34" charset="0"/>
            </a:endParaRPr>
          </a:p>
        </p:txBody>
      </p:sp>
      <p:grpSp>
        <p:nvGrpSpPr>
          <p:cNvPr id="8" name="Group 7"/>
          <p:cNvGrpSpPr/>
          <p:nvPr/>
        </p:nvGrpSpPr>
        <p:grpSpPr>
          <a:xfrm>
            <a:off x="338632" y="2707340"/>
            <a:ext cx="8576767" cy="3464859"/>
            <a:chOff x="292326" y="3200399"/>
            <a:chExt cx="8576767" cy="3464859"/>
          </a:xfrm>
        </p:grpSpPr>
        <p:sp>
          <p:nvSpPr>
            <p:cNvPr id="5" name="Flowchart: Document 4"/>
            <p:cNvSpPr/>
            <p:nvPr/>
          </p:nvSpPr>
          <p:spPr>
            <a:xfrm>
              <a:off x="5317588" y="3200399"/>
              <a:ext cx="3551505" cy="3464859"/>
            </a:xfrm>
            <a:prstGeom prst="flowChartDocument">
              <a:avLst/>
            </a:prstGeom>
          </p:spPr>
          <p:style>
            <a:lnRef idx="1">
              <a:schemeClr val="accent5"/>
            </a:lnRef>
            <a:fillRef idx="3">
              <a:schemeClr val="accent5"/>
            </a:fillRef>
            <a:effectRef idx="2">
              <a:schemeClr val="accent5"/>
            </a:effectRef>
            <a:fontRef idx="minor">
              <a:schemeClr val="lt1"/>
            </a:fontRef>
          </p:style>
          <p:txBody>
            <a:bodyPr rtlCol="0" anchor="t"/>
            <a:lstStyle/>
            <a:p>
              <a:pPr marL="0" lvl="1" algn="ctr"/>
              <a:r>
                <a:rPr lang="en-US" sz="1600" b="1" dirty="0">
                  <a:solidFill>
                    <a:prstClr val="white"/>
                  </a:solidFill>
                  <a:cs typeface="Arial" panose="020B0604020202020204" pitchFamily="34" charset="0"/>
                </a:rPr>
                <a:t>The </a:t>
              </a:r>
              <a:r>
                <a:rPr lang="en-US" sz="1600" b="1" dirty="0" smtClean="0">
                  <a:solidFill>
                    <a:prstClr val="white"/>
                  </a:solidFill>
                  <a:cs typeface="Arial" panose="020B0604020202020204" pitchFamily="34" charset="0"/>
                </a:rPr>
                <a:t>Recovery Accountability and Transparency Board’s Grant Reporting Information Project Report  (</a:t>
              </a:r>
              <a:r>
                <a:rPr lang="en-US" sz="1600" b="1" dirty="0" smtClean="0">
                  <a:solidFill>
                    <a:srgbClr val="1F497D"/>
                  </a:solidFill>
                  <a:cs typeface="Arial" panose="020B0604020202020204" pitchFamily="34" charset="0"/>
                  <a:hlinkClick r:id="rId3"/>
                </a:rPr>
                <a:t>GRIP</a:t>
              </a:r>
              <a:r>
                <a:rPr lang="en-US" sz="1600" b="1" dirty="0">
                  <a:solidFill>
                    <a:prstClr val="white"/>
                  </a:solidFill>
                  <a:cs typeface="Arial" panose="020B0604020202020204" pitchFamily="34" charset="0"/>
                </a:rPr>
                <a:t> </a:t>
              </a:r>
              <a:r>
                <a:rPr lang="en-US" sz="1600" b="1" dirty="0" smtClean="0">
                  <a:solidFill>
                    <a:prstClr val="white"/>
                  </a:solidFill>
                  <a:cs typeface="Arial" panose="020B0604020202020204" pitchFamily="34" charset="0"/>
                </a:rPr>
                <a:t>June 2013) </a:t>
              </a:r>
              <a:r>
                <a:rPr lang="en-US" sz="1600" b="1" dirty="0">
                  <a:solidFill>
                    <a:prstClr val="white"/>
                  </a:solidFill>
                  <a:cs typeface="Arial" panose="020B0604020202020204" pitchFamily="34" charset="0"/>
                </a:rPr>
                <a:t>recommends a pilot using standard data elements for the FFR/SF-425 to further test the objective of centralized reporting for </a:t>
              </a:r>
              <a:r>
                <a:rPr lang="en-US" sz="1600" b="1" dirty="0" smtClean="0">
                  <a:solidFill>
                    <a:prstClr val="white"/>
                  </a:solidFill>
                  <a:cs typeface="Arial" panose="020B0604020202020204" pitchFamily="34" charset="0"/>
                </a:rPr>
                <a:t>grant recipients</a:t>
              </a:r>
              <a:r>
                <a:rPr lang="en-US" sz="1600" b="1" dirty="0">
                  <a:solidFill>
                    <a:prstClr val="white"/>
                  </a:solidFill>
                  <a:cs typeface="Arial" panose="020B0604020202020204" pitchFamily="34" charset="0"/>
                </a:rPr>
                <a:t>. </a:t>
              </a:r>
              <a:r>
                <a:rPr lang="en-US" sz="1600" b="1" dirty="0" smtClean="0">
                  <a:solidFill>
                    <a:prstClr val="white"/>
                  </a:solidFill>
                  <a:cs typeface="Arial" panose="020B0604020202020204" pitchFamily="34" charset="0"/>
                </a:rPr>
                <a:t>DAP will collaborate </a:t>
              </a:r>
              <a:r>
                <a:rPr lang="en-US" sz="1600" b="1" dirty="0">
                  <a:solidFill>
                    <a:prstClr val="white"/>
                  </a:solidFill>
                  <a:cs typeface="Arial" panose="020B0604020202020204" pitchFamily="34" charset="0"/>
                </a:rPr>
                <a:t>with </a:t>
              </a:r>
              <a:r>
                <a:rPr lang="en-US" sz="1600" b="1" dirty="0" smtClean="0">
                  <a:solidFill>
                    <a:prstClr val="white"/>
                  </a:solidFill>
                  <a:cs typeface="Arial" panose="020B0604020202020204" pitchFamily="34" charset="0"/>
                </a:rPr>
                <a:t>Payment Management System (PMS) and the Administration for Children and Families (ACF) to </a:t>
              </a:r>
              <a:r>
                <a:rPr lang="en-US" sz="1600" b="1" dirty="0">
                  <a:solidFill>
                    <a:prstClr val="white"/>
                  </a:solidFill>
                  <a:cs typeface="Arial" panose="020B0604020202020204" pitchFamily="34" charset="0"/>
                </a:rPr>
                <a:t>execute this </a:t>
              </a:r>
              <a:r>
                <a:rPr lang="en-US" sz="1600" b="1" dirty="0" smtClean="0">
                  <a:solidFill>
                    <a:schemeClr val="bg1"/>
                  </a:solidFill>
                  <a:cs typeface="Arial" panose="020B0604020202020204" pitchFamily="34" charset="0"/>
                </a:rPr>
                <a:t>selected Test </a:t>
              </a:r>
              <a:r>
                <a:rPr lang="en-US" sz="1600" b="1" dirty="0">
                  <a:solidFill>
                    <a:prstClr val="white"/>
                  </a:solidFill>
                  <a:cs typeface="Arial" panose="020B0604020202020204" pitchFamily="34" charset="0"/>
                </a:rPr>
                <a:t>M</a:t>
              </a:r>
              <a:r>
                <a:rPr lang="en-US" sz="1600" b="1" dirty="0" smtClean="0">
                  <a:solidFill>
                    <a:prstClr val="white"/>
                  </a:solidFill>
                  <a:cs typeface="Arial" panose="020B0604020202020204" pitchFamily="34" charset="0"/>
                </a:rPr>
                <a:t>odel.</a:t>
              </a:r>
              <a:endParaRPr lang="en-US" sz="1600" b="1" dirty="0">
                <a:solidFill>
                  <a:prstClr val="white"/>
                </a:solidFill>
                <a:cs typeface="Arial" panose="020B0604020202020204" pitchFamily="34" charset="0"/>
              </a:endParaRPr>
            </a:p>
          </p:txBody>
        </p:sp>
        <p:sp>
          <p:nvSpPr>
            <p:cNvPr id="11" name="Rectangle 10"/>
            <p:cNvSpPr/>
            <p:nvPr/>
          </p:nvSpPr>
          <p:spPr>
            <a:xfrm>
              <a:off x="292326" y="3352800"/>
              <a:ext cx="4853879" cy="2590800"/>
            </a:xfrm>
            <a:prstGeom prst="rect">
              <a:avLst/>
            </a:prstGeom>
            <a:ln/>
          </p:spPr>
          <p:style>
            <a:lnRef idx="2">
              <a:schemeClr val="accent3"/>
            </a:lnRef>
            <a:fillRef idx="1">
              <a:schemeClr val="lt1"/>
            </a:fillRef>
            <a:effectRef idx="0">
              <a:schemeClr val="accent3"/>
            </a:effectRef>
            <a:fontRef idx="minor">
              <a:schemeClr val="dk1"/>
            </a:fontRef>
          </p:style>
          <p:txBody>
            <a:bodyPr rtlCol="0" anchor="ctr"/>
            <a:lstStyle/>
            <a:p>
              <a:pPr lvl="0"/>
              <a:r>
                <a:rPr lang="en-US" sz="1600" b="1" dirty="0"/>
                <a:t>Test: </a:t>
              </a:r>
              <a:r>
                <a:rPr lang="en-US" sz="1600" dirty="0"/>
                <a:t>Provide grant recipients with one consolidated process for submitting the FFR to identify potential time savings and/or improved accuracy by entering all information through one system. </a:t>
              </a:r>
            </a:p>
            <a:p>
              <a:pPr lvl="0"/>
              <a:endParaRPr lang="en-US" sz="1600" dirty="0"/>
            </a:p>
            <a:p>
              <a:pPr lvl="0"/>
              <a:r>
                <a:rPr lang="en-US" sz="1600" b="1" dirty="0"/>
                <a:t>Discussion: </a:t>
              </a:r>
              <a:r>
                <a:rPr lang="en-US" sz="1600" dirty="0"/>
                <a:t>Review </a:t>
              </a:r>
              <a:r>
                <a:rPr lang="en-US" sz="1600" dirty="0" smtClean="0"/>
                <a:t>the </a:t>
              </a:r>
              <a:r>
                <a:rPr lang="en-US" sz="1600" dirty="0"/>
                <a:t>Consolidated FFR submission process. Guide participants through the changes to the FFR and assess the potential to reduce grant recipient reporting burden.</a:t>
              </a:r>
            </a:p>
          </p:txBody>
        </p:sp>
      </p:grpSp>
    </p:spTree>
    <p:extLst>
      <p:ext uri="{BB962C8B-B14F-4D97-AF65-F5344CB8AC3E}">
        <p14:creationId xmlns:p14="http://schemas.microsoft.com/office/powerpoint/2010/main" val="2295783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C2D9E353-FF3B-42D0-B944-9BB66310DC08}" type="slidenum">
              <a:rPr lang="en-US" smtClean="0"/>
              <a:t>9</a:t>
            </a:fld>
            <a:endParaRPr lang="en-US" dirty="0"/>
          </a:p>
        </p:txBody>
      </p:sp>
      <p:sp>
        <p:nvSpPr>
          <p:cNvPr id="4" name="TextBox 3"/>
          <p:cNvSpPr txBox="1"/>
          <p:nvPr/>
        </p:nvSpPr>
        <p:spPr>
          <a:xfrm>
            <a:off x="457200" y="815876"/>
            <a:ext cx="7848600" cy="2031325"/>
          </a:xfrm>
          <a:prstGeom prst="rect">
            <a:avLst/>
          </a:prstGeom>
          <a:noFill/>
        </p:spPr>
        <p:txBody>
          <a:bodyPr wrap="square" rtlCol="0">
            <a:spAutoFit/>
          </a:bodyPr>
          <a:lstStyle/>
          <a:p>
            <a:r>
              <a:rPr lang="en-US" dirty="0" smtClean="0"/>
              <a:t>Various challenges can arise when grant recipients use multiple entry points to submit their FFR:</a:t>
            </a:r>
          </a:p>
          <a:p>
            <a:pPr marL="285750" indent="-285750">
              <a:buFont typeface="Arial" panose="020B0604020202020204" pitchFamily="34" charset="0"/>
              <a:buChar char="•"/>
            </a:pPr>
            <a:r>
              <a:rPr lang="en-US" dirty="0" smtClean="0"/>
              <a:t>Multiple entry points may result in inconsistent reporting.</a:t>
            </a:r>
          </a:p>
          <a:p>
            <a:pPr marL="285750" indent="-285750">
              <a:buFont typeface="Arial" panose="020B0604020202020204" pitchFamily="34" charset="0"/>
              <a:buChar char="•"/>
            </a:pPr>
            <a:r>
              <a:rPr lang="en-US" dirty="0" smtClean="0"/>
              <a:t>In cases where grant recipients submit through multiple systems, dollar amounts between similar data fields may not reconcile. This necessitates intervention from grant recipient and awarding agency staff.</a:t>
            </a:r>
          </a:p>
          <a:p>
            <a:pPr marL="285750" indent="-285750">
              <a:buFont typeface="Arial" panose="020B0604020202020204" pitchFamily="34" charset="0"/>
              <a:buChar char="•"/>
            </a:pPr>
            <a:endParaRPr lang="en-US" dirty="0"/>
          </a:p>
        </p:txBody>
      </p:sp>
      <p:sp>
        <p:nvSpPr>
          <p:cNvPr id="5" name="TextBox 4"/>
          <p:cNvSpPr txBox="1"/>
          <p:nvPr/>
        </p:nvSpPr>
        <p:spPr>
          <a:xfrm>
            <a:off x="0" y="0"/>
            <a:ext cx="8229600" cy="461665"/>
          </a:xfrm>
          <a:prstGeom prst="rect">
            <a:avLst/>
          </a:prstGeom>
          <a:noFill/>
        </p:spPr>
        <p:txBody>
          <a:bodyPr wrap="square" rtlCol="0">
            <a:spAutoFit/>
          </a:bodyPr>
          <a:lstStyle/>
          <a:p>
            <a:r>
              <a:rPr lang="en-US" sz="2400" b="1" dirty="0" smtClean="0">
                <a:solidFill>
                  <a:prstClr val="white"/>
                </a:solidFill>
                <a:cs typeface="Arial" panose="020B0604020202020204" pitchFamily="34" charset="0"/>
              </a:rPr>
              <a:t>Current FFR Process Challenges</a:t>
            </a:r>
            <a:endParaRPr lang="en-US" sz="2400" b="1" dirty="0">
              <a:solidFill>
                <a:prstClr val="white"/>
              </a:solidFill>
              <a:cs typeface="Arial" panose="020B0604020202020204" pitchFamily="34" charset="0"/>
            </a:endParaRPr>
          </a:p>
        </p:txBody>
      </p:sp>
      <p:sp>
        <p:nvSpPr>
          <p:cNvPr id="6" name="TextBox 5"/>
          <p:cNvSpPr txBox="1"/>
          <p:nvPr/>
        </p:nvSpPr>
        <p:spPr>
          <a:xfrm>
            <a:off x="457200" y="3429000"/>
            <a:ext cx="7848600" cy="923330"/>
          </a:xfrm>
          <a:prstGeom prst="rect">
            <a:avLst/>
          </a:prstGeom>
          <a:noFill/>
        </p:spPr>
        <p:txBody>
          <a:bodyPr wrap="square" rtlCol="0">
            <a:spAutoFit/>
          </a:bodyPr>
          <a:lstStyle/>
          <a:p>
            <a:r>
              <a:rPr lang="en-US" dirty="0" smtClean="0"/>
              <a:t>A consolidated FFR reporting process aims to mitigate these challenges by allowing grant recipients to develop efficient business processes around a single entry point.</a:t>
            </a:r>
          </a:p>
        </p:txBody>
      </p:sp>
    </p:spTree>
    <p:extLst>
      <p:ext uri="{BB962C8B-B14F-4D97-AF65-F5344CB8AC3E}">
        <p14:creationId xmlns:p14="http://schemas.microsoft.com/office/powerpoint/2010/main" val="1362908725"/>
      </p:ext>
    </p:extLst>
  </p:cSld>
  <p:clrMapOvr>
    <a:masterClrMapping/>
  </p:clrMapOvr>
</p:sld>
</file>

<file path=ppt/theme/theme1.xml><?xml version="1.0" encoding="utf-8"?>
<a:theme xmlns:a="http://schemas.openxmlformats.org/drawingml/2006/main" name="HHS CFO Modern Presentation Protoype Template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HHS CFO Modern Presentation Protoype Template 1</Template>
  <TotalTime>20930</TotalTime>
  <Words>1467</Words>
  <Application>Microsoft Office PowerPoint</Application>
  <PresentationFormat>On-screen Show (4:3)</PresentationFormat>
  <Paragraphs>142</Paragraphs>
  <Slides>13</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Wingdings</vt:lpstr>
      <vt:lpstr>HHS CFO Modern Presentation Protoype Template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DHHS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Ramona</cp:lastModifiedBy>
  <cp:revision>1176</cp:revision>
  <cp:lastPrinted>2015-10-19T14:31:25Z</cp:lastPrinted>
  <dcterms:created xsi:type="dcterms:W3CDTF">2015-03-18T13:52:33Z</dcterms:created>
  <dcterms:modified xsi:type="dcterms:W3CDTF">2016-05-05T19:50:22Z</dcterms:modified>
</cp:coreProperties>
</file>