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2"/>
  </p:notesMasterIdLst>
  <p:sldIdLst>
    <p:sldId id="271" r:id="rId3"/>
    <p:sldId id="259" r:id="rId4"/>
    <p:sldId id="272" r:id="rId5"/>
    <p:sldId id="273" r:id="rId6"/>
    <p:sldId id="265" r:id="rId7"/>
    <p:sldId id="266" r:id="rId8"/>
    <p:sldId id="269" r:id="rId9"/>
    <p:sldId id="270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99" autoAdjust="0"/>
  </p:normalViewPr>
  <p:slideViewPr>
    <p:cSldViewPr>
      <p:cViewPr varScale="1">
        <p:scale>
          <a:sx n="104" d="100"/>
          <a:sy n="104" d="100"/>
        </p:scale>
        <p:origin x="-172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24D555-B3DD-4BC4-BF6A-175D09DACE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490C85-5C6C-4B3C-9764-FDBD972F3D72}" type="pres">
      <dgm:prSet presAssocID="{5924D555-B3DD-4BC4-BF6A-175D09DACE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A4E737E1-B91D-40A9-92F6-8B8AEB9C9CAA}" type="presOf" srcId="{5924D555-B3DD-4BC4-BF6A-175D09DACEF5}" destId="{EA490C85-5C6C-4B3C-9764-FDBD972F3D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56BAC3-FD1F-4BA1-B0B6-057099B9CBC3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7081EF4-B0CE-44B3-93B7-84D3E2C0BEDB}">
      <dgm:prSet phldrT="[Text]" custT="1"/>
      <dgm:spPr/>
      <dgm:t>
        <a:bodyPr/>
        <a:lstStyle/>
        <a:p>
          <a:r>
            <a:rPr lang="en-US" sz="1600" b="1" dirty="0" smtClean="0"/>
            <a:t>2:00 PM – 2:10 PM EDT</a:t>
          </a:r>
        </a:p>
        <a:p>
          <a:r>
            <a:rPr lang="en-US" sz="1600" b="1" dirty="0" smtClean="0"/>
            <a:t>DATA Act Overview</a:t>
          </a:r>
        </a:p>
      </dgm:t>
    </dgm:pt>
    <dgm:pt modelId="{66AA1FD7-00CE-4DC3-9C5B-6CC12EC47305}" type="parTrans" cxnId="{23B5C4C9-7531-48EF-856E-2A904554F100}">
      <dgm:prSet/>
      <dgm:spPr/>
      <dgm:t>
        <a:bodyPr/>
        <a:lstStyle/>
        <a:p>
          <a:endParaRPr lang="en-US" sz="1400" b="0"/>
        </a:p>
      </dgm:t>
    </dgm:pt>
    <dgm:pt modelId="{84193380-1BFE-4377-AF09-9FB57C94F648}" type="sibTrans" cxnId="{23B5C4C9-7531-48EF-856E-2A904554F100}">
      <dgm:prSet/>
      <dgm:spPr/>
      <dgm:t>
        <a:bodyPr/>
        <a:lstStyle/>
        <a:p>
          <a:endParaRPr lang="en-US" sz="1400" b="0"/>
        </a:p>
      </dgm:t>
    </dgm:pt>
    <dgm:pt modelId="{E7F41321-B832-4BA5-8C21-094358E2C2DF}">
      <dgm:prSet custT="1"/>
      <dgm:spPr/>
      <dgm:t>
        <a:bodyPr/>
        <a:lstStyle/>
        <a:p>
          <a:r>
            <a:rPr lang="en-US" sz="1600" b="1" dirty="0" smtClean="0"/>
            <a:t>2:15 PM – 2:30 PM EDT</a:t>
          </a:r>
        </a:p>
        <a:p>
          <a:r>
            <a:rPr lang="en-US" sz="1600" b="1" dirty="0" smtClean="0"/>
            <a:t>Test Model Participation and Next Steps</a:t>
          </a:r>
        </a:p>
      </dgm:t>
    </dgm:pt>
    <dgm:pt modelId="{92802088-931F-4943-BF54-41E0646DD0C8}" type="parTrans" cxnId="{9A0397E4-4E34-4102-8648-A27A8A9005B9}">
      <dgm:prSet/>
      <dgm:spPr/>
      <dgm:t>
        <a:bodyPr/>
        <a:lstStyle/>
        <a:p>
          <a:endParaRPr lang="en-US" sz="1400" b="0"/>
        </a:p>
      </dgm:t>
    </dgm:pt>
    <dgm:pt modelId="{C2CAD9B0-C661-423C-A737-2BB562BC0D57}" type="sibTrans" cxnId="{9A0397E4-4E34-4102-8648-A27A8A9005B9}">
      <dgm:prSet/>
      <dgm:spPr/>
      <dgm:t>
        <a:bodyPr/>
        <a:lstStyle/>
        <a:p>
          <a:endParaRPr lang="en-US" sz="1400" b="0"/>
        </a:p>
      </dgm:t>
    </dgm:pt>
    <dgm:pt modelId="{198E69D8-75FA-49C6-BD2F-DE5E75BA86E0}">
      <dgm:prSet custT="1"/>
      <dgm:spPr/>
      <dgm:t>
        <a:bodyPr/>
        <a:lstStyle/>
        <a:p>
          <a:r>
            <a:rPr lang="en-US" sz="1600" b="1" dirty="0" smtClean="0"/>
            <a:t>2:10 PM – 2:15 PM EDT</a:t>
          </a:r>
        </a:p>
        <a:p>
          <a:r>
            <a:rPr lang="en-US" sz="1600" b="1" dirty="0" smtClean="0"/>
            <a:t>CDER Library Overview</a:t>
          </a:r>
        </a:p>
      </dgm:t>
    </dgm:pt>
    <dgm:pt modelId="{28B03EDD-60D8-45F4-89DA-8ECB223E3A99}" type="parTrans" cxnId="{E388F7D0-1A7D-4DC6-A960-912380911BA6}">
      <dgm:prSet/>
      <dgm:spPr/>
      <dgm:t>
        <a:bodyPr/>
        <a:lstStyle/>
        <a:p>
          <a:endParaRPr lang="en-US" sz="1400" b="0"/>
        </a:p>
      </dgm:t>
    </dgm:pt>
    <dgm:pt modelId="{81BAB0BB-B34D-4E41-A43B-716A7CC4102C}" type="sibTrans" cxnId="{E388F7D0-1A7D-4DC6-A960-912380911BA6}">
      <dgm:prSet/>
      <dgm:spPr/>
      <dgm:t>
        <a:bodyPr/>
        <a:lstStyle/>
        <a:p>
          <a:endParaRPr lang="en-US" sz="1400" b="0"/>
        </a:p>
      </dgm:t>
    </dgm:pt>
    <dgm:pt modelId="{C3D790A7-B70D-40C5-9D45-A10B59E8DB46}" type="pres">
      <dgm:prSet presAssocID="{CB56BAC3-FD1F-4BA1-B0B6-057099B9CBC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70EE3B-E6F9-40FC-872B-941715427D78}" type="pres">
      <dgm:prSet presAssocID="{E7081EF4-B0CE-44B3-93B7-84D3E2C0BEDB}" presName="parentLin" presStyleCnt="0"/>
      <dgm:spPr/>
      <dgm:t>
        <a:bodyPr/>
        <a:lstStyle/>
        <a:p>
          <a:endParaRPr lang="en-US"/>
        </a:p>
      </dgm:t>
    </dgm:pt>
    <dgm:pt modelId="{361134F2-9514-4E31-83B2-199881F2E92F}" type="pres">
      <dgm:prSet presAssocID="{E7081EF4-B0CE-44B3-93B7-84D3E2C0BED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5429E85-B865-4C01-93F6-B9C2B2CC71E2}" type="pres">
      <dgm:prSet presAssocID="{E7081EF4-B0CE-44B3-93B7-84D3E2C0BED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4F5DD2-3B2F-420B-A98A-CD4348AB1946}" type="pres">
      <dgm:prSet presAssocID="{E7081EF4-B0CE-44B3-93B7-84D3E2C0BEDB}" presName="negativeSpace" presStyleCnt="0"/>
      <dgm:spPr/>
      <dgm:t>
        <a:bodyPr/>
        <a:lstStyle/>
        <a:p>
          <a:endParaRPr lang="en-US"/>
        </a:p>
      </dgm:t>
    </dgm:pt>
    <dgm:pt modelId="{B1A5A77D-E3A9-4E8C-826A-1B344885D9CE}" type="pres">
      <dgm:prSet presAssocID="{E7081EF4-B0CE-44B3-93B7-84D3E2C0BEDB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398BA-ACFC-49ED-A744-DD9ABB908015}" type="pres">
      <dgm:prSet presAssocID="{84193380-1BFE-4377-AF09-9FB57C94F648}" presName="spaceBetweenRectangles" presStyleCnt="0"/>
      <dgm:spPr/>
      <dgm:t>
        <a:bodyPr/>
        <a:lstStyle/>
        <a:p>
          <a:endParaRPr lang="en-US"/>
        </a:p>
      </dgm:t>
    </dgm:pt>
    <dgm:pt modelId="{6F3598AA-87A4-4CAD-A5E0-AAF2AC2E4665}" type="pres">
      <dgm:prSet presAssocID="{198E69D8-75FA-49C6-BD2F-DE5E75BA86E0}" presName="parentLin" presStyleCnt="0"/>
      <dgm:spPr/>
      <dgm:t>
        <a:bodyPr/>
        <a:lstStyle/>
        <a:p>
          <a:endParaRPr lang="en-US"/>
        </a:p>
      </dgm:t>
    </dgm:pt>
    <dgm:pt modelId="{D39900B0-23AF-4E81-9383-74E51F4CC717}" type="pres">
      <dgm:prSet presAssocID="{198E69D8-75FA-49C6-BD2F-DE5E75BA86E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4772E75-1137-4A69-B34A-73623A285D4B}" type="pres">
      <dgm:prSet presAssocID="{198E69D8-75FA-49C6-BD2F-DE5E75BA86E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1197F7-8132-4CA0-AD2B-16005085A6D2}" type="pres">
      <dgm:prSet presAssocID="{198E69D8-75FA-49C6-BD2F-DE5E75BA86E0}" presName="negativeSpace" presStyleCnt="0"/>
      <dgm:spPr/>
      <dgm:t>
        <a:bodyPr/>
        <a:lstStyle/>
        <a:p>
          <a:endParaRPr lang="en-US"/>
        </a:p>
      </dgm:t>
    </dgm:pt>
    <dgm:pt modelId="{DDD6E54A-6A76-41B2-A8ED-CFB9CF9908B6}" type="pres">
      <dgm:prSet presAssocID="{198E69D8-75FA-49C6-BD2F-DE5E75BA86E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FA7836-2755-4FA6-A18F-F59A2B5156BB}" type="pres">
      <dgm:prSet presAssocID="{81BAB0BB-B34D-4E41-A43B-716A7CC4102C}" presName="spaceBetweenRectangles" presStyleCnt="0"/>
      <dgm:spPr/>
      <dgm:t>
        <a:bodyPr/>
        <a:lstStyle/>
        <a:p>
          <a:endParaRPr lang="en-US"/>
        </a:p>
      </dgm:t>
    </dgm:pt>
    <dgm:pt modelId="{4A019E71-44F5-4ABB-86AB-233E1601E480}" type="pres">
      <dgm:prSet presAssocID="{E7F41321-B832-4BA5-8C21-094358E2C2DF}" presName="parentLin" presStyleCnt="0"/>
      <dgm:spPr/>
      <dgm:t>
        <a:bodyPr/>
        <a:lstStyle/>
        <a:p>
          <a:endParaRPr lang="en-US"/>
        </a:p>
      </dgm:t>
    </dgm:pt>
    <dgm:pt modelId="{BF0843DE-7BCC-49D5-9943-C7F3C7D73671}" type="pres">
      <dgm:prSet presAssocID="{E7F41321-B832-4BA5-8C21-094358E2C2DF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49E75208-081E-4E4E-AE2F-E0119E28AFDF}" type="pres">
      <dgm:prSet presAssocID="{E7F41321-B832-4BA5-8C21-094358E2C2D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B87B2B-10FD-47DC-84C7-22E1365419C1}" type="pres">
      <dgm:prSet presAssocID="{E7F41321-B832-4BA5-8C21-094358E2C2DF}" presName="negativeSpace" presStyleCnt="0"/>
      <dgm:spPr/>
      <dgm:t>
        <a:bodyPr/>
        <a:lstStyle/>
        <a:p>
          <a:endParaRPr lang="en-US"/>
        </a:p>
      </dgm:t>
    </dgm:pt>
    <dgm:pt modelId="{931E9EC6-9F4E-477E-94F6-D7391A8356FC}" type="pres">
      <dgm:prSet presAssocID="{E7F41321-B832-4BA5-8C21-094358E2C2D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DB60CF-30B5-4E40-95D8-22E616D91A4E}" type="presOf" srcId="{198E69D8-75FA-49C6-BD2F-DE5E75BA86E0}" destId="{D4772E75-1137-4A69-B34A-73623A285D4B}" srcOrd="1" destOrd="0" presId="urn:microsoft.com/office/officeart/2005/8/layout/list1"/>
    <dgm:cxn modelId="{B3F5E05C-9B78-4E33-A65B-69CD4D60C6B5}" type="presOf" srcId="{CB56BAC3-FD1F-4BA1-B0B6-057099B9CBC3}" destId="{C3D790A7-B70D-40C5-9D45-A10B59E8DB46}" srcOrd="0" destOrd="0" presId="urn:microsoft.com/office/officeart/2005/8/layout/list1"/>
    <dgm:cxn modelId="{75175D0B-6FF7-4795-ACB2-0B004F9235AD}" type="presOf" srcId="{198E69D8-75FA-49C6-BD2F-DE5E75BA86E0}" destId="{D39900B0-23AF-4E81-9383-74E51F4CC717}" srcOrd="0" destOrd="0" presId="urn:microsoft.com/office/officeart/2005/8/layout/list1"/>
    <dgm:cxn modelId="{41AAA83F-44C2-455E-8CE0-637235D4A7D5}" type="presOf" srcId="{E7081EF4-B0CE-44B3-93B7-84D3E2C0BEDB}" destId="{361134F2-9514-4E31-83B2-199881F2E92F}" srcOrd="0" destOrd="0" presId="urn:microsoft.com/office/officeart/2005/8/layout/list1"/>
    <dgm:cxn modelId="{F1070D8E-21DC-4361-8529-CC1AAD2FD0FA}" type="presOf" srcId="{E7081EF4-B0CE-44B3-93B7-84D3E2C0BEDB}" destId="{75429E85-B865-4C01-93F6-B9C2B2CC71E2}" srcOrd="1" destOrd="0" presId="urn:microsoft.com/office/officeart/2005/8/layout/list1"/>
    <dgm:cxn modelId="{A4F79E12-10A5-4060-A1BE-93DF9C7068C2}" type="presOf" srcId="{E7F41321-B832-4BA5-8C21-094358E2C2DF}" destId="{49E75208-081E-4E4E-AE2F-E0119E28AFDF}" srcOrd="1" destOrd="0" presId="urn:microsoft.com/office/officeart/2005/8/layout/list1"/>
    <dgm:cxn modelId="{E388F7D0-1A7D-4DC6-A960-912380911BA6}" srcId="{CB56BAC3-FD1F-4BA1-B0B6-057099B9CBC3}" destId="{198E69D8-75FA-49C6-BD2F-DE5E75BA86E0}" srcOrd="1" destOrd="0" parTransId="{28B03EDD-60D8-45F4-89DA-8ECB223E3A99}" sibTransId="{81BAB0BB-B34D-4E41-A43B-716A7CC4102C}"/>
    <dgm:cxn modelId="{0293215A-DA59-474C-892E-3AD06025E216}" type="presOf" srcId="{E7F41321-B832-4BA5-8C21-094358E2C2DF}" destId="{BF0843DE-7BCC-49D5-9943-C7F3C7D73671}" srcOrd="0" destOrd="0" presId="urn:microsoft.com/office/officeart/2005/8/layout/list1"/>
    <dgm:cxn modelId="{23B5C4C9-7531-48EF-856E-2A904554F100}" srcId="{CB56BAC3-FD1F-4BA1-B0B6-057099B9CBC3}" destId="{E7081EF4-B0CE-44B3-93B7-84D3E2C0BEDB}" srcOrd="0" destOrd="0" parTransId="{66AA1FD7-00CE-4DC3-9C5B-6CC12EC47305}" sibTransId="{84193380-1BFE-4377-AF09-9FB57C94F648}"/>
    <dgm:cxn modelId="{9A0397E4-4E34-4102-8648-A27A8A9005B9}" srcId="{CB56BAC3-FD1F-4BA1-B0B6-057099B9CBC3}" destId="{E7F41321-B832-4BA5-8C21-094358E2C2DF}" srcOrd="2" destOrd="0" parTransId="{92802088-931F-4943-BF54-41E0646DD0C8}" sibTransId="{C2CAD9B0-C661-423C-A737-2BB562BC0D57}"/>
    <dgm:cxn modelId="{9043E021-911C-4524-A71F-4084E9FA541C}" type="presParOf" srcId="{C3D790A7-B70D-40C5-9D45-A10B59E8DB46}" destId="{A970EE3B-E6F9-40FC-872B-941715427D78}" srcOrd="0" destOrd="0" presId="urn:microsoft.com/office/officeart/2005/8/layout/list1"/>
    <dgm:cxn modelId="{092A1C5F-354D-4570-A75A-F4DEE1190EF1}" type="presParOf" srcId="{A970EE3B-E6F9-40FC-872B-941715427D78}" destId="{361134F2-9514-4E31-83B2-199881F2E92F}" srcOrd="0" destOrd="0" presId="urn:microsoft.com/office/officeart/2005/8/layout/list1"/>
    <dgm:cxn modelId="{948D79B5-5D14-4F3B-AB6B-90C9E418D9F9}" type="presParOf" srcId="{A970EE3B-E6F9-40FC-872B-941715427D78}" destId="{75429E85-B865-4C01-93F6-B9C2B2CC71E2}" srcOrd="1" destOrd="0" presId="urn:microsoft.com/office/officeart/2005/8/layout/list1"/>
    <dgm:cxn modelId="{BBD16AF9-B7CE-43AB-91F2-72BAE22B07E3}" type="presParOf" srcId="{C3D790A7-B70D-40C5-9D45-A10B59E8DB46}" destId="{874F5DD2-3B2F-420B-A98A-CD4348AB1946}" srcOrd="1" destOrd="0" presId="urn:microsoft.com/office/officeart/2005/8/layout/list1"/>
    <dgm:cxn modelId="{6A7E48FF-8CF2-4E4F-83FC-7153C9360FD5}" type="presParOf" srcId="{C3D790A7-B70D-40C5-9D45-A10B59E8DB46}" destId="{B1A5A77D-E3A9-4E8C-826A-1B344885D9CE}" srcOrd="2" destOrd="0" presId="urn:microsoft.com/office/officeart/2005/8/layout/list1"/>
    <dgm:cxn modelId="{2112F9A5-474A-44BB-BE11-CB8CC356586A}" type="presParOf" srcId="{C3D790A7-B70D-40C5-9D45-A10B59E8DB46}" destId="{B7E398BA-ACFC-49ED-A744-DD9ABB908015}" srcOrd="3" destOrd="0" presId="urn:microsoft.com/office/officeart/2005/8/layout/list1"/>
    <dgm:cxn modelId="{CE9A2A0F-EC30-4777-A7AC-CCB810432D09}" type="presParOf" srcId="{C3D790A7-B70D-40C5-9D45-A10B59E8DB46}" destId="{6F3598AA-87A4-4CAD-A5E0-AAF2AC2E4665}" srcOrd="4" destOrd="0" presId="urn:microsoft.com/office/officeart/2005/8/layout/list1"/>
    <dgm:cxn modelId="{6632A1CE-988D-4A7F-B359-A962B1EA893E}" type="presParOf" srcId="{6F3598AA-87A4-4CAD-A5E0-AAF2AC2E4665}" destId="{D39900B0-23AF-4E81-9383-74E51F4CC717}" srcOrd="0" destOrd="0" presId="urn:microsoft.com/office/officeart/2005/8/layout/list1"/>
    <dgm:cxn modelId="{6FB4471E-3024-403F-AB8F-A29509EA4589}" type="presParOf" srcId="{6F3598AA-87A4-4CAD-A5E0-AAF2AC2E4665}" destId="{D4772E75-1137-4A69-B34A-73623A285D4B}" srcOrd="1" destOrd="0" presId="urn:microsoft.com/office/officeart/2005/8/layout/list1"/>
    <dgm:cxn modelId="{507C8630-AF6A-4DD6-A8A6-8174A2770C06}" type="presParOf" srcId="{C3D790A7-B70D-40C5-9D45-A10B59E8DB46}" destId="{5B1197F7-8132-4CA0-AD2B-16005085A6D2}" srcOrd="5" destOrd="0" presId="urn:microsoft.com/office/officeart/2005/8/layout/list1"/>
    <dgm:cxn modelId="{CF337F97-40CA-485D-ACF9-95CBF2E30F82}" type="presParOf" srcId="{C3D790A7-B70D-40C5-9D45-A10B59E8DB46}" destId="{DDD6E54A-6A76-41B2-A8ED-CFB9CF9908B6}" srcOrd="6" destOrd="0" presId="urn:microsoft.com/office/officeart/2005/8/layout/list1"/>
    <dgm:cxn modelId="{CBA7B228-56F7-4975-A7CD-7FDC75450807}" type="presParOf" srcId="{C3D790A7-B70D-40C5-9D45-A10B59E8DB46}" destId="{99FA7836-2755-4FA6-A18F-F59A2B5156BB}" srcOrd="7" destOrd="0" presId="urn:microsoft.com/office/officeart/2005/8/layout/list1"/>
    <dgm:cxn modelId="{B18521F3-0F88-4948-BC79-84FE20E3A645}" type="presParOf" srcId="{C3D790A7-B70D-40C5-9D45-A10B59E8DB46}" destId="{4A019E71-44F5-4ABB-86AB-233E1601E480}" srcOrd="8" destOrd="0" presId="urn:microsoft.com/office/officeart/2005/8/layout/list1"/>
    <dgm:cxn modelId="{AD34E0A9-AD9B-49D9-BADD-E20813B31952}" type="presParOf" srcId="{4A019E71-44F5-4ABB-86AB-233E1601E480}" destId="{BF0843DE-7BCC-49D5-9943-C7F3C7D73671}" srcOrd="0" destOrd="0" presId="urn:microsoft.com/office/officeart/2005/8/layout/list1"/>
    <dgm:cxn modelId="{DB061E03-F8E5-4BA6-8674-958C98321DAE}" type="presParOf" srcId="{4A019E71-44F5-4ABB-86AB-233E1601E480}" destId="{49E75208-081E-4E4E-AE2F-E0119E28AFDF}" srcOrd="1" destOrd="0" presId="urn:microsoft.com/office/officeart/2005/8/layout/list1"/>
    <dgm:cxn modelId="{A26597B3-AA33-4F0E-8074-2F7089BFE036}" type="presParOf" srcId="{C3D790A7-B70D-40C5-9D45-A10B59E8DB46}" destId="{82B87B2B-10FD-47DC-84C7-22E1365419C1}" srcOrd="9" destOrd="0" presId="urn:microsoft.com/office/officeart/2005/8/layout/list1"/>
    <dgm:cxn modelId="{2722F365-C918-49C2-A79C-F14E83C4ABF0}" type="presParOf" srcId="{C3D790A7-B70D-40C5-9D45-A10B59E8DB46}" destId="{931E9EC6-9F4E-477E-94F6-D7391A8356F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40BEA5-D386-407C-A8F4-7CA9C14A7573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B017638-0F7C-4587-BAFB-983645EB53BC}">
      <dgm:prSet phldrT="[Text]" custT="1"/>
      <dgm:spPr/>
      <dgm:t>
        <a:bodyPr/>
        <a:lstStyle/>
        <a:p>
          <a:r>
            <a:rPr lang="en-US" sz="1600" b="0" dirty="0" smtClean="0">
              <a:latin typeface="+mn-lt"/>
              <a:cs typeface="Arial" panose="020B0604020202020204" pitchFamily="34" charset="0"/>
            </a:rPr>
            <a:t>(A) standardized reporting elements across the Federal government (§5(b)(1)(A)); </a:t>
          </a:r>
          <a:endParaRPr lang="en-US" sz="1600" b="0" dirty="0">
            <a:latin typeface="+mn-lt"/>
          </a:endParaRPr>
        </a:p>
      </dgm:t>
    </dgm:pt>
    <dgm:pt modelId="{B67939FA-E57F-4293-9271-45445F9B9CE1}" type="parTrans" cxnId="{53923312-E756-449B-B636-1393BC0AD3FF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2FF00084-695D-4543-BDBE-160BA3057CBF}" type="sibTrans" cxnId="{53923312-E756-449B-B636-1393BC0AD3FF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930A1417-A96A-44E3-8349-CEA2B3281DED}">
      <dgm:prSet phldrT="[Text]" custT="1"/>
      <dgm:spPr/>
      <dgm:t>
        <a:bodyPr/>
        <a:lstStyle/>
        <a:p>
          <a:r>
            <a:rPr lang="en-US" sz="1600" b="0" dirty="0" smtClean="0">
              <a:latin typeface="+mn-lt"/>
              <a:cs typeface="Arial" panose="020B0604020202020204" pitchFamily="34" charset="0"/>
            </a:rPr>
            <a:t>(B) the elimination of unnecessary duplication in financial reporting (§5(b)(1)(B)); </a:t>
          </a:r>
          <a:endParaRPr lang="en-US" sz="1600" b="0" dirty="0">
            <a:latin typeface="+mn-lt"/>
          </a:endParaRPr>
        </a:p>
      </dgm:t>
    </dgm:pt>
    <dgm:pt modelId="{456A759B-A5F6-456D-A474-5EA4FDC02028}" type="parTrans" cxnId="{AE5E34A0-E28D-4888-958B-6012598B3D45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A7591FFA-71D8-4A07-BDAE-967B570634F8}" type="sibTrans" cxnId="{AE5E34A0-E28D-4888-958B-6012598B3D45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614F4FA9-AEFC-4697-877D-CE74313D34A8}">
      <dgm:prSet phldrT="[Text]" custT="1"/>
      <dgm:spPr/>
      <dgm:t>
        <a:bodyPr/>
        <a:lstStyle/>
        <a:p>
          <a:r>
            <a:rPr lang="en-US" sz="1600" b="0" dirty="0" smtClean="0">
              <a:latin typeface="+mn-lt"/>
              <a:cs typeface="Arial" panose="020B0604020202020204" pitchFamily="34" charset="0"/>
            </a:rPr>
            <a:t>(C) the reduction of compliance costs for recipients of Federal awards (§5(b)(1)(C)).” </a:t>
          </a:r>
          <a:endParaRPr lang="en-US" sz="1600" b="0" dirty="0">
            <a:latin typeface="+mn-lt"/>
          </a:endParaRPr>
        </a:p>
      </dgm:t>
    </dgm:pt>
    <dgm:pt modelId="{2AFF7B9B-4396-4CC0-8F58-33EFF8069E8C}" type="parTrans" cxnId="{BE81CCEF-7679-4A1F-A9B1-D9A718B19B09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B6FC5CF4-4B46-4779-B1BD-DE4972120ADC}" type="sibTrans" cxnId="{BE81CCEF-7679-4A1F-A9B1-D9A718B19B09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6C87020D-B93A-495B-BF5A-24F320BBEC52}" type="pres">
      <dgm:prSet presAssocID="{F340BEA5-D386-407C-A8F4-7CA9C14A757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A71CBABE-38FF-47A0-8498-136A6086ADA8}" type="pres">
      <dgm:prSet presAssocID="{F340BEA5-D386-407C-A8F4-7CA9C14A7573}" presName="Name1" presStyleCnt="0"/>
      <dgm:spPr/>
      <dgm:t>
        <a:bodyPr/>
        <a:lstStyle/>
        <a:p>
          <a:endParaRPr lang="en-US"/>
        </a:p>
      </dgm:t>
    </dgm:pt>
    <dgm:pt modelId="{74DE453B-1195-4053-9704-9CD2705EB356}" type="pres">
      <dgm:prSet presAssocID="{F340BEA5-D386-407C-A8F4-7CA9C14A7573}" presName="cycle" presStyleCnt="0"/>
      <dgm:spPr/>
      <dgm:t>
        <a:bodyPr/>
        <a:lstStyle/>
        <a:p>
          <a:endParaRPr lang="en-US"/>
        </a:p>
      </dgm:t>
    </dgm:pt>
    <dgm:pt modelId="{9A69C756-0B72-431A-AB0D-2E58C33BD7F0}" type="pres">
      <dgm:prSet presAssocID="{F340BEA5-D386-407C-A8F4-7CA9C14A7573}" presName="srcNode" presStyleLbl="node1" presStyleIdx="0" presStyleCnt="3"/>
      <dgm:spPr/>
      <dgm:t>
        <a:bodyPr/>
        <a:lstStyle/>
        <a:p>
          <a:endParaRPr lang="en-US"/>
        </a:p>
      </dgm:t>
    </dgm:pt>
    <dgm:pt modelId="{0B50BC3B-A08B-4FE4-A456-FA353056F897}" type="pres">
      <dgm:prSet presAssocID="{F340BEA5-D386-407C-A8F4-7CA9C14A7573}" presName="conn" presStyleLbl="parChTrans1D2" presStyleIdx="0" presStyleCnt="1"/>
      <dgm:spPr/>
      <dgm:t>
        <a:bodyPr/>
        <a:lstStyle/>
        <a:p>
          <a:endParaRPr lang="en-US"/>
        </a:p>
      </dgm:t>
    </dgm:pt>
    <dgm:pt modelId="{DC6FBEA3-034F-4020-8E24-54A60B000189}" type="pres">
      <dgm:prSet presAssocID="{F340BEA5-D386-407C-A8F4-7CA9C14A7573}" presName="extraNode" presStyleLbl="node1" presStyleIdx="0" presStyleCnt="3"/>
      <dgm:spPr/>
      <dgm:t>
        <a:bodyPr/>
        <a:lstStyle/>
        <a:p>
          <a:endParaRPr lang="en-US"/>
        </a:p>
      </dgm:t>
    </dgm:pt>
    <dgm:pt modelId="{2E99302F-AB6C-4573-A996-5DB34D62C751}" type="pres">
      <dgm:prSet presAssocID="{F340BEA5-D386-407C-A8F4-7CA9C14A7573}" presName="dstNode" presStyleLbl="node1" presStyleIdx="0" presStyleCnt="3"/>
      <dgm:spPr/>
      <dgm:t>
        <a:bodyPr/>
        <a:lstStyle/>
        <a:p>
          <a:endParaRPr lang="en-US"/>
        </a:p>
      </dgm:t>
    </dgm:pt>
    <dgm:pt modelId="{D2A8B2C6-4FA8-49F6-A877-44B1ADED16AD}" type="pres">
      <dgm:prSet presAssocID="{AB017638-0F7C-4587-BAFB-983645EB53BC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66D6A-EF1C-48A8-BAB5-1BC53EA05302}" type="pres">
      <dgm:prSet presAssocID="{AB017638-0F7C-4587-BAFB-983645EB53BC}" presName="accent_1" presStyleCnt="0"/>
      <dgm:spPr/>
      <dgm:t>
        <a:bodyPr/>
        <a:lstStyle/>
        <a:p>
          <a:endParaRPr lang="en-US"/>
        </a:p>
      </dgm:t>
    </dgm:pt>
    <dgm:pt modelId="{5535F436-9D42-404C-B7D1-9D6E98983F18}" type="pres">
      <dgm:prSet presAssocID="{AB017638-0F7C-4587-BAFB-983645EB53BC}" presName="accentRepeatNode" presStyleLbl="solidFgAcc1" presStyleIdx="0" presStyleCnt="3"/>
      <dgm:spPr/>
      <dgm:t>
        <a:bodyPr/>
        <a:lstStyle/>
        <a:p>
          <a:endParaRPr lang="en-US"/>
        </a:p>
      </dgm:t>
    </dgm:pt>
    <dgm:pt modelId="{6D1D96CD-1C60-4ACB-8B1D-0D42C0D2870C}" type="pres">
      <dgm:prSet presAssocID="{930A1417-A96A-44E3-8349-CEA2B3281DE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56509B-BFF0-4655-A377-408F29007728}" type="pres">
      <dgm:prSet presAssocID="{930A1417-A96A-44E3-8349-CEA2B3281DED}" presName="accent_2" presStyleCnt="0"/>
      <dgm:spPr/>
      <dgm:t>
        <a:bodyPr/>
        <a:lstStyle/>
        <a:p>
          <a:endParaRPr lang="en-US"/>
        </a:p>
      </dgm:t>
    </dgm:pt>
    <dgm:pt modelId="{4761775A-2A67-4F84-85EB-F640E5823FEE}" type="pres">
      <dgm:prSet presAssocID="{930A1417-A96A-44E3-8349-CEA2B3281DED}" presName="accentRepeatNode" presStyleLbl="solidFgAcc1" presStyleIdx="1" presStyleCnt="3"/>
      <dgm:spPr/>
      <dgm:t>
        <a:bodyPr/>
        <a:lstStyle/>
        <a:p>
          <a:endParaRPr lang="en-US"/>
        </a:p>
      </dgm:t>
    </dgm:pt>
    <dgm:pt modelId="{6AC62F43-CDDF-45CD-B4CE-84A885B9E14A}" type="pres">
      <dgm:prSet presAssocID="{614F4FA9-AEFC-4697-877D-CE74313D34A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3BAB82-B83D-4ED7-8E46-17DDFDA696C7}" type="pres">
      <dgm:prSet presAssocID="{614F4FA9-AEFC-4697-877D-CE74313D34A8}" presName="accent_3" presStyleCnt="0"/>
      <dgm:spPr/>
      <dgm:t>
        <a:bodyPr/>
        <a:lstStyle/>
        <a:p>
          <a:endParaRPr lang="en-US"/>
        </a:p>
      </dgm:t>
    </dgm:pt>
    <dgm:pt modelId="{29234212-D576-452A-B24B-4EFB2F313C2E}" type="pres">
      <dgm:prSet presAssocID="{614F4FA9-AEFC-4697-877D-CE74313D34A8}" presName="accentRepeatNode" presStyleLbl="solidFgAcc1" presStyleIdx="2" presStyleCnt="3"/>
      <dgm:spPr/>
      <dgm:t>
        <a:bodyPr/>
        <a:lstStyle/>
        <a:p>
          <a:endParaRPr lang="en-US"/>
        </a:p>
      </dgm:t>
    </dgm:pt>
  </dgm:ptLst>
  <dgm:cxnLst>
    <dgm:cxn modelId="{63117916-9BBB-4C6E-BE81-A9BC10EB0D15}" type="presOf" srcId="{930A1417-A96A-44E3-8349-CEA2B3281DED}" destId="{6D1D96CD-1C60-4ACB-8B1D-0D42C0D2870C}" srcOrd="0" destOrd="0" presId="urn:microsoft.com/office/officeart/2008/layout/VerticalCurvedList"/>
    <dgm:cxn modelId="{53923312-E756-449B-B636-1393BC0AD3FF}" srcId="{F340BEA5-D386-407C-A8F4-7CA9C14A7573}" destId="{AB017638-0F7C-4587-BAFB-983645EB53BC}" srcOrd="0" destOrd="0" parTransId="{B67939FA-E57F-4293-9271-45445F9B9CE1}" sibTransId="{2FF00084-695D-4543-BDBE-160BA3057CBF}"/>
    <dgm:cxn modelId="{23CE7480-9ADD-4FD7-AE38-67647B4CD4CB}" type="presOf" srcId="{F340BEA5-D386-407C-A8F4-7CA9C14A7573}" destId="{6C87020D-B93A-495B-BF5A-24F320BBEC52}" srcOrd="0" destOrd="0" presId="urn:microsoft.com/office/officeart/2008/layout/VerticalCurvedList"/>
    <dgm:cxn modelId="{36DC16D0-AD41-4CC6-B35C-6D922D12E4F3}" type="presOf" srcId="{AB017638-0F7C-4587-BAFB-983645EB53BC}" destId="{D2A8B2C6-4FA8-49F6-A877-44B1ADED16AD}" srcOrd="0" destOrd="0" presId="urn:microsoft.com/office/officeart/2008/layout/VerticalCurvedList"/>
    <dgm:cxn modelId="{5B7C26C6-4251-454C-979B-57D5A7E1B01F}" type="presOf" srcId="{2FF00084-695D-4543-BDBE-160BA3057CBF}" destId="{0B50BC3B-A08B-4FE4-A456-FA353056F897}" srcOrd="0" destOrd="0" presId="urn:microsoft.com/office/officeart/2008/layout/VerticalCurvedList"/>
    <dgm:cxn modelId="{AE5E34A0-E28D-4888-958B-6012598B3D45}" srcId="{F340BEA5-D386-407C-A8F4-7CA9C14A7573}" destId="{930A1417-A96A-44E3-8349-CEA2B3281DED}" srcOrd="1" destOrd="0" parTransId="{456A759B-A5F6-456D-A474-5EA4FDC02028}" sibTransId="{A7591FFA-71D8-4A07-BDAE-967B570634F8}"/>
    <dgm:cxn modelId="{BE81CCEF-7679-4A1F-A9B1-D9A718B19B09}" srcId="{F340BEA5-D386-407C-A8F4-7CA9C14A7573}" destId="{614F4FA9-AEFC-4697-877D-CE74313D34A8}" srcOrd="2" destOrd="0" parTransId="{2AFF7B9B-4396-4CC0-8F58-33EFF8069E8C}" sibTransId="{B6FC5CF4-4B46-4779-B1BD-DE4972120ADC}"/>
    <dgm:cxn modelId="{8E7BFB70-4CA3-41C2-AE74-4F4D34587B29}" type="presOf" srcId="{614F4FA9-AEFC-4697-877D-CE74313D34A8}" destId="{6AC62F43-CDDF-45CD-B4CE-84A885B9E14A}" srcOrd="0" destOrd="0" presId="urn:microsoft.com/office/officeart/2008/layout/VerticalCurvedList"/>
    <dgm:cxn modelId="{6851B43D-2480-46C3-ABB3-F057E73D0367}" type="presParOf" srcId="{6C87020D-B93A-495B-BF5A-24F320BBEC52}" destId="{A71CBABE-38FF-47A0-8498-136A6086ADA8}" srcOrd="0" destOrd="0" presId="urn:microsoft.com/office/officeart/2008/layout/VerticalCurvedList"/>
    <dgm:cxn modelId="{55A19E97-1902-4967-BC45-17335FE7138E}" type="presParOf" srcId="{A71CBABE-38FF-47A0-8498-136A6086ADA8}" destId="{74DE453B-1195-4053-9704-9CD2705EB356}" srcOrd="0" destOrd="0" presId="urn:microsoft.com/office/officeart/2008/layout/VerticalCurvedList"/>
    <dgm:cxn modelId="{D35F47A5-ECBB-4865-81C3-D9D29A13CEAE}" type="presParOf" srcId="{74DE453B-1195-4053-9704-9CD2705EB356}" destId="{9A69C756-0B72-431A-AB0D-2E58C33BD7F0}" srcOrd="0" destOrd="0" presId="urn:microsoft.com/office/officeart/2008/layout/VerticalCurvedList"/>
    <dgm:cxn modelId="{4ABFC588-D9D5-4520-9139-0008FC162034}" type="presParOf" srcId="{74DE453B-1195-4053-9704-9CD2705EB356}" destId="{0B50BC3B-A08B-4FE4-A456-FA353056F897}" srcOrd="1" destOrd="0" presId="urn:microsoft.com/office/officeart/2008/layout/VerticalCurvedList"/>
    <dgm:cxn modelId="{493D2497-6437-42C5-8458-2A69CB48E7C8}" type="presParOf" srcId="{74DE453B-1195-4053-9704-9CD2705EB356}" destId="{DC6FBEA3-034F-4020-8E24-54A60B000189}" srcOrd="2" destOrd="0" presId="urn:microsoft.com/office/officeart/2008/layout/VerticalCurvedList"/>
    <dgm:cxn modelId="{F4293101-A9C2-4188-B745-57D266AD39A2}" type="presParOf" srcId="{74DE453B-1195-4053-9704-9CD2705EB356}" destId="{2E99302F-AB6C-4573-A996-5DB34D62C751}" srcOrd="3" destOrd="0" presId="urn:microsoft.com/office/officeart/2008/layout/VerticalCurvedList"/>
    <dgm:cxn modelId="{449FF3A6-D323-4432-A52D-44C8C0B13B8F}" type="presParOf" srcId="{A71CBABE-38FF-47A0-8498-136A6086ADA8}" destId="{D2A8B2C6-4FA8-49F6-A877-44B1ADED16AD}" srcOrd="1" destOrd="0" presId="urn:microsoft.com/office/officeart/2008/layout/VerticalCurvedList"/>
    <dgm:cxn modelId="{98EBF6A2-CC96-4F9B-81C7-D23AC7EC052E}" type="presParOf" srcId="{A71CBABE-38FF-47A0-8498-136A6086ADA8}" destId="{9CA66D6A-EF1C-48A8-BAB5-1BC53EA05302}" srcOrd="2" destOrd="0" presId="urn:microsoft.com/office/officeart/2008/layout/VerticalCurvedList"/>
    <dgm:cxn modelId="{3C50643C-EA6B-4508-B2DD-2743F975BBA4}" type="presParOf" srcId="{9CA66D6A-EF1C-48A8-BAB5-1BC53EA05302}" destId="{5535F436-9D42-404C-B7D1-9D6E98983F18}" srcOrd="0" destOrd="0" presId="urn:microsoft.com/office/officeart/2008/layout/VerticalCurvedList"/>
    <dgm:cxn modelId="{282C3CF7-C362-437C-ABE9-8C8705B6C089}" type="presParOf" srcId="{A71CBABE-38FF-47A0-8498-136A6086ADA8}" destId="{6D1D96CD-1C60-4ACB-8B1D-0D42C0D2870C}" srcOrd="3" destOrd="0" presId="urn:microsoft.com/office/officeart/2008/layout/VerticalCurvedList"/>
    <dgm:cxn modelId="{0DDBE292-CECC-4588-B309-A546830EE2E0}" type="presParOf" srcId="{A71CBABE-38FF-47A0-8498-136A6086ADA8}" destId="{D756509B-BFF0-4655-A377-408F29007728}" srcOrd="4" destOrd="0" presId="urn:microsoft.com/office/officeart/2008/layout/VerticalCurvedList"/>
    <dgm:cxn modelId="{C1433006-4D4F-4306-A3EC-9AC032B030CE}" type="presParOf" srcId="{D756509B-BFF0-4655-A377-408F29007728}" destId="{4761775A-2A67-4F84-85EB-F640E5823FEE}" srcOrd="0" destOrd="0" presId="urn:microsoft.com/office/officeart/2008/layout/VerticalCurvedList"/>
    <dgm:cxn modelId="{0D7D315F-0E98-48DE-B6F3-A0CCDDF22FF8}" type="presParOf" srcId="{A71CBABE-38FF-47A0-8498-136A6086ADA8}" destId="{6AC62F43-CDDF-45CD-B4CE-84A885B9E14A}" srcOrd="5" destOrd="0" presId="urn:microsoft.com/office/officeart/2008/layout/VerticalCurvedList"/>
    <dgm:cxn modelId="{712389E9-4694-41D0-9395-74B251937F06}" type="presParOf" srcId="{A71CBABE-38FF-47A0-8498-136A6086ADA8}" destId="{E03BAB82-B83D-4ED7-8E46-17DDFDA696C7}" srcOrd="6" destOrd="0" presId="urn:microsoft.com/office/officeart/2008/layout/VerticalCurvedList"/>
    <dgm:cxn modelId="{F8647A67-9AAC-426B-ABA0-4A4FB1061364}" type="presParOf" srcId="{E03BAB82-B83D-4ED7-8E46-17DDFDA696C7}" destId="{29234212-D576-452A-B24B-4EFB2F313C2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5A77D-E3A9-4E8C-826A-1B344885D9CE}">
      <dsp:nvSpPr>
        <dsp:cNvPr id="0" name=""/>
        <dsp:cNvSpPr/>
      </dsp:nvSpPr>
      <dsp:spPr>
        <a:xfrm>
          <a:off x="0" y="515040"/>
          <a:ext cx="69342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429E85-B865-4C01-93F6-B9C2B2CC71E2}">
      <dsp:nvSpPr>
        <dsp:cNvPr id="0" name=""/>
        <dsp:cNvSpPr/>
      </dsp:nvSpPr>
      <dsp:spPr>
        <a:xfrm>
          <a:off x="346710" y="42720"/>
          <a:ext cx="4853940" cy="9446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2:00 PM – 2:10 PM EDT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DATA Act Overview</a:t>
          </a:r>
        </a:p>
      </dsp:txBody>
      <dsp:txXfrm>
        <a:off x="392824" y="88834"/>
        <a:ext cx="4761712" cy="852412"/>
      </dsp:txXfrm>
    </dsp:sp>
    <dsp:sp modelId="{DDD6E54A-6A76-41B2-A8ED-CFB9CF9908B6}">
      <dsp:nvSpPr>
        <dsp:cNvPr id="0" name=""/>
        <dsp:cNvSpPr/>
      </dsp:nvSpPr>
      <dsp:spPr>
        <a:xfrm>
          <a:off x="0" y="1966560"/>
          <a:ext cx="69342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772E75-1137-4A69-B34A-73623A285D4B}">
      <dsp:nvSpPr>
        <dsp:cNvPr id="0" name=""/>
        <dsp:cNvSpPr/>
      </dsp:nvSpPr>
      <dsp:spPr>
        <a:xfrm>
          <a:off x="346710" y="1494240"/>
          <a:ext cx="4853940" cy="94464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2:10 PM – 2:15 PM EDT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CDER Library Overview</a:t>
          </a:r>
        </a:p>
      </dsp:txBody>
      <dsp:txXfrm>
        <a:off x="392824" y="1540354"/>
        <a:ext cx="4761712" cy="852412"/>
      </dsp:txXfrm>
    </dsp:sp>
    <dsp:sp modelId="{931E9EC6-9F4E-477E-94F6-D7391A8356FC}">
      <dsp:nvSpPr>
        <dsp:cNvPr id="0" name=""/>
        <dsp:cNvSpPr/>
      </dsp:nvSpPr>
      <dsp:spPr>
        <a:xfrm>
          <a:off x="0" y="3418080"/>
          <a:ext cx="69342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E75208-081E-4E4E-AE2F-E0119E28AFDF}">
      <dsp:nvSpPr>
        <dsp:cNvPr id="0" name=""/>
        <dsp:cNvSpPr/>
      </dsp:nvSpPr>
      <dsp:spPr>
        <a:xfrm>
          <a:off x="346710" y="2945760"/>
          <a:ext cx="4853940" cy="94464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2:15 PM – 2:30 PM EDT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Test Model Participation and Next Steps</a:t>
          </a:r>
        </a:p>
      </dsp:txBody>
      <dsp:txXfrm>
        <a:off x="392824" y="2991874"/>
        <a:ext cx="4761712" cy="852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50BC3B-A08B-4FE4-A456-FA353056F897}">
      <dsp:nvSpPr>
        <dsp:cNvPr id="0" name=""/>
        <dsp:cNvSpPr/>
      </dsp:nvSpPr>
      <dsp:spPr>
        <a:xfrm>
          <a:off x="-4335701" y="-665088"/>
          <a:ext cx="5165577" cy="5165577"/>
        </a:xfrm>
        <a:prstGeom prst="blockArc">
          <a:avLst>
            <a:gd name="adj1" fmla="val 18900000"/>
            <a:gd name="adj2" fmla="val 2700000"/>
            <a:gd name="adj3" fmla="val 418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A8B2C6-4FA8-49F6-A877-44B1ADED16AD}">
      <dsp:nvSpPr>
        <dsp:cNvPr id="0" name=""/>
        <dsp:cNvSpPr/>
      </dsp:nvSpPr>
      <dsp:spPr>
        <a:xfrm>
          <a:off x="533705" y="383540"/>
          <a:ext cx="6012054" cy="7670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87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+mn-lt"/>
              <a:cs typeface="Arial" panose="020B0604020202020204" pitchFamily="34" charset="0"/>
            </a:rPr>
            <a:t>(A) standardized reporting elements across the Federal government (§5(b)(1)(A)); </a:t>
          </a:r>
          <a:endParaRPr lang="en-US" sz="1600" b="0" kern="1200" dirty="0">
            <a:latin typeface="+mn-lt"/>
          </a:endParaRPr>
        </a:p>
      </dsp:txBody>
      <dsp:txXfrm>
        <a:off x="533705" y="383540"/>
        <a:ext cx="6012054" cy="767080"/>
      </dsp:txXfrm>
    </dsp:sp>
    <dsp:sp modelId="{5535F436-9D42-404C-B7D1-9D6E98983F18}">
      <dsp:nvSpPr>
        <dsp:cNvPr id="0" name=""/>
        <dsp:cNvSpPr/>
      </dsp:nvSpPr>
      <dsp:spPr>
        <a:xfrm>
          <a:off x="54280" y="287655"/>
          <a:ext cx="958850" cy="9588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1D96CD-1C60-4ACB-8B1D-0D42C0D2870C}">
      <dsp:nvSpPr>
        <dsp:cNvPr id="0" name=""/>
        <dsp:cNvSpPr/>
      </dsp:nvSpPr>
      <dsp:spPr>
        <a:xfrm>
          <a:off x="812539" y="1534160"/>
          <a:ext cx="5733221" cy="7670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87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+mn-lt"/>
              <a:cs typeface="Arial" panose="020B0604020202020204" pitchFamily="34" charset="0"/>
            </a:rPr>
            <a:t>(B) the elimination of unnecessary duplication in financial reporting (§5(b)(1)(B)); </a:t>
          </a:r>
          <a:endParaRPr lang="en-US" sz="1600" b="0" kern="1200" dirty="0">
            <a:latin typeface="+mn-lt"/>
          </a:endParaRPr>
        </a:p>
      </dsp:txBody>
      <dsp:txXfrm>
        <a:off x="812539" y="1534160"/>
        <a:ext cx="5733221" cy="767080"/>
      </dsp:txXfrm>
    </dsp:sp>
    <dsp:sp modelId="{4761775A-2A67-4F84-85EB-F640E5823FEE}">
      <dsp:nvSpPr>
        <dsp:cNvPr id="0" name=""/>
        <dsp:cNvSpPr/>
      </dsp:nvSpPr>
      <dsp:spPr>
        <a:xfrm>
          <a:off x="333114" y="1438275"/>
          <a:ext cx="958850" cy="9588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C62F43-CDDF-45CD-B4CE-84A885B9E14A}">
      <dsp:nvSpPr>
        <dsp:cNvPr id="0" name=""/>
        <dsp:cNvSpPr/>
      </dsp:nvSpPr>
      <dsp:spPr>
        <a:xfrm>
          <a:off x="533705" y="2684780"/>
          <a:ext cx="6012054" cy="7670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87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+mn-lt"/>
              <a:cs typeface="Arial" panose="020B0604020202020204" pitchFamily="34" charset="0"/>
            </a:rPr>
            <a:t>(C) the reduction of compliance costs for recipients of Federal awards (§5(b)(1)(C)).” </a:t>
          </a:r>
          <a:endParaRPr lang="en-US" sz="1600" b="0" kern="1200" dirty="0">
            <a:latin typeface="+mn-lt"/>
          </a:endParaRPr>
        </a:p>
      </dsp:txBody>
      <dsp:txXfrm>
        <a:off x="533705" y="2684780"/>
        <a:ext cx="6012054" cy="767080"/>
      </dsp:txXfrm>
    </dsp:sp>
    <dsp:sp modelId="{29234212-D576-452A-B24B-4EFB2F313C2E}">
      <dsp:nvSpPr>
        <dsp:cNvPr id="0" name=""/>
        <dsp:cNvSpPr/>
      </dsp:nvSpPr>
      <dsp:spPr>
        <a:xfrm>
          <a:off x="54280" y="2588895"/>
          <a:ext cx="958850" cy="9588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81775-FE51-4663-B791-384DC61CBAAD}" type="datetimeFigureOut">
              <a:rPr lang="en-US" smtClean="0"/>
              <a:t>11/16/2016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80928-D0A2-4777-A4ED-C9CFE3882C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372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DATAActPMO@hhs.go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05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Welcome.  Thank you for participating in this test model.</a:t>
            </a:r>
          </a:p>
          <a:p>
            <a:endParaRPr lang="en-US" dirty="0"/>
          </a:p>
          <a:p>
            <a:r>
              <a:rPr lang="en-US" dirty="0"/>
              <a:t>You should have received an email from the HHS DATA Act PMO that contains the following items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 instructions</a:t>
            </a:r>
            <a:r>
              <a:rPr lang="en-US" baseline="0" dirty="0" smtClean="0"/>
              <a:t> </a:t>
            </a:r>
            <a:r>
              <a:rPr lang="en-US" dirty="0" smtClean="0"/>
              <a:t>sheet labeled as either Group A or Group 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We</a:t>
            </a:r>
            <a:r>
              <a:rPr lang="en-US" baseline="0" dirty="0" smtClean="0"/>
              <a:t> will discuss what this means later in the webinar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Also includes a hypothetical scenario that you will read through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Link to the </a:t>
            </a:r>
            <a:r>
              <a:rPr lang="en-US" dirty="0" smtClean="0"/>
              <a:t>CDER</a:t>
            </a:r>
            <a:r>
              <a:rPr lang="en-US" baseline="0" dirty="0" smtClean="0"/>
              <a:t> Library 1</a:t>
            </a:r>
            <a:r>
              <a:rPr lang="en-US" dirty="0" smtClean="0"/>
              <a:t> </a:t>
            </a:r>
            <a:r>
              <a:rPr lang="en-US" dirty="0"/>
              <a:t>Data Collection </a:t>
            </a:r>
            <a:r>
              <a:rPr lang="en-US" dirty="0" smtClean="0"/>
              <a:t>Tool and Survey </a:t>
            </a:r>
            <a:r>
              <a:rPr lang="en-US" dirty="0"/>
              <a:t>that is located in Survey Monkey </a:t>
            </a:r>
          </a:p>
          <a:p>
            <a:endParaRPr lang="en-US" dirty="0"/>
          </a:p>
          <a:p>
            <a:r>
              <a:rPr lang="en-US" dirty="0"/>
              <a:t>A copy of this slide presentation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931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Pilot Test Model Execution period of performance is from March 2016- May 2017</a:t>
            </a:r>
          </a:p>
          <a:p>
            <a:endParaRPr lang="en-US" dirty="0"/>
          </a:p>
          <a:p>
            <a:r>
              <a:rPr lang="en-US" dirty="0"/>
              <a:t>Report to Congress is due August 2017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040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Common Data Element Repository (CDER) Library </a:t>
            </a:r>
          </a:p>
          <a:p>
            <a:endParaRPr lang="en-US" sz="1600" dirty="0"/>
          </a:p>
          <a:p>
            <a:r>
              <a:rPr lang="en-US" sz="1600" dirty="0"/>
              <a:t>Launched in May 2015  </a:t>
            </a:r>
          </a:p>
          <a:p>
            <a:endParaRPr lang="en-US" sz="1600" dirty="0"/>
          </a:p>
          <a:p>
            <a:r>
              <a:rPr lang="en-US" sz="1600" dirty="0"/>
              <a:t>Public side has 112 data elements from UGG, OMB A-11, and FAR will be the side of library used for CDER Library Test 1</a:t>
            </a:r>
          </a:p>
          <a:p>
            <a:endParaRPr lang="en-US" sz="1600" dirty="0"/>
          </a:p>
          <a:p>
            <a:r>
              <a:rPr lang="en-US" sz="1600" dirty="0"/>
              <a:t>Federal side has over 9000 data elements will be the side of the library for CDER Library test 2.</a:t>
            </a:r>
          </a:p>
          <a:p>
            <a:endParaRPr lang="en-US" sz="1600" dirty="0"/>
          </a:p>
          <a:p>
            <a:r>
              <a:rPr lang="en-US" sz="1600" dirty="0"/>
              <a:t>Test 2 is a federal only analysis of data elements to identify redundancy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754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 smtClean="0"/>
              <a:t>Explain the difference between Group A and Group B</a:t>
            </a:r>
          </a:p>
          <a:p>
            <a:endParaRPr lang="en-US" sz="1600" dirty="0" smtClean="0"/>
          </a:p>
          <a:p>
            <a:r>
              <a:rPr lang="en-US" sz="1600" dirty="0" smtClean="0"/>
              <a:t>Group A will use CDER Library to answer the Data Collection</a:t>
            </a:r>
            <a:r>
              <a:rPr lang="en-US" sz="1600" baseline="0" dirty="0" smtClean="0"/>
              <a:t> Tool after reading the scenario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Group B can use all other resource</a:t>
            </a:r>
            <a:r>
              <a:rPr lang="en-US" sz="1600" baseline="0" dirty="0" smtClean="0"/>
              <a:t>s with the exception of CDER Library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Complete the Data Collection Tool and then the survey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462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80928-D0A2-4777-A4ED-C9CFE3882CD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351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complete both the Data Collection Tool and the </a:t>
            </a:r>
            <a:r>
              <a:rPr lang="en-US" dirty="0" smtClean="0"/>
              <a:t>CDER</a:t>
            </a:r>
            <a:r>
              <a:rPr lang="en-US" baseline="0" dirty="0" smtClean="0"/>
              <a:t> Library 1 </a:t>
            </a:r>
            <a:r>
              <a:rPr lang="en-US" dirty="0" smtClean="0"/>
              <a:t>Survey.  </a:t>
            </a:r>
            <a:r>
              <a:rPr lang="en-US" dirty="0"/>
              <a:t>We need both of these documents to collect data for this pilot test. </a:t>
            </a:r>
          </a:p>
          <a:p>
            <a:endParaRPr lang="en-US" dirty="0"/>
          </a:p>
          <a:p>
            <a:r>
              <a:rPr lang="en-US" dirty="0"/>
              <a:t>Please complete the test by </a:t>
            </a:r>
            <a:r>
              <a:rPr lang="en-US" dirty="0" smtClean="0"/>
              <a:t>December</a:t>
            </a:r>
            <a:r>
              <a:rPr lang="en-US" baseline="0" dirty="0" smtClean="0"/>
              <a:t> 15</a:t>
            </a:r>
            <a:r>
              <a:rPr lang="en-US" dirty="0" smtClean="0"/>
              <a:t>, </a:t>
            </a:r>
            <a:r>
              <a:rPr lang="en-US" dirty="0"/>
              <a:t>2016</a:t>
            </a:r>
          </a:p>
          <a:p>
            <a:endParaRPr lang="en-US" dirty="0"/>
          </a:p>
          <a:p>
            <a:r>
              <a:rPr lang="en-US" dirty="0"/>
              <a:t>If you have any questions please contact us at </a:t>
            </a:r>
            <a:r>
              <a:rPr lang="en-US" dirty="0">
                <a:hlinkClick r:id="rId3"/>
              </a:rPr>
              <a:t>DATAActPMO@hhs.go</a:t>
            </a:r>
            <a:r>
              <a:rPr lang="en-US" dirty="0"/>
              <a:t>v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80928-D0A2-4777-A4ED-C9CFE3882CD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658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070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" y="0"/>
            <a:ext cx="9143998" cy="1219200"/>
          </a:xfrm>
          <a:prstGeom prst="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" y="1219200"/>
            <a:ext cx="9144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TextBox 36"/>
          <p:cNvSpPr txBox="1"/>
          <p:nvPr userDrawn="1"/>
        </p:nvSpPr>
        <p:spPr>
          <a:xfrm>
            <a:off x="2450430" y="391180"/>
            <a:ext cx="6388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anose="020B0502020202020204" pitchFamily="34" charset="0"/>
              </a:rPr>
              <a:t>DATA Act Program Management Office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trans="2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" y="152401"/>
            <a:ext cx="876564" cy="875114"/>
          </a:xfrm>
          <a:prstGeom prst="rect">
            <a:avLst/>
          </a:prstGeom>
        </p:spPr>
      </p:pic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628" y="217532"/>
            <a:ext cx="1271425" cy="925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990600" y="152401"/>
            <a:ext cx="0" cy="99059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902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Diagonal Corner Rectangle 9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503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Diagonal Corner Rectangle 11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999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Diagonal Corner Rectangle 9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017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ound Diagonal Corner Rectangle 16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582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ound Diagonal Corner Rectangle 6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009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Diagonal Corner Rectangle 9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922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Diagonal Corner Rectangle 11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2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Diagonal Corner Rectangle 9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973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" y="0"/>
            <a:ext cx="9143998" cy="1219200"/>
          </a:xfrm>
          <a:prstGeom prst="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" y="1219200"/>
            <a:ext cx="9144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TextBox 36"/>
          <p:cNvSpPr txBox="1"/>
          <p:nvPr userDrawn="1"/>
        </p:nvSpPr>
        <p:spPr>
          <a:xfrm>
            <a:off x="2450430" y="391180"/>
            <a:ext cx="6388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anose="020B0502020202020204" pitchFamily="34" charset="0"/>
              </a:rPr>
              <a:t>DATA Act Program Management Office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trans="2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" y="152401"/>
            <a:ext cx="876564" cy="875114"/>
          </a:xfrm>
          <a:prstGeom prst="rect">
            <a:avLst/>
          </a:prstGeom>
        </p:spPr>
      </p:pic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628" y="217532"/>
            <a:ext cx="1271425" cy="925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990600" y="152401"/>
            <a:ext cx="0" cy="99059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13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ound Diagonal Corner Rectangle 16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54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ound Diagonal Corner Rectangle 6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390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92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16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epository.usaspending.gov/poc-too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DataActPMO@hhs.gov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hyperlink" Target="mailto:DATAActPMO@hhs.gov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saspending.gov/Pages/Data-Act.aspx" TargetMode="External"/><Relationship Id="rId13" Type="http://schemas.openxmlformats.org/officeDocument/2006/relationships/image" Target="../media/image11.png"/><Relationship Id="rId3" Type="http://schemas.openxmlformats.org/officeDocument/2006/relationships/hyperlink" Target="mailto:DataActPMO@hhs.gov" TargetMode="External"/><Relationship Id="rId7" Type="http://schemas.openxmlformats.org/officeDocument/2006/relationships/hyperlink" Target="https://repository.usaspending.gov/poc-tool/" TargetMode="External"/><Relationship Id="rId12" Type="http://schemas.microsoft.com/office/2007/relationships/hdphoto" Target="../media/hdphoto2.wdp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www.grants.gov/web/grants/learn-grants.html" TargetMode="External"/><Relationship Id="rId11" Type="http://schemas.openxmlformats.org/officeDocument/2006/relationships/image" Target="../media/image10.png"/><Relationship Id="rId5" Type="http://schemas.openxmlformats.org/officeDocument/2006/relationships/hyperlink" Target="http://www.twitter.com/HHS_DAP" TargetMode="External"/><Relationship Id="rId15" Type="http://schemas.microsoft.com/office/2007/relationships/hdphoto" Target="../media/hdphoto3.wdp"/><Relationship Id="rId10" Type="http://schemas.openxmlformats.org/officeDocument/2006/relationships/image" Target="../media/image9.png"/><Relationship Id="rId4" Type="http://schemas.openxmlformats.org/officeDocument/2006/relationships/hyperlink" Target="http://www.hhs.gov/dataactpmo" TargetMode="External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613392"/>
            <a:ext cx="8839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DATA Act Program Management Office (DAP)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– Section 5 Grants Pilot </a:t>
            </a:r>
          </a:p>
          <a:p>
            <a:pPr algn="ctr"/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CDER Library 1</a:t>
            </a:r>
          </a:p>
          <a:p>
            <a:pPr algn="ctr"/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Test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4700" y="4312146"/>
            <a:ext cx="25146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November 30, 2016</a:t>
            </a:r>
            <a:endParaRPr lang="en-US" sz="2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37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</a:rPr>
              <a:t>Presenter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371600" y="2551837"/>
            <a:ext cx="6333320" cy="1754326"/>
            <a:chOff x="1371600" y="1097926"/>
            <a:chExt cx="6333320" cy="1754326"/>
          </a:xfrm>
        </p:grpSpPr>
        <p:grpSp>
          <p:nvGrpSpPr>
            <p:cNvPr id="4" name="Group 3"/>
            <p:cNvGrpSpPr/>
            <p:nvPr/>
          </p:nvGrpSpPr>
          <p:grpSpPr>
            <a:xfrm>
              <a:off x="1371600" y="1097926"/>
              <a:ext cx="6333320" cy="1754326"/>
              <a:chOff x="1524421" y="1919335"/>
              <a:chExt cx="6180499" cy="3671549"/>
            </a:xfrm>
          </p:grpSpPr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2900437287"/>
                  </p:ext>
                </p:extLst>
              </p:nvPr>
            </p:nvGraphicFramePr>
            <p:xfrm>
              <a:off x="1524421" y="1919336"/>
              <a:ext cx="6180499" cy="2207822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grpSp>
            <p:nvGrpSpPr>
              <p:cNvPr id="6" name="Group 5"/>
              <p:cNvGrpSpPr/>
              <p:nvPr/>
            </p:nvGrpSpPr>
            <p:grpSpPr>
              <a:xfrm>
                <a:off x="1524421" y="1919335"/>
                <a:ext cx="6180499" cy="3671549"/>
                <a:chOff x="0" y="-1983590"/>
                <a:chExt cx="6180499" cy="3671549"/>
              </a:xfrm>
            </p:grpSpPr>
            <p:sp>
              <p:nvSpPr>
                <p:cNvPr id="7" name="Rounded Rectangle 6"/>
                <p:cNvSpPr/>
                <p:nvPr/>
              </p:nvSpPr>
              <p:spPr>
                <a:xfrm>
                  <a:off x="0" y="-1983590"/>
                  <a:ext cx="6180499" cy="3671549"/>
                </a:xfrm>
                <a:prstGeom prst="roundRect">
                  <a:avLst/>
                </a:prstGeom>
                <a:noFill/>
                <a:ln w="38100">
                  <a:solidFill>
                    <a:srgbClr val="9BBB59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8" name="Rounded Rectangle 4"/>
                <p:cNvSpPr/>
                <p:nvPr/>
              </p:nvSpPr>
              <p:spPr>
                <a:xfrm>
                  <a:off x="81654" y="96924"/>
                  <a:ext cx="6017191" cy="1509381"/>
                </a:xfrm>
                <a:prstGeom prst="rect">
                  <a:avLst/>
                </a:prstGeom>
                <a:ln w="38100"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68580" tIns="68580" rIns="68580" bIns="68580" numCol="1" spcCol="1270" anchor="ctr" anchorCtr="0">
                  <a:noAutofit/>
                </a:bodyPr>
                <a:lstStyle/>
                <a:p>
                  <a:pPr algn="ctr" defTabSz="8001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b="1" i="1" dirty="0">
                    <a:solidFill>
                      <a:srgbClr val="000000"/>
                    </a:solidFill>
                  </a:endParaRPr>
                </a:p>
                <a:p>
                  <a:pPr algn="ctr" defTabSz="8001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b="1" i="1" dirty="0">
                    <a:solidFill>
                      <a:srgbClr val="000000"/>
                    </a:solidFill>
                  </a:endParaRPr>
                </a:p>
                <a:p>
                  <a:pPr algn="ctr" defTabSz="8001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9" name="Rectangle 8"/>
            <p:cNvSpPr/>
            <p:nvPr/>
          </p:nvSpPr>
          <p:spPr>
            <a:xfrm>
              <a:off x="1795060" y="1097926"/>
              <a:ext cx="5486400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i="1" dirty="0" smtClean="0">
                  <a:solidFill>
                    <a:srgbClr val="000000"/>
                  </a:solidFill>
                </a:rPr>
                <a:t>Christopher Zeleznik</a:t>
              </a:r>
              <a:endParaRPr lang="en-US" b="1" i="1" dirty="0">
                <a:solidFill>
                  <a:srgbClr val="00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dirty="0">
                  <a:solidFill>
                    <a:srgbClr val="000000"/>
                  </a:solidFill>
                </a:rPr>
                <a:t>Department of Health and Human Services </a:t>
              </a:r>
            </a:p>
            <a:p>
              <a:pPr algn="ctr">
                <a:lnSpc>
                  <a:spcPct val="150000"/>
                </a:lnSpc>
              </a:pPr>
              <a:r>
                <a:rPr lang="en-US" dirty="0">
                  <a:solidFill>
                    <a:srgbClr val="000000"/>
                  </a:solidFill>
                </a:rPr>
                <a:t>DATA Act Program Management Office (DAP)</a:t>
              </a:r>
            </a:p>
            <a:p>
              <a:pPr algn="ctr">
                <a:lnSpc>
                  <a:spcPct val="150000"/>
                </a:lnSpc>
              </a:pPr>
              <a:r>
                <a:rPr lang="en-US" dirty="0" smtClean="0">
                  <a:solidFill>
                    <a:srgbClr val="000000"/>
                  </a:solidFill>
                </a:rPr>
                <a:t>Intergovernmental and Public Engagement Lead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31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srgbClr val="4F81BD">
                    <a:lumMod val="50000"/>
                  </a:srgbClr>
                </a:solidFill>
              </a:rPr>
              <a:pPr/>
              <a:t>3</a:t>
            </a:fld>
            <a:endParaRPr lang="en-US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764268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1F497D">
                    <a:lumMod val="75000"/>
                  </a:srgbClr>
                </a:solidFill>
                <a:cs typeface="Arial" panose="020B0604020202020204" pitchFamily="34" charset="0"/>
              </a:rPr>
              <a:t>Discussion Topics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02769981"/>
              </p:ext>
            </p:extLst>
          </p:nvPr>
        </p:nvGraphicFramePr>
        <p:xfrm>
          <a:off x="457200" y="2286000"/>
          <a:ext cx="6934200" cy="4267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6858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1F497D">
                    <a:lumMod val="75000"/>
                  </a:srgbClr>
                </a:solidFill>
                <a:cs typeface="Arial" panose="020B0604020202020204" pitchFamily="34" charset="0"/>
              </a:rPr>
              <a:t>Purpose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  <a:cs typeface="Arial" panose="020B0604020202020204" pitchFamily="34" charset="0"/>
              </a:rPr>
              <a:t>Purpose &amp; Discussion Topics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" y="1147465"/>
            <a:ext cx="86106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To provide an overview of the DATA Act and the Section 5 Grants Pilot, specifically the </a:t>
            </a:r>
            <a:r>
              <a:rPr lang="en-US" dirty="0" smtClean="0">
                <a:solidFill>
                  <a:prstClr val="black"/>
                </a:solidFill>
              </a:rPr>
              <a:t>CDER Library 1 Test </a:t>
            </a:r>
            <a:r>
              <a:rPr lang="en-US" dirty="0">
                <a:solidFill>
                  <a:prstClr val="black"/>
                </a:solidFill>
              </a:rPr>
              <a:t>Model.</a:t>
            </a:r>
          </a:p>
        </p:txBody>
      </p:sp>
    </p:spTree>
    <p:extLst>
      <p:ext uri="{BB962C8B-B14F-4D97-AF65-F5344CB8AC3E}">
        <p14:creationId xmlns:p14="http://schemas.microsoft.com/office/powerpoint/2010/main" val="335910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68705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The goal of the Pilot is to implement Section 5 of the Digital Accountability and Transparency Act (DATA Act) of 2014, Pub. L. No. 113-101, which requires the Federal Government to, “establish a pilot program with the participation of appropriate Federal agencies to facilitate the development of recommendations for –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  <a:cs typeface="Arial" panose="020B0604020202020204" pitchFamily="34" charset="0"/>
              </a:rPr>
              <a:t>Section 5 Pilot Requirements</a:t>
            </a:r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1273332" y="1905000"/>
          <a:ext cx="6597337" cy="383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977" y="3551685"/>
            <a:ext cx="507332" cy="507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825" y="2362200"/>
            <a:ext cx="618304" cy="6183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825" y="4724400"/>
            <a:ext cx="562818" cy="56281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81000" y="5879903"/>
            <a:ext cx="838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prstClr val="black"/>
                </a:solidFill>
              </a:rPr>
              <a:t>The Office of Management and Budget (OMB) has engaged HHS to serve as the executing agent for the Section 5 Grants Pilot. </a:t>
            </a:r>
          </a:p>
        </p:txBody>
      </p:sp>
    </p:spTree>
    <p:extLst>
      <p:ext uri="{BB962C8B-B14F-4D97-AF65-F5344CB8AC3E}">
        <p14:creationId xmlns:p14="http://schemas.microsoft.com/office/powerpoint/2010/main" val="217013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  <a:cs typeface="Arial" panose="020B0604020202020204" pitchFamily="34" charset="0"/>
              </a:rPr>
              <a:t>Common Data Element Repository (CDER) Library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3880" y="698835"/>
            <a:ext cx="8406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The </a:t>
            </a:r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Common Data Element Repository (CDER) Library </a:t>
            </a: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is designed to be a </a:t>
            </a: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Federal-wide </a:t>
            </a: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online, searchable repository for grants-specific data standards, definitions, and context. </a:t>
            </a:r>
            <a:endParaRPr lang="en-US" i="1" strike="sngStrike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4" name="Can 33"/>
          <p:cNvSpPr/>
          <p:nvPr/>
        </p:nvSpPr>
        <p:spPr>
          <a:xfrm>
            <a:off x="6803065" y="2507700"/>
            <a:ext cx="1853370" cy="1566431"/>
          </a:xfrm>
          <a:prstGeom prst="can">
            <a:avLst>
              <a:gd name="adj" fmla="val 3137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  <a:cs typeface="Arial" panose="020B0604020202020204" pitchFamily="34" charset="0"/>
              </a:rPr>
              <a:t>Assist the Federal Government in creating information collection instruments.</a:t>
            </a:r>
            <a:endParaRPr lang="en-US" sz="1400" dirty="0">
              <a:solidFill>
                <a:prstClr val="white"/>
              </a:solidFill>
            </a:endParaRPr>
          </a:p>
          <a:p>
            <a:pPr algn="ctr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35" name="Can 34"/>
          <p:cNvSpPr/>
          <p:nvPr/>
        </p:nvSpPr>
        <p:spPr>
          <a:xfrm>
            <a:off x="4797295" y="2495706"/>
            <a:ext cx="1853370" cy="1438483"/>
          </a:xfrm>
          <a:prstGeom prst="can">
            <a:avLst>
              <a:gd name="adj" fmla="val 3137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</a:rPr>
              <a:t>Promote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>
                <a:solidFill>
                  <a:prstClr val="white"/>
                </a:solidFill>
              </a:rPr>
              <a:t>consistency of Federal Financial business terms and definitions.</a:t>
            </a:r>
          </a:p>
        </p:txBody>
      </p:sp>
      <p:sp>
        <p:nvSpPr>
          <p:cNvPr id="36" name="Can 35"/>
          <p:cNvSpPr/>
          <p:nvPr/>
        </p:nvSpPr>
        <p:spPr>
          <a:xfrm>
            <a:off x="2689862" y="2514600"/>
            <a:ext cx="1853370" cy="1442540"/>
          </a:xfrm>
          <a:prstGeom prst="can">
            <a:avLst>
              <a:gd name="adj" fmla="val 3137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</a:rPr>
              <a:t>Improve financial transparency.</a:t>
            </a:r>
          </a:p>
          <a:p>
            <a:pPr algn="ctr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37" name="Can 36"/>
          <p:cNvSpPr/>
          <p:nvPr/>
        </p:nvSpPr>
        <p:spPr>
          <a:xfrm>
            <a:off x="536896" y="2512186"/>
            <a:ext cx="1853370" cy="1614281"/>
          </a:xfrm>
          <a:prstGeom prst="can">
            <a:avLst>
              <a:gd name="adj" fmla="val 3137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  <a:cs typeface="Arial" panose="020B0604020202020204" pitchFamily="34" charset="0"/>
              </a:rPr>
              <a:t>Provide access to agreed upon data standards.</a:t>
            </a:r>
            <a:endParaRPr lang="en-US" sz="1400" b="1" dirty="0">
              <a:solidFill>
                <a:prstClr val="white"/>
              </a:solidFill>
            </a:endParaRPr>
          </a:p>
          <a:p>
            <a:pPr algn="ctr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25" name="Can 24"/>
          <p:cNvSpPr/>
          <p:nvPr/>
        </p:nvSpPr>
        <p:spPr>
          <a:xfrm>
            <a:off x="536896" y="3916544"/>
            <a:ext cx="8171169" cy="579256"/>
          </a:xfrm>
          <a:prstGeom prst="can">
            <a:avLst>
              <a:gd name="adj" fmla="val 50000"/>
            </a:avLst>
          </a:prstGeom>
          <a:solidFill>
            <a:srgbClr val="DCE6F2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5740" y="4645223"/>
            <a:ext cx="53325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Access the CDER Library</a:t>
            </a:r>
            <a:r>
              <a:rPr lang="en-US" sz="1400" dirty="0">
                <a:solidFill>
                  <a:prstClr val="black"/>
                </a:solidFill>
              </a:rPr>
              <a:t>:</a:t>
            </a:r>
            <a:r>
              <a:rPr lang="en-US" sz="1400" dirty="0">
                <a:solidFill>
                  <a:srgbClr val="4F81BD">
                    <a:lumMod val="50000"/>
                  </a:srgbClr>
                </a:solidFill>
              </a:rPr>
              <a:t> </a:t>
            </a:r>
            <a:r>
              <a:rPr lang="en-US" sz="1400" u="sng" dirty="0">
                <a:solidFill>
                  <a:srgbClr val="4F81BD">
                    <a:lumMod val="50000"/>
                  </a:srgbClr>
                </a:solidFill>
                <a:hlinkClick r:id="rId3"/>
              </a:rPr>
              <a:t>https://repository.usaspending.gov/poc-tool/</a:t>
            </a:r>
            <a:endParaRPr lang="en-US" sz="140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1000" y="5247070"/>
            <a:ext cx="8382000" cy="107753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prstClr val="black"/>
                </a:solidFill>
              </a:rPr>
              <a:t>Test 1: </a:t>
            </a:r>
            <a:r>
              <a:rPr lang="en-US" sz="1400" dirty="0">
                <a:solidFill>
                  <a:prstClr val="black"/>
                </a:solidFill>
              </a:rPr>
              <a:t>Provide grant recipients with data element definitions to identify potential changes in accuracy and speed of grants lifecycle form completion.</a:t>
            </a: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/>
          <a:srcRect b="14616"/>
          <a:stretch/>
        </p:blipFill>
        <p:spPr>
          <a:xfrm>
            <a:off x="3726669" y="3949141"/>
            <a:ext cx="1791622" cy="49540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445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Alternate Process 7"/>
          <p:cNvSpPr/>
          <p:nvPr/>
        </p:nvSpPr>
        <p:spPr>
          <a:xfrm>
            <a:off x="476250" y="4191000"/>
            <a:ext cx="3009900" cy="1143000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CDER Library to Answer Data Collection Tool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  <a:cs typeface="Arial" panose="020B0604020202020204" pitchFamily="34" charset="0"/>
              </a:rPr>
              <a:t>CDER Library 1 Test Procedure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3880" y="703867"/>
            <a:ext cx="8406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You have been assigned to one of two groups. Group A </a:t>
            </a:r>
            <a:r>
              <a:rPr lang="en-US" b="1" dirty="0" smtClean="0">
                <a:solidFill>
                  <a:prstClr val="black"/>
                </a:solidFill>
                <a:cs typeface="Arial" panose="020B0604020202020204" pitchFamily="34" charset="0"/>
              </a:rPr>
              <a:t>may access CDER Library, </a:t>
            </a:r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and Group B </a:t>
            </a:r>
            <a:r>
              <a:rPr lang="en-US" b="1" dirty="0" smtClean="0">
                <a:solidFill>
                  <a:prstClr val="black"/>
                </a:solidFill>
                <a:cs typeface="Arial" panose="020B0604020202020204" pitchFamily="34" charset="0"/>
              </a:rPr>
              <a:t>may use any other source (except CDER Library). </a:t>
            </a:r>
            <a:endParaRPr lang="en-US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You will be asked to review </a:t>
            </a: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the Federal financial assistance scenario, complete </a:t>
            </a: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a Data Collection Tool based on </a:t>
            </a: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the scenario, </a:t>
            </a: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and then complete a survey.</a:t>
            </a:r>
            <a:endParaRPr lang="en-US" i="1" strike="sngStrike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981200"/>
            <a:ext cx="1828800" cy="369332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Group 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734050" y="1981200"/>
            <a:ext cx="1828800" cy="369332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343400" y="1905000"/>
            <a:ext cx="0" cy="480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Vertical Scroll 6"/>
          <p:cNvSpPr/>
          <p:nvPr/>
        </p:nvSpPr>
        <p:spPr>
          <a:xfrm>
            <a:off x="1295400" y="2514600"/>
            <a:ext cx="1371600" cy="1524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 Scenario</a:t>
            </a:r>
            <a:endParaRPr lang="en-US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3"/>
          <a:srcRect b="14616"/>
          <a:stretch/>
        </p:blipFill>
        <p:spPr>
          <a:xfrm>
            <a:off x="1104439" y="4762500"/>
            <a:ext cx="1791622" cy="495409"/>
          </a:xfrm>
          <a:prstGeom prst="rect">
            <a:avLst/>
          </a:prstGeom>
          <a:ln>
            <a:noFill/>
          </a:ln>
        </p:spPr>
      </p:pic>
      <p:sp>
        <p:nvSpPr>
          <p:cNvPr id="10" name="Rectangle 9"/>
          <p:cNvSpPr/>
          <p:nvPr/>
        </p:nvSpPr>
        <p:spPr>
          <a:xfrm>
            <a:off x="800100" y="5486400"/>
            <a:ext cx="23622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Complete Survey</a:t>
            </a:r>
            <a:endParaRPr lang="en-US" dirty="0"/>
          </a:p>
        </p:txBody>
      </p:sp>
      <p:sp>
        <p:nvSpPr>
          <p:cNvPr id="34" name="Flowchart: Alternate Process 33"/>
          <p:cNvSpPr/>
          <p:nvPr/>
        </p:nvSpPr>
        <p:spPr>
          <a:xfrm>
            <a:off x="5143500" y="4165600"/>
            <a:ext cx="3009900" cy="1143000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Other Sources to Answer Data Collection Tool</a:t>
            </a:r>
          </a:p>
        </p:txBody>
      </p:sp>
      <p:sp>
        <p:nvSpPr>
          <p:cNvPr id="35" name="Vertical Scroll 34"/>
          <p:cNvSpPr/>
          <p:nvPr/>
        </p:nvSpPr>
        <p:spPr>
          <a:xfrm>
            <a:off x="5962650" y="2489200"/>
            <a:ext cx="1371600" cy="1524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 Scenario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467350" y="5461000"/>
            <a:ext cx="23622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Complete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2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CDER Library 1 Test Model Impact</a:t>
            </a:r>
            <a:endParaRPr lang="en-US" sz="2400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3880" y="685800"/>
            <a:ext cx="8406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>
                <a:solidFill>
                  <a:prstClr val="black"/>
                </a:solidFill>
                <a:cs typeface="Arial" panose="020B0604020202020204" pitchFamily="34" charset="0"/>
              </a:rPr>
              <a:t>Your feedback is an essential component of the Section 5 Grants Pilot! </a:t>
            </a:r>
            <a:r>
              <a:rPr lang="en-US" b="1" dirty="0"/>
              <a:t>Your </a:t>
            </a:r>
            <a:r>
              <a:rPr lang="en-US" b="1" dirty="0" smtClean="0"/>
              <a:t>responses </a:t>
            </a:r>
            <a:r>
              <a:rPr lang="en-US" b="1" dirty="0"/>
              <a:t>may be used to inform recommendations to Congress regarding</a:t>
            </a:r>
            <a:r>
              <a:rPr lang="en-US" b="1" dirty="0" smtClean="0"/>
              <a:t>:</a:t>
            </a:r>
            <a:endParaRPr lang="en-US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1459903" y="1981200"/>
            <a:ext cx="6617297" cy="3657600"/>
            <a:chOff x="252805" y="1752600"/>
            <a:chExt cx="6224195" cy="3657600"/>
          </a:xfrm>
        </p:grpSpPr>
        <p:sp>
          <p:nvSpPr>
            <p:cNvPr id="7" name="Rounded Rectangle 6"/>
            <p:cNvSpPr/>
            <p:nvPr/>
          </p:nvSpPr>
          <p:spPr>
            <a:xfrm>
              <a:off x="252805" y="1752600"/>
              <a:ext cx="4495800" cy="10668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The enhancement of </a:t>
              </a:r>
              <a:r>
                <a:rPr lang="en-US" sz="2000" b="1" dirty="0"/>
                <a:t>CDER Library’s applicability to grant </a:t>
              </a:r>
              <a:r>
                <a:rPr lang="en-US" sz="2000" b="1" dirty="0" smtClean="0"/>
                <a:t>recipients.</a:t>
              </a:r>
              <a:endParaRPr lang="en-US" sz="2000" b="1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66800" y="3048000"/>
              <a:ext cx="4495800" cy="10668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The usefulness of showing all Federal terms in one place </a:t>
              </a:r>
              <a:endParaRPr lang="en-US" sz="2000" b="1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981200" y="4343400"/>
              <a:ext cx="4495800" cy="10668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The use of data-centric, not forms-centric, approaches.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10558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CDER Library 1 Test Model Next Steps</a:t>
            </a:r>
            <a:endParaRPr lang="en-US" sz="2400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880" y="685800"/>
            <a:ext cx="8406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In order to complete the </a:t>
            </a:r>
            <a:r>
              <a:rPr lang="en-US" b="1" dirty="0" smtClean="0">
                <a:solidFill>
                  <a:prstClr val="black"/>
                </a:solidFill>
                <a:cs typeface="Arial" panose="020B0604020202020204" pitchFamily="34" charset="0"/>
              </a:rPr>
              <a:t>CDER Library 1 Test </a:t>
            </a:r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Model please follow the steps </a:t>
            </a:r>
            <a:r>
              <a:rPr lang="en-US" b="1" dirty="0" smtClean="0">
                <a:solidFill>
                  <a:prstClr val="black"/>
                </a:solidFill>
                <a:cs typeface="Arial" panose="020B0604020202020204" pitchFamily="34" charset="0"/>
              </a:rPr>
              <a:t>below</a:t>
            </a:r>
            <a:r>
              <a:rPr lang="en-US" b="1" dirty="0" smtClean="0"/>
              <a:t>:</a:t>
            </a:r>
            <a:endParaRPr lang="en-US" b="1" dirty="0"/>
          </a:p>
        </p:txBody>
      </p:sp>
      <p:grpSp>
        <p:nvGrpSpPr>
          <p:cNvPr id="20" name="Group 19"/>
          <p:cNvGrpSpPr/>
          <p:nvPr/>
        </p:nvGrpSpPr>
        <p:grpSpPr>
          <a:xfrm>
            <a:off x="367975" y="1316726"/>
            <a:ext cx="8408050" cy="5084074"/>
            <a:chOff x="-139375" y="1140133"/>
            <a:chExt cx="8408050" cy="5084074"/>
          </a:xfrm>
        </p:grpSpPr>
        <p:grpSp>
          <p:nvGrpSpPr>
            <p:cNvPr id="11" name="Group 10"/>
            <p:cNvGrpSpPr/>
            <p:nvPr/>
          </p:nvGrpSpPr>
          <p:grpSpPr>
            <a:xfrm>
              <a:off x="89222" y="1140133"/>
              <a:ext cx="8179453" cy="5032067"/>
              <a:chOff x="363713" y="1073199"/>
              <a:chExt cx="6893026" cy="6249729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363714" y="1073199"/>
                <a:ext cx="6893023" cy="167000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/>
                <a:r>
                  <a:rPr lang="en-US" sz="1400" dirty="0" smtClean="0">
                    <a:solidFill>
                      <a:schemeClr val="tx1"/>
                    </a:solidFill>
                  </a:rPr>
                  <a:t>Locate </a:t>
                </a:r>
                <a:r>
                  <a:rPr lang="en-US" sz="1400" dirty="0">
                    <a:solidFill>
                      <a:schemeClr val="tx1"/>
                    </a:solidFill>
                  </a:rPr>
                  <a:t>the </a:t>
                </a:r>
                <a:r>
                  <a:rPr lang="en-US" sz="1400" dirty="0" smtClean="0">
                    <a:solidFill>
                      <a:schemeClr val="tx1"/>
                    </a:solidFill>
                  </a:rPr>
                  <a:t>‘CDER Library 1 </a:t>
                </a:r>
                <a:r>
                  <a:rPr lang="en-US" sz="1400" dirty="0">
                    <a:solidFill>
                      <a:schemeClr val="tx1"/>
                    </a:solidFill>
                  </a:rPr>
                  <a:t>Test Model Participant Welcome Email’ from HHS DAP.  </a:t>
                </a:r>
                <a:r>
                  <a:rPr lang="en-US" sz="1400" dirty="0" smtClean="0">
                    <a:solidFill>
                      <a:schemeClr val="tx1"/>
                    </a:solidFill>
                  </a:rPr>
                  <a:t>As part of this email, you </a:t>
                </a:r>
                <a:r>
                  <a:rPr lang="en-US" sz="1400" dirty="0">
                    <a:solidFill>
                      <a:schemeClr val="tx1"/>
                    </a:solidFill>
                  </a:rPr>
                  <a:t>will find the following:</a:t>
                </a:r>
              </a:p>
              <a:p>
                <a:pPr marL="1143000" lvl="2" indent="-228600">
                  <a:buFont typeface="+mj-lt"/>
                  <a:buAutoNum type="alphaLcParenR"/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CDER Library Participant Instructions and Scenario  </a:t>
                </a:r>
                <a:r>
                  <a:rPr lang="en-US" sz="1400" dirty="0">
                    <a:solidFill>
                      <a:schemeClr val="tx1"/>
                    </a:solidFill>
                  </a:rPr>
                  <a:t>for use in Test Model</a:t>
                </a:r>
              </a:p>
              <a:p>
                <a:pPr marL="1143000" lvl="2" indent="-228600">
                  <a:buFont typeface="+mj-lt"/>
                  <a:buAutoNum type="alphaLcParenR"/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Data Collection Tool and Follow </a:t>
                </a:r>
                <a:r>
                  <a:rPr lang="en-US" sz="1400" dirty="0">
                    <a:solidFill>
                      <a:schemeClr val="tx1"/>
                    </a:solidFill>
                  </a:rPr>
                  <a:t>Up Survey </a:t>
                </a:r>
                <a:r>
                  <a:rPr lang="en-US" sz="1400" dirty="0" smtClean="0">
                    <a:solidFill>
                      <a:schemeClr val="tx1"/>
                    </a:solidFill>
                  </a:rPr>
                  <a:t>(link </a:t>
                </a:r>
                <a:r>
                  <a:rPr lang="en-US" sz="1400" dirty="0">
                    <a:solidFill>
                      <a:schemeClr val="tx1"/>
                    </a:solidFill>
                  </a:rPr>
                  <a:t>to </a:t>
                </a:r>
                <a:r>
                  <a:rPr lang="en-US" sz="1400" dirty="0" smtClean="0">
                    <a:solidFill>
                      <a:schemeClr val="tx1"/>
                    </a:solidFill>
                  </a:rPr>
                  <a:t>Survey Monkey tool)</a:t>
                </a:r>
                <a:endParaRPr lang="en-US" sz="1400" dirty="0">
                  <a:solidFill>
                    <a:schemeClr val="tx1"/>
                  </a:solidFill>
                </a:endParaRPr>
              </a:p>
              <a:p>
                <a:pPr marL="1143000" lvl="2" indent="-228600">
                  <a:buFont typeface="+mj-lt"/>
                  <a:buAutoNum type="alphaLcParenR"/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Copy </a:t>
                </a:r>
                <a:r>
                  <a:rPr lang="en-US" sz="1400" dirty="0">
                    <a:solidFill>
                      <a:schemeClr val="tx1"/>
                    </a:solidFill>
                  </a:rPr>
                  <a:t>of this Webinar Slide Deck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63714" y="2858402"/>
                <a:ext cx="6893024" cy="83820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1"/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Review the email and provided instructions and follow the link to the Data Collection Tool</a:t>
                </a:r>
                <a:r>
                  <a:rPr lang="en-US" sz="1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found in Survey </a:t>
                </a:r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Monkey.</a:t>
                </a:r>
                <a:r>
                  <a:rPr lang="en-US" sz="1400" dirty="0" smtClean="0">
                    <a:solidFill>
                      <a:schemeClr val="tx1"/>
                    </a:solidFill>
                  </a:rPr>
                  <a:t> </a:t>
                </a:r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63714" y="3834838"/>
                <a:ext cx="6893023" cy="83820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/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Open </a:t>
                </a:r>
                <a:r>
                  <a:rPr lang="en-US" sz="1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the </a:t>
                </a:r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CDER Library Participant Instructions and Scenario attachment </a:t>
                </a:r>
                <a:r>
                  <a:rPr lang="en-US" sz="1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and review </a:t>
                </a:r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the Federal financial assistance scenario.</a:t>
                </a:r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63713" y="4826460"/>
                <a:ext cx="6893023" cy="83820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/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Complete </a:t>
                </a:r>
                <a:r>
                  <a:rPr lang="en-US" sz="1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the Data Collection Tool via SurveyMonkey based on </a:t>
                </a:r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the information provided and </a:t>
                </a:r>
                <a:r>
                  <a:rPr lang="en-US" sz="1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note how long it takes you to complete the exercise. </a:t>
                </a:r>
                <a:endParaRPr lang="en-US" sz="1400" b="1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63715" y="5811959"/>
                <a:ext cx="6893024" cy="83820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/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Complete </a:t>
                </a:r>
                <a:r>
                  <a:rPr lang="en-US" sz="1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the </a:t>
                </a:r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CDER Library 1 Test </a:t>
                </a:r>
                <a:r>
                  <a:rPr lang="en-US" sz="1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Model Follow Up </a:t>
                </a:r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Survey found at the end of the Data </a:t>
                </a:r>
                <a:r>
                  <a:rPr lang="en-US" sz="140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Collection </a:t>
                </a:r>
                <a:r>
                  <a:rPr lang="en-US" sz="140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Tool.</a:t>
                </a:r>
                <a:endParaRPr lang="en-US" sz="1400" b="1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369094" y="6809698"/>
                <a:ext cx="6887644" cy="51323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/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Email</a:t>
                </a:r>
                <a:r>
                  <a:rPr lang="en-US" sz="1400" dirty="0" smtClean="0">
                    <a:solidFill>
                      <a:schemeClr val="tx1"/>
                    </a:solidFill>
                    <a:cs typeface="Arial" panose="020B0604020202020204" pitchFamily="34" charset="0"/>
                    <a:hlinkClick r:id="rId3"/>
                  </a:rPr>
                  <a:t> </a:t>
                </a:r>
                <a:r>
                  <a:rPr lang="en-US" sz="1400" dirty="0">
                    <a:solidFill>
                      <a:schemeClr val="tx1"/>
                    </a:solidFill>
                    <a:cs typeface="Arial" panose="020B0604020202020204" pitchFamily="34" charset="0"/>
                    <a:hlinkClick r:id="rId4"/>
                  </a:rPr>
                  <a:t>DATAActPMO@hhs.gov</a:t>
                </a:r>
                <a:r>
                  <a:rPr lang="en-US" sz="1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regarding any questions or technical difficulties.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-139375" y="1540150"/>
              <a:ext cx="533400" cy="4684057"/>
              <a:chOff x="-139375" y="1540150"/>
              <a:chExt cx="533400" cy="4684057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-139375" y="1540150"/>
                <a:ext cx="533400" cy="51725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1</a:t>
                </a:r>
                <a:endParaRPr lang="en-US" sz="3600" b="1" dirty="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-139375" y="2656337"/>
                <a:ext cx="533400" cy="51725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/>
                  <a:t>2</a:t>
                </a: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-139375" y="3442530"/>
                <a:ext cx="533400" cy="51725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3</a:t>
                </a:r>
                <a:endParaRPr lang="en-US" sz="3600" b="1" dirty="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-139375" y="4240950"/>
                <a:ext cx="533400" cy="51725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/>
                  <a:t>4</a:t>
                </a: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-139375" y="5034440"/>
                <a:ext cx="533400" cy="51725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5</a:t>
                </a:r>
                <a:endParaRPr lang="en-US" sz="3600" b="1" dirty="0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-139375" y="5706957"/>
                <a:ext cx="533400" cy="51725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6</a:t>
                </a:r>
                <a:endParaRPr lang="en-US" sz="3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02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/>
              <a:t>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Opportunities for Involvement</a:t>
            </a:r>
            <a:endParaRPr lang="en-US" sz="24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invGray">
          <a:xfrm>
            <a:off x="152400" y="68546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cs typeface="Arial" panose="020B0604020202020204" pitchFamily="34" charset="0"/>
              </a:rPr>
              <a:t>There are several ways to participate in DATA Act activities.</a:t>
            </a:r>
            <a:endParaRPr lang="en-US" dirty="0"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81000" y="914400"/>
            <a:ext cx="8382000" cy="5257800"/>
            <a:chOff x="457200" y="609600"/>
            <a:chExt cx="8382000" cy="5257800"/>
          </a:xfrm>
        </p:grpSpPr>
        <p:grpSp>
          <p:nvGrpSpPr>
            <p:cNvPr id="4" name="Group 3"/>
            <p:cNvGrpSpPr/>
            <p:nvPr/>
          </p:nvGrpSpPr>
          <p:grpSpPr>
            <a:xfrm>
              <a:off x="457200" y="609600"/>
              <a:ext cx="8382000" cy="5257800"/>
              <a:chOff x="457200" y="609600"/>
              <a:chExt cx="8382000" cy="52578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457200" y="609600"/>
                <a:ext cx="8382000" cy="5257800"/>
              </a:xfrm>
              <a:prstGeom prst="rect">
                <a:avLst/>
              </a:prstGeom>
              <a:noFill/>
            </p:spPr>
          </p:sp>
          <p:sp>
            <p:nvSpPr>
              <p:cNvPr id="6" name="Freeform 5"/>
              <p:cNvSpPr/>
              <p:nvPr/>
            </p:nvSpPr>
            <p:spPr>
              <a:xfrm>
                <a:off x="457200" y="1295400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u="none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cs typeface="Arial" panose="020B0604020202020204" pitchFamily="34" charset="0"/>
                  </a:rPr>
                  <a:t>Send inquiries and feedback to </a:t>
                </a:r>
                <a:r>
                  <a:rPr lang="en-US" sz="1400" kern="1200" dirty="0" smtClean="0">
                    <a:cs typeface="Arial" panose="020B0604020202020204" pitchFamily="34" charset="0"/>
                    <a:hlinkClick r:id="rId3"/>
                  </a:rPr>
                  <a:t>DATAActPMO@hhs.gov</a:t>
                </a:r>
                <a:r>
                  <a:rPr lang="en-US" sz="1400" kern="1200" dirty="0" smtClean="0">
                    <a:cs typeface="Arial" panose="020B0604020202020204" pitchFamily="34" charset="0"/>
                  </a:rPr>
                  <a:t>. </a:t>
                </a: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3338512" y="1310425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cs typeface="Arial" panose="020B0604020202020204" pitchFamily="34" charset="0"/>
                  </a:rPr>
                  <a:t>Visit the DAP Website at</a:t>
                </a:r>
                <a:br>
                  <a:rPr lang="en-US" sz="1400" b="1" kern="1200" dirty="0" smtClean="0">
                    <a:cs typeface="Arial" panose="020B0604020202020204" pitchFamily="34" charset="0"/>
                  </a:rPr>
                </a:br>
                <a:r>
                  <a:rPr lang="en-US" sz="1400" kern="1200" dirty="0" smtClean="0">
                    <a:cs typeface="Arial" panose="020B0604020202020204" pitchFamily="34" charset="0"/>
                    <a:hlinkClick r:id="rId4"/>
                  </a:rPr>
                  <a:t>www.hhs.gov/dataactpmo</a:t>
                </a:r>
                <a:r>
                  <a:rPr lang="en-US" sz="1400" dirty="0">
                    <a:cs typeface="Arial" panose="020B0604020202020204" pitchFamily="34" charset="0"/>
                  </a:rPr>
                  <a:t>.</a:t>
                </a:r>
                <a:r>
                  <a:rPr lang="en-US" sz="1400" kern="1200" dirty="0" smtClean="0">
                    <a:cs typeface="Arial" panose="020B0604020202020204" pitchFamily="34" charset="0"/>
                  </a:rPr>
                  <a:t> </a:t>
                </a:r>
                <a:endPara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6219825" y="1310425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/>
                  <a:t>Follow DAP on Twitter at </a:t>
                </a:r>
                <a:r>
                  <a:rPr lang="en-US" sz="1400" b="0" kern="1200" dirty="0" smtClean="0">
                    <a:hlinkClick r:id="rId5"/>
                  </a:rPr>
                  <a:t>www.twitter.com/HHS_DAP</a:t>
                </a:r>
                <a:r>
                  <a:rPr lang="en-US" sz="1400" b="0" kern="1200" dirty="0" smtClean="0"/>
                  <a:t>. </a:t>
                </a: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457200" y="3369468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latin typeface="+mn-lt"/>
                    <a:cs typeface="Arial" panose="020B0604020202020204" pitchFamily="34" charset="0"/>
                  </a:rPr>
                  <a:t>Access Learn Grants at </a:t>
                </a:r>
                <a:r>
                  <a:rPr lang="en-US" sz="1400" kern="1200" dirty="0" smtClean="0">
                    <a:latin typeface="+mn-lt"/>
                    <a:cs typeface="Arial" panose="020B0604020202020204" pitchFamily="34" charset="0"/>
                    <a:hlinkClick r:id="rId6"/>
                  </a:rPr>
                  <a:t>http://www.grants.gov/web/grants/learn-grants.html</a:t>
                </a:r>
                <a:r>
                  <a:rPr lang="en-US" sz="1400" kern="1200" dirty="0" smtClean="0">
                    <a:latin typeface="+mn-lt"/>
                    <a:cs typeface="Arial" panose="020B0604020202020204" pitchFamily="34" charset="0"/>
                  </a:rPr>
                  <a:t>.</a:t>
                </a: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3338512" y="3369468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0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latin typeface="+mn-lt"/>
                    <a:cs typeface="Arial" panose="020B0604020202020204" pitchFamily="34" charset="0"/>
                  </a:rPr>
                  <a:t>Visit the CDER Library at </a:t>
                </a:r>
                <a:r>
                  <a:rPr lang="en-US" sz="1400" u="sng" kern="1200" dirty="0" smtClean="0">
                    <a:latin typeface="+mn-lt"/>
                    <a:cs typeface="Arial" panose="020B0604020202020204" pitchFamily="34" charset="0"/>
                    <a:hlinkClick r:id="rId7"/>
                  </a:rPr>
                  <a:t>https://repository.usaspending.gov/poc-tool/</a:t>
                </a:r>
                <a:r>
                  <a:rPr lang="en-US" sz="1400" u="none" kern="1200" dirty="0" smtClean="0">
                    <a:latin typeface="+mn-lt"/>
                    <a:cs typeface="Arial" panose="020B0604020202020204" pitchFamily="34" charset="0"/>
                  </a:rPr>
                  <a:t>.</a:t>
                </a:r>
                <a:endParaRPr lang="en-US" sz="1400" b="1" u="none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6219825" y="3369468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latin typeface="+mn-lt"/>
                    <a:cs typeface="Arial" panose="020B0604020202020204" pitchFamily="34" charset="0"/>
                  </a:rPr>
                  <a:t>For more information on the DATA Act, visit </a:t>
                </a:r>
                <a:r>
                  <a:rPr lang="en-US" sz="1400" dirty="0">
                    <a:cs typeface="Arial" panose="020B0604020202020204" pitchFamily="34" charset="0"/>
                    <a:hlinkClick r:id="rId8"/>
                  </a:rPr>
                  <a:t>https://www.usaspending.gov/Pages/Data-Act.aspx</a:t>
                </a:r>
                <a:r>
                  <a:rPr lang="en-US" sz="1400" kern="1200" dirty="0" smtClean="0">
                    <a:latin typeface="+mn-lt"/>
                    <a:cs typeface="Arial" panose="020B0604020202020204" pitchFamily="34" charset="0"/>
                  </a:rPr>
                  <a:t>. </a:t>
                </a: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9955" y="3667607"/>
              <a:ext cx="838199" cy="662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897478" y="3703227"/>
              <a:ext cx="1398421" cy="627233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saturation sat="66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7265109" y="3733146"/>
              <a:ext cx="648061" cy="531774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7167120" y="1559272"/>
              <a:ext cx="844040" cy="727260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saturation sat="3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706" y="1579978"/>
              <a:ext cx="761318" cy="707547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16"/>
            <a:srcRect l="43644"/>
            <a:stretch/>
          </p:blipFill>
          <p:spPr>
            <a:xfrm>
              <a:off x="4229100" y="1564805"/>
              <a:ext cx="858030" cy="7037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539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HS CFO Modern Presentation Protoype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HHS CFO Modern Presentation Protoype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2440</TotalTime>
  <Words>1019</Words>
  <Application>Microsoft Office PowerPoint</Application>
  <PresentationFormat>On-screen Show (4:3)</PresentationFormat>
  <Paragraphs>149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HHS CFO Modern Presentation Protoype Template 1</vt:lpstr>
      <vt:lpstr>2_HHS CFO Modern Presentation Protoype Template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 Hetzel</dc:creator>
  <cp:lastModifiedBy>Phillip Hetzel</cp:lastModifiedBy>
  <cp:revision>35</cp:revision>
  <dcterms:created xsi:type="dcterms:W3CDTF">2016-08-25T16:25:17Z</dcterms:created>
  <dcterms:modified xsi:type="dcterms:W3CDTF">2016-11-16T19:32:16Z</dcterms:modified>
</cp:coreProperties>
</file>