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0" r:id="rId5"/>
  </p:sldMasterIdLst>
  <p:notesMasterIdLst>
    <p:notesMasterId r:id="rId8"/>
  </p:notesMasterIdLst>
  <p:sldIdLst>
    <p:sldId id="276" r:id="rId6"/>
    <p:sldId id="277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448">
          <p15:clr>
            <a:srgbClr val="A4A3A4"/>
          </p15:clr>
        </p15:guide>
        <p15:guide id="3" orient="horz" pos="480" userDrawn="1">
          <p15:clr>
            <a:srgbClr val="A4A3A4"/>
          </p15:clr>
        </p15:guide>
        <p15:guide id="4" pos="5591">
          <p15:clr>
            <a:srgbClr val="A4A3A4"/>
          </p15:clr>
        </p15:guide>
        <p15:guide id="5" pos="2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80DA"/>
    <a:srgbClr val="3E7FC6"/>
    <a:srgbClr val="366BAC"/>
    <a:srgbClr val="3A73B8"/>
    <a:srgbClr val="366BA4"/>
    <a:srgbClr val="3668AC"/>
    <a:srgbClr val="437FC1"/>
    <a:srgbClr val="558ED5"/>
    <a:srgbClr val="3A72B0"/>
    <a:srgbClr val="375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4" autoAdjust="0"/>
    <p:restoredTop sz="76400" autoAdjust="0"/>
  </p:normalViewPr>
  <p:slideViewPr>
    <p:cSldViewPr snapToGrid="0">
      <p:cViewPr varScale="1">
        <p:scale>
          <a:sx n="65" d="100"/>
          <a:sy n="65" d="100"/>
        </p:scale>
        <p:origin x="1915" y="48"/>
      </p:cViewPr>
      <p:guideLst>
        <p:guide orient="horz" pos="2160"/>
        <p:guide orient="horz" pos="3448"/>
        <p:guide orient="horz" pos="480"/>
        <p:guide pos="5591"/>
        <p:guide pos="2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258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EF565D3A-9861-414A-A4E2-353AC3826A16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15077"/>
            <a:ext cx="5608954" cy="4183539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292" y="8830153"/>
            <a:ext cx="3037523" cy="464662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E1C306B-02FD-45A9-B090-69A43E213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0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244" indent="-171244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C306B-02FD-45A9-B090-69A43E2135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56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244" indent="-171244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C306B-02FD-45A9-B090-69A43E2135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31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944" y="5716090"/>
            <a:ext cx="7687056" cy="1329646"/>
          </a:xfrm>
          <a:prstGeom prst="rect">
            <a:avLst/>
          </a:prstGeom>
        </p:spPr>
      </p:pic>
      <p:sp>
        <p:nvSpPr>
          <p:cNvPr id="11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0" y="627165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0" y="646367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Place Division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254750"/>
            <a:ext cx="8229600" cy="298450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 smtClean="0"/>
              <a:t>Descriptive text that describes general trends.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 2"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2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7650"/>
            <a:ext cx="7772400" cy="590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49263" y="1073149"/>
            <a:ext cx="8426450" cy="511651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76946"/>
            <a:ext cx="2133600" cy="344529"/>
          </a:xfrm>
        </p:spPr>
        <p:txBody>
          <a:bodyPr/>
          <a:lstStyle>
            <a:lvl1pPr algn="l">
              <a:defRPr/>
            </a:lvl1pPr>
          </a:lstStyle>
          <a:p>
            <a:endParaRPr lang="en-US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 descr="HHS_CDC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04800" y="5715000"/>
            <a:ext cx="1524000" cy="8763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984" y="5105400"/>
            <a:ext cx="1130703" cy="151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93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1024" y="6553200"/>
            <a:ext cx="485775" cy="180975"/>
          </a:xfrm>
        </p:spPr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9263" y="6248400"/>
            <a:ext cx="7713662" cy="52387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200" smtClean="0">
                <a:latin typeface="Swis721 BT" pitchFamily="34" charset="0"/>
              </a:rP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rd and QR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3337560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9263" y="6248400"/>
            <a:ext cx="7713662" cy="52387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200" smtClean="0">
                <a:latin typeface="Swis721 BT" pitchFamily="34" charset="0"/>
              </a:rPr>
              <a:t>Click to edit Master text styles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592221" y="4608385"/>
            <a:ext cx="1901952" cy="190195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4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70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65C24-1BF0-4E43-B37C-6781DB52BDB6}" type="datetimeFigureOut">
              <a:rPr lang="en-US" smtClean="0"/>
              <a:pPr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42" r:id="rId2"/>
    <p:sldLayoutId id="2147483732" r:id="rId3"/>
    <p:sldLayoutId id="2147483743" r:id="rId4"/>
    <p:sldLayoutId id="2147483740" r:id="rId5"/>
    <p:sldLayoutId id="2147483733" r:id="rId6"/>
    <p:sldLayoutId id="2147483735" r:id="rId7"/>
    <p:sldLayoutId id="2147483738" r:id="rId8"/>
    <p:sldLayoutId id="2147483739" r:id="rId9"/>
    <p:sldLayoutId id="2147483736" r:id="rId10"/>
    <p:sldLayoutId id="2147483737" r:id="rId11"/>
    <p:sldLayoutId id="214748374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NSLTCP: Percent Distribution of Completions </a:t>
            </a:r>
            <a:r>
              <a:rPr lang="en-US" dirty="0" smtClean="0"/>
              <a:t>by Mode </a:t>
            </a:r>
            <a:r>
              <a:rPr lang="en-US" dirty="0" smtClean="0"/>
              <a:t>and</a:t>
            </a:r>
            <a:r>
              <a:rPr lang="en-US" dirty="0" smtClean="0"/>
              <a:t> Survey Year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075550"/>
              </p:ext>
            </p:extLst>
          </p:nvPr>
        </p:nvGraphicFramePr>
        <p:xfrm>
          <a:off x="457200" y="1600200"/>
          <a:ext cx="8091714" cy="3423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347"/>
                <a:gridCol w="1472072"/>
                <a:gridCol w="1571874"/>
                <a:gridCol w="1621775"/>
                <a:gridCol w="1434646"/>
              </a:tblGrid>
              <a:tr h="568569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Completion</a:t>
                      </a:r>
                      <a:r>
                        <a:rPr lang="en-US" baseline="0" dirty="0" smtClean="0"/>
                        <a:t> Mode </a:t>
                      </a:r>
                    </a:p>
                    <a:p>
                      <a:r>
                        <a:rPr lang="en-US" baseline="0" dirty="0" smtClean="0"/>
                        <a:t>(Eligible and  Ineligible)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Adult Day Services</a:t>
                      </a:r>
                      <a:r>
                        <a:rPr lang="en-US" baseline="0" dirty="0" smtClean="0"/>
                        <a:t> Centers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Residential Care Communities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Mail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Web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33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lvl="0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National response rates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67%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58%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55%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28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676"/>
            <a:ext cx="8229600" cy="14067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NSLTCP: Percent Distribution of Completions </a:t>
            </a:r>
            <a:r>
              <a:rPr lang="en-US" dirty="0" smtClean="0"/>
              <a:t>by </a:t>
            </a:r>
            <a:r>
              <a:rPr lang="en-US" dirty="0" smtClean="0"/>
              <a:t>Eligibility </a:t>
            </a:r>
            <a:r>
              <a:rPr lang="en-US" dirty="0" smtClean="0"/>
              <a:t>S</a:t>
            </a:r>
            <a:r>
              <a:rPr lang="en-US" dirty="0" smtClean="0"/>
              <a:t>tatus, Mode, and Survey Year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400316"/>
              </p:ext>
            </p:extLst>
          </p:nvPr>
        </p:nvGraphicFramePr>
        <p:xfrm>
          <a:off x="526143" y="1717431"/>
          <a:ext cx="8091714" cy="4637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347"/>
                <a:gridCol w="1472072"/>
                <a:gridCol w="1571874"/>
                <a:gridCol w="1621775"/>
                <a:gridCol w="1434646"/>
              </a:tblGrid>
              <a:tr h="568569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Completion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Mode and Eligibility Status </a:t>
                      </a:r>
                      <a:endParaRPr lang="en-US" baseline="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Adult Day Services</a:t>
                      </a:r>
                      <a:r>
                        <a:rPr lang="en-US" baseline="0" dirty="0" smtClean="0"/>
                        <a:t> Centers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Residential Care Communities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Eligible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Mail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54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51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70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Web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33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24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24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43840">
                <a:tc gridSpan="5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Ineligible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Mail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N/A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60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56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Web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N/A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22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N/A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22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99%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199" y="6355080"/>
            <a:ext cx="8160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Eligibility criteria for adult day were added in 2014.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5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5_NCHS_Conference" id="{B4E0A11C-1104-4B54-B299-271D709B32DA}" vid="{1F373774-6E37-4317-B388-CACAB69FF7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EA80D1692694F94A1C687B8F9B1CE" ma:contentTypeVersion="1" ma:contentTypeDescription="Create a new document." ma:contentTypeScope="" ma:versionID="67e5df4df67d723a4d94cf69e58820ab">
  <xsd:schema xmlns:xsd="http://www.w3.org/2001/XMLSchema" xmlns:xs="http://www.w3.org/2001/XMLSchema" xmlns:p="http://schemas.microsoft.com/office/2006/metadata/properties" xmlns:ns2="89da294a-510d-4664-b6db-dc2f48b34181" targetNamespace="http://schemas.microsoft.com/office/2006/metadata/properties" ma:root="true" ma:fieldsID="9f57e01538431e18c42bf1699f5efbb4" ns2:_="">
    <xsd:import namespace="89da294a-510d-4664-b6db-dc2f48b341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a294a-510d-4664-b6db-dc2f48b3418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9da294a-510d-4664-b6db-dc2f48b34181">6XCMYQNVJYMM-541-29</_dlc_DocId>
    <_dlc_DocIdUrl xmlns="89da294a-510d-4664-b6db-dc2f48b34181">
      <Url>https://esp.cdc.gov/sites/nchs/2015NCHS/event/_layouts/15/DocIdRedir.aspx?ID=6XCMYQNVJYMM-541-29</Url>
      <Description>6XCMYQNVJYMM-541-29</Description>
    </_dlc_DocIdUrl>
  </documentManagement>
</p:properties>
</file>

<file path=customXml/itemProps1.xml><?xml version="1.0" encoding="utf-8"?>
<ds:datastoreItem xmlns:ds="http://schemas.openxmlformats.org/officeDocument/2006/customXml" ds:itemID="{911B8AC5-0307-4485-9A10-79D5A9721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da294a-510d-4664-b6db-dc2f48b341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8BDA22-88E7-4E79-9FDC-E5288DD193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C6C281D-0B5D-4DCE-A35E-64825F8C421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53E3D84-FD4F-4C02-BC90-D80FDF38B7BE}">
  <ds:schemaRefs>
    <ds:schemaRef ds:uri="89da294a-510d-4664-b6db-dc2f48b34181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2015_nchs_conference_presentation_template</Template>
  <TotalTime>923</TotalTime>
  <Words>154</Words>
  <Application>Microsoft Office PowerPoint</Application>
  <PresentationFormat>On-screen Show (4:3)</PresentationFormat>
  <Paragraphs>84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Swis721 BT</vt:lpstr>
      <vt:lpstr>Tahoma</vt:lpstr>
      <vt:lpstr>Wingdings</vt:lpstr>
      <vt:lpstr>NCHS2010conference</vt:lpstr>
      <vt:lpstr>NSLTCP: Percent Distribution of Completions by Mode and Survey Year</vt:lpstr>
      <vt:lpstr>NSLTCP: Percent Distribution of Completions by Eligibility Status, Mode, and Survey Year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National Conference on  Health Statistics</dc:title>
  <dc:subject>Health Statistics</dc:subject>
  <dc:creator>Rome, Vincent (CDC/OPHSS/NCHS)</dc:creator>
  <cp:keywords>Conference Slides</cp:keywords>
  <cp:lastModifiedBy>Harris-Kojetin, Lauren (CDC/OPHSS/NCHS)</cp:lastModifiedBy>
  <cp:revision>360</cp:revision>
  <cp:lastPrinted>2016-05-20T20:33:41Z</cp:lastPrinted>
  <dcterms:created xsi:type="dcterms:W3CDTF">2015-08-10T11:24:50Z</dcterms:created>
  <dcterms:modified xsi:type="dcterms:W3CDTF">2016-05-20T21:13:29Z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0x0101009AFEA80D1692694F94A1C687B8F9B1CE</vt:lpwstr>
  </property>
  <property fmtid="{D5CDD505-2E9C-101B-9397-08002B2CF9AE}" pid="3" name="_dlc_DocIdItemGuid">
    <vt:lpwstr>1b078e04-01bc-447a-85e4-7760676aaf1c</vt:lpwstr>
  </property>
</Properties>
</file>