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2" r:id="rId15"/>
    <p:sldId id="284" r:id="rId16"/>
    <p:sldId id="273" r:id="rId17"/>
    <p:sldId id="285" r:id="rId18"/>
    <p:sldId id="286" r:id="rId19"/>
    <p:sldId id="287" r:id="rId20"/>
    <p:sldId id="288" r:id="rId21"/>
    <p:sldId id="289" r:id="rId22"/>
    <p:sldId id="290" r:id="rId23"/>
    <p:sldId id="281" r:id="rId24"/>
    <p:sldId id="282" r:id="rId25"/>
    <p:sldId id="283" r:id="rId26"/>
    <p:sldId id="291" r:id="rId27"/>
    <p:sldId id="292" r:id="rId28"/>
    <p:sldId id="29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298" y="-9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7200EF-B62F-4182-B2E5-4F8E79581945}"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A7BC7-4BC4-4126-B0AD-8E15610786A5}" type="slidenum">
              <a:rPr lang="en-US" smtClean="0"/>
              <a:t>‹#›</a:t>
            </a:fld>
            <a:endParaRPr lang="en-US"/>
          </a:p>
        </p:txBody>
      </p:sp>
    </p:spTree>
    <p:extLst>
      <p:ext uri="{BB962C8B-B14F-4D97-AF65-F5344CB8AC3E}">
        <p14:creationId xmlns:p14="http://schemas.microsoft.com/office/powerpoint/2010/main" val="395070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200EF-B62F-4182-B2E5-4F8E79581945}"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A7BC7-4BC4-4126-B0AD-8E15610786A5}" type="slidenum">
              <a:rPr lang="en-US" smtClean="0"/>
              <a:t>‹#›</a:t>
            </a:fld>
            <a:endParaRPr lang="en-US"/>
          </a:p>
        </p:txBody>
      </p:sp>
    </p:spTree>
    <p:extLst>
      <p:ext uri="{BB962C8B-B14F-4D97-AF65-F5344CB8AC3E}">
        <p14:creationId xmlns:p14="http://schemas.microsoft.com/office/powerpoint/2010/main" val="182380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200EF-B62F-4182-B2E5-4F8E79581945}"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A7BC7-4BC4-4126-B0AD-8E15610786A5}" type="slidenum">
              <a:rPr lang="en-US" smtClean="0"/>
              <a:t>‹#›</a:t>
            </a:fld>
            <a:endParaRPr lang="en-US"/>
          </a:p>
        </p:txBody>
      </p:sp>
    </p:spTree>
    <p:extLst>
      <p:ext uri="{BB962C8B-B14F-4D97-AF65-F5344CB8AC3E}">
        <p14:creationId xmlns:p14="http://schemas.microsoft.com/office/powerpoint/2010/main" val="277630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200EF-B62F-4182-B2E5-4F8E79581945}"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A7BC7-4BC4-4126-B0AD-8E15610786A5}" type="slidenum">
              <a:rPr lang="en-US" smtClean="0"/>
              <a:t>‹#›</a:t>
            </a:fld>
            <a:endParaRPr lang="en-US"/>
          </a:p>
        </p:txBody>
      </p:sp>
    </p:spTree>
    <p:extLst>
      <p:ext uri="{BB962C8B-B14F-4D97-AF65-F5344CB8AC3E}">
        <p14:creationId xmlns:p14="http://schemas.microsoft.com/office/powerpoint/2010/main" val="187294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7200EF-B62F-4182-B2E5-4F8E79581945}"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A7BC7-4BC4-4126-B0AD-8E15610786A5}" type="slidenum">
              <a:rPr lang="en-US" smtClean="0"/>
              <a:t>‹#›</a:t>
            </a:fld>
            <a:endParaRPr lang="en-US"/>
          </a:p>
        </p:txBody>
      </p:sp>
    </p:spTree>
    <p:extLst>
      <p:ext uri="{BB962C8B-B14F-4D97-AF65-F5344CB8AC3E}">
        <p14:creationId xmlns:p14="http://schemas.microsoft.com/office/powerpoint/2010/main" val="1176422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7200EF-B62F-4182-B2E5-4F8E79581945}"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A7BC7-4BC4-4126-B0AD-8E15610786A5}" type="slidenum">
              <a:rPr lang="en-US" smtClean="0"/>
              <a:t>‹#›</a:t>
            </a:fld>
            <a:endParaRPr lang="en-US"/>
          </a:p>
        </p:txBody>
      </p:sp>
    </p:spTree>
    <p:extLst>
      <p:ext uri="{BB962C8B-B14F-4D97-AF65-F5344CB8AC3E}">
        <p14:creationId xmlns:p14="http://schemas.microsoft.com/office/powerpoint/2010/main" val="12768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7200EF-B62F-4182-B2E5-4F8E79581945}" type="datetimeFigureOut">
              <a:rPr lang="en-US" smtClean="0"/>
              <a:t>4/28/2016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A7BC7-4BC4-4126-B0AD-8E15610786A5}" type="slidenum">
              <a:rPr lang="en-US" smtClean="0"/>
              <a:t>‹#›</a:t>
            </a:fld>
            <a:endParaRPr lang="en-US"/>
          </a:p>
        </p:txBody>
      </p:sp>
    </p:spTree>
    <p:extLst>
      <p:ext uri="{BB962C8B-B14F-4D97-AF65-F5344CB8AC3E}">
        <p14:creationId xmlns:p14="http://schemas.microsoft.com/office/powerpoint/2010/main" val="170932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7200EF-B62F-4182-B2E5-4F8E79581945}" type="datetimeFigureOut">
              <a:rPr lang="en-US" smtClean="0"/>
              <a:t>4/28/2016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A7BC7-4BC4-4126-B0AD-8E15610786A5}" type="slidenum">
              <a:rPr lang="en-US" smtClean="0"/>
              <a:t>‹#›</a:t>
            </a:fld>
            <a:endParaRPr lang="en-US"/>
          </a:p>
        </p:txBody>
      </p:sp>
    </p:spTree>
    <p:extLst>
      <p:ext uri="{BB962C8B-B14F-4D97-AF65-F5344CB8AC3E}">
        <p14:creationId xmlns:p14="http://schemas.microsoft.com/office/powerpoint/2010/main" val="290552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200EF-B62F-4182-B2E5-4F8E79581945}" type="datetimeFigureOut">
              <a:rPr lang="en-US" smtClean="0"/>
              <a:t>4/28/2016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A7BC7-4BC4-4126-B0AD-8E15610786A5}" type="slidenum">
              <a:rPr lang="en-US" smtClean="0"/>
              <a:t>‹#›</a:t>
            </a:fld>
            <a:endParaRPr lang="en-US"/>
          </a:p>
        </p:txBody>
      </p:sp>
    </p:spTree>
    <p:extLst>
      <p:ext uri="{BB962C8B-B14F-4D97-AF65-F5344CB8AC3E}">
        <p14:creationId xmlns:p14="http://schemas.microsoft.com/office/powerpoint/2010/main" val="427893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200EF-B62F-4182-B2E5-4F8E79581945}"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A7BC7-4BC4-4126-B0AD-8E15610786A5}" type="slidenum">
              <a:rPr lang="en-US" smtClean="0"/>
              <a:t>‹#›</a:t>
            </a:fld>
            <a:endParaRPr lang="en-US"/>
          </a:p>
        </p:txBody>
      </p:sp>
    </p:spTree>
    <p:extLst>
      <p:ext uri="{BB962C8B-B14F-4D97-AF65-F5344CB8AC3E}">
        <p14:creationId xmlns:p14="http://schemas.microsoft.com/office/powerpoint/2010/main" val="425775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200EF-B62F-4182-B2E5-4F8E79581945}"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A7BC7-4BC4-4126-B0AD-8E15610786A5}" type="slidenum">
              <a:rPr lang="en-US" smtClean="0"/>
              <a:t>‹#›</a:t>
            </a:fld>
            <a:endParaRPr lang="en-US"/>
          </a:p>
        </p:txBody>
      </p:sp>
    </p:spTree>
    <p:extLst>
      <p:ext uri="{BB962C8B-B14F-4D97-AF65-F5344CB8AC3E}">
        <p14:creationId xmlns:p14="http://schemas.microsoft.com/office/powerpoint/2010/main" val="2823474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200EF-B62F-4182-B2E5-4F8E79581945}" type="datetimeFigureOut">
              <a:rPr lang="en-US" smtClean="0"/>
              <a:t>4/28/2016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A7BC7-4BC4-4126-B0AD-8E15610786A5}" type="slidenum">
              <a:rPr lang="en-US" smtClean="0"/>
              <a:t>‹#›</a:t>
            </a:fld>
            <a:endParaRPr lang="en-US"/>
          </a:p>
        </p:txBody>
      </p:sp>
    </p:spTree>
    <p:extLst>
      <p:ext uri="{BB962C8B-B14F-4D97-AF65-F5344CB8AC3E}">
        <p14:creationId xmlns:p14="http://schemas.microsoft.com/office/powerpoint/2010/main" val="1533141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cid:image003.png@01D051B5.F391E660"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4300"/>
            <a:ext cx="4343400" cy="381000"/>
          </a:xfrm>
          <a:prstGeom prst="rect">
            <a:avLst/>
          </a:prstGeom>
          <a:noFill/>
          <a:ln w="28575">
            <a:solidFill>
              <a:schemeClr val="accent6">
                <a:lumMod val="75000"/>
              </a:schemeClr>
            </a:solidFill>
          </a:ln>
        </p:spPr>
        <p:txBody>
          <a:bodyPr wrap="square" rtlCol="0">
            <a:spAutoFit/>
          </a:bodyPr>
          <a:lstStyle/>
          <a:p>
            <a:r>
              <a:rPr lang="en-US" i="1" dirty="0" smtClean="0"/>
              <a:t>Representative profile creation process.</a:t>
            </a:r>
            <a:endParaRPr lang="en-US" i="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6591299" cy="605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71800" y="4343400"/>
            <a:ext cx="3733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969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B0B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6" y="197840"/>
            <a:ext cx="9083828" cy="6462320"/>
          </a:xfrm>
          <a:prstGeom prst="rect">
            <a:avLst/>
          </a:prstGeom>
        </p:spPr>
      </p:pic>
    </p:spTree>
    <p:extLst>
      <p:ext uri="{BB962C8B-B14F-4D97-AF65-F5344CB8AC3E}">
        <p14:creationId xmlns:p14="http://schemas.microsoft.com/office/powerpoint/2010/main" val="416073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28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6" y="178788"/>
            <a:ext cx="9083828" cy="6500424"/>
          </a:xfrm>
          <a:prstGeom prst="rect">
            <a:avLst/>
          </a:prstGeom>
        </p:spPr>
      </p:pic>
      <p:sp>
        <p:nvSpPr>
          <p:cNvPr id="3" name="TextBox 2"/>
          <p:cNvSpPr txBox="1"/>
          <p:nvPr/>
        </p:nvSpPr>
        <p:spPr>
          <a:xfrm>
            <a:off x="381000" y="4038600"/>
            <a:ext cx="8610600" cy="954107"/>
          </a:xfrm>
          <a:prstGeom prst="rect">
            <a:avLst/>
          </a:prstGeom>
          <a:solidFill>
            <a:schemeClr val="bg1"/>
          </a:solidFill>
          <a:ln w="28575">
            <a:solidFill>
              <a:schemeClr val="accent6">
                <a:lumMod val="75000"/>
              </a:schemeClr>
            </a:solidFill>
          </a:ln>
        </p:spPr>
        <p:txBody>
          <a:bodyPr wrap="square" rtlCol="0">
            <a:spAutoFit/>
          </a:bodyPr>
          <a:lstStyle/>
          <a:p>
            <a:r>
              <a:rPr lang="en-US" sz="1400" i="1" dirty="0" smtClean="0">
                <a:solidFill>
                  <a:srgbClr val="FF0000"/>
                </a:solidFill>
              </a:rPr>
              <a:t>[Addition to screens: the following instruction language will be added above the mailing address fields.]</a:t>
            </a:r>
          </a:p>
          <a:p>
            <a:r>
              <a:rPr lang="en-US" sz="1400" b="1" dirty="0" smtClean="0"/>
              <a:t>NOTE: </a:t>
            </a:r>
            <a:r>
              <a:rPr lang="en-US" sz="1400" dirty="0" smtClean="0"/>
              <a:t>Provide the mailing address of the applicant, petitioner, or requestor. </a:t>
            </a:r>
            <a:r>
              <a:rPr lang="en-US" sz="1400" b="1" dirty="0" smtClean="0"/>
              <a:t>Do not </a:t>
            </a:r>
            <a:r>
              <a:rPr lang="en-US" sz="1400" dirty="0" smtClean="0"/>
              <a:t>provide the business mailing address of the attorney or accredited representative </a:t>
            </a:r>
            <a:r>
              <a:rPr lang="en-US" sz="1400" b="1" dirty="0" smtClean="0"/>
              <a:t>unless</a:t>
            </a:r>
            <a:r>
              <a:rPr lang="en-US" sz="1400" dirty="0" smtClean="0"/>
              <a:t> it serves as the safe mailing address on the application, petition, or request being filed with this Form G-28.</a:t>
            </a:r>
            <a:endParaRPr lang="en-US" sz="1400" dirty="0"/>
          </a:p>
        </p:txBody>
      </p:sp>
    </p:spTree>
    <p:extLst>
      <p:ext uri="{BB962C8B-B14F-4D97-AF65-F5344CB8AC3E}">
        <p14:creationId xmlns:p14="http://schemas.microsoft.com/office/powerpoint/2010/main" val="420662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A5C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5" y="399787"/>
            <a:ext cx="9106690" cy="6058425"/>
          </a:xfrm>
          <a:prstGeom prst="rect">
            <a:avLst/>
          </a:prstGeom>
        </p:spPr>
      </p:pic>
      <p:sp>
        <p:nvSpPr>
          <p:cNvPr id="3" name="TextBox 2"/>
          <p:cNvSpPr txBox="1"/>
          <p:nvPr/>
        </p:nvSpPr>
        <p:spPr>
          <a:xfrm>
            <a:off x="3962400" y="937736"/>
            <a:ext cx="4800600" cy="738664"/>
          </a:xfrm>
          <a:prstGeom prst="rect">
            <a:avLst/>
          </a:prstGeom>
          <a:noFill/>
          <a:ln w="28575">
            <a:solidFill>
              <a:schemeClr val="accent6">
                <a:lumMod val="75000"/>
              </a:schemeClr>
            </a:solidFill>
          </a:ln>
        </p:spPr>
        <p:txBody>
          <a:bodyPr wrap="square" rtlCol="0">
            <a:spAutoFit/>
          </a:bodyPr>
          <a:lstStyle/>
          <a:p>
            <a:r>
              <a:rPr lang="en-US" sz="1400" i="1" dirty="0" smtClean="0"/>
              <a:t>If the case were being filed in an Accredited Representative account, the accredited rep language would be displayed here instead of the Attorney language (see slide 3).</a:t>
            </a:r>
            <a:endParaRPr lang="en-US" sz="1400" i="1" dirty="0"/>
          </a:p>
        </p:txBody>
      </p:sp>
      <p:sp>
        <p:nvSpPr>
          <p:cNvPr id="4" name="TextBox 3"/>
          <p:cNvSpPr txBox="1"/>
          <p:nvPr/>
        </p:nvSpPr>
        <p:spPr>
          <a:xfrm>
            <a:off x="1905000" y="3352800"/>
            <a:ext cx="5029200" cy="400110"/>
          </a:xfrm>
          <a:prstGeom prst="rect">
            <a:avLst/>
          </a:prstGeom>
          <a:solidFill>
            <a:schemeClr val="bg1"/>
          </a:solidFill>
        </p:spPr>
        <p:txBody>
          <a:bodyPr wrap="square" rtlCol="0">
            <a:spAutoFit/>
          </a:bodyPr>
          <a:lstStyle/>
          <a:p>
            <a:r>
              <a:rPr lang="en-US" sz="1000" b="1" dirty="0" smtClean="0"/>
              <a:t>Are you subject to any order of any court or administrative agency disbarring, suspending, enjoining, restraining, or otherwise restricting you in the practice of law?</a:t>
            </a:r>
            <a:r>
              <a:rPr lang="en-US" sz="1000" b="1" dirty="0" smtClean="0">
                <a:solidFill>
                  <a:srgbClr val="FF0000"/>
                </a:solidFill>
              </a:rPr>
              <a:t>*</a:t>
            </a:r>
            <a:endParaRPr lang="en-US" sz="1000" b="1" dirty="0">
              <a:solidFill>
                <a:srgbClr val="FF0000"/>
              </a:solidFill>
            </a:endParaRPr>
          </a:p>
        </p:txBody>
      </p:sp>
      <p:cxnSp>
        <p:nvCxnSpPr>
          <p:cNvPr id="6" name="Straight Arrow Connector 5"/>
          <p:cNvCxnSpPr/>
          <p:nvPr/>
        </p:nvCxnSpPr>
        <p:spPr>
          <a:xfrm flipH="1">
            <a:off x="5486400" y="1676400"/>
            <a:ext cx="876300" cy="3048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32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60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 y="434080"/>
            <a:ext cx="9129552" cy="5989839"/>
          </a:xfrm>
          <a:prstGeom prst="rect">
            <a:avLst/>
          </a:prstGeom>
        </p:spPr>
      </p:pic>
    </p:spTree>
    <p:extLst>
      <p:ext uri="{BB962C8B-B14F-4D97-AF65-F5344CB8AC3E}">
        <p14:creationId xmlns:p14="http://schemas.microsoft.com/office/powerpoint/2010/main" val="1961621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85A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549"/>
            <a:ext cx="9144000" cy="6524902"/>
          </a:xfrm>
          <a:prstGeom prst="rect">
            <a:avLst/>
          </a:prstGeom>
        </p:spPr>
      </p:pic>
      <p:sp>
        <p:nvSpPr>
          <p:cNvPr id="3" name="TextBox 2"/>
          <p:cNvSpPr txBox="1"/>
          <p:nvPr/>
        </p:nvSpPr>
        <p:spPr>
          <a:xfrm>
            <a:off x="304800" y="4495800"/>
            <a:ext cx="5715000" cy="830997"/>
          </a:xfrm>
          <a:prstGeom prst="rect">
            <a:avLst/>
          </a:prstGeom>
          <a:solidFill>
            <a:schemeClr val="bg1"/>
          </a:solidFill>
          <a:ln w="28575">
            <a:solidFill>
              <a:schemeClr val="accent6">
                <a:lumMod val="75000"/>
              </a:schemeClr>
            </a:solidFill>
          </a:ln>
        </p:spPr>
        <p:txBody>
          <a:bodyPr wrap="square" rtlCol="0">
            <a:spAutoFit/>
          </a:bodyPr>
          <a:lstStyle/>
          <a:p>
            <a:r>
              <a:rPr lang="en-US" sz="1600" i="1" dirty="0" smtClean="0"/>
              <a:t>Once the case information has been filled out, the attorney or accredited representative will have an opportunity to review the Form G-28 before proceeding to e-signature.</a:t>
            </a:r>
            <a:endParaRPr lang="en-US" sz="1600" i="1" dirty="0"/>
          </a:p>
        </p:txBody>
      </p:sp>
    </p:spTree>
    <p:extLst>
      <p:ext uri="{BB962C8B-B14F-4D97-AF65-F5344CB8AC3E}">
        <p14:creationId xmlns:p14="http://schemas.microsoft.com/office/powerpoint/2010/main" val="3606254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27100"/>
            <a:ext cx="8991600" cy="500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600" y="152400"/>
            <a:ext cx="6400800" cy="338554"/>
          </a:xfrm>
          <a:prstGeom prst="rect">
            <a:avLst/>
          </a:prstGeom>
          <a:solidFill>
            <a:schemeClr val="bg1"/>
          </a:solidFill>
          <a:ln w="28575">
            <a:solidFill>
              <a:schemeClr val="accent6"/>
            </a:solidFill>
          </a:ln>
        </p:spPr>
        <p:txBody>
          <a:bodyPr wrap="square" rtlCol="0">
            <a:spAutoFit/>
          </a:bodyPr>
          <a:lstStyle/>
          <a:p>
            <a:r>
              <a:rPr lang="en-US" sz="1600" i="1" dirty="0" smtClean="0"/>
              <a:t>Representative</a:t>
            </a:r>
            <a:r>
              <a:rPr lang="en-US" sz="1600" i="1" dirty="0"/>
              <a:t> </a:t>
            </a:r>
            <a:r>
              <a:rPr lang="en-US" sz="1600" i="1" dirty="0" smtClean="0"/>
              <a:t>can review PDF version of all information entered.</a:t>
            </a:r>
            <a:endParaRPr lang="en-US" sz="1600" i="1" dirty="0"/>
          </a:p>
        </p:txBody>
      </p:sp>
    </p:spTree>
    <p:extLst>
      <p:ext uri="{BB962C8B-B14F-4D97-AF65-F5344CB8AC3E}">
        <p14:creationId xmlns:p14="http://schemas.microsoft.com/office/powerpoint/2010/main" val="2601615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391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63"/>
            <a:ext cx="9144000" cy="6451474"/>
          </a:xfrm>
          <a:prstGeom prst="rect">
            <a:avLst/>
          </a:prstGeom>
        </p:spPr>
      </p:pic>
      <p:sp>
        <p:nvSpPr>
          <p:cNvPr id="3" name="TextBox 2"/>
          <p:cNvSpPr txBox="1"/>
          <p:nvPr/>
        </p:nvSpPr>
        <p:spPr>
          <a:xfrm>
            <a:off x="3162300" y="4085381"/>
            <a:ext cx="5715000" cy="830997"/>
          </a:xfrm>
          <a:prstGeom prst="rect">
            <a:avLst/>
          </a:prstGeom>
          <a:solidFill>
            <a:schemeClr val="bg1"/>
          </a:solidFill>
          <a:ln w="28575">
            <a:solidFill>
              <a:schemeClr val="accent6">
                <a:lumMod val="75000"/>
              </a:schemeClr>
            </a:solidFill>
          </a:ln>
        </p:spPr>
        <p:txBody>
          <a:bodyPr wrap="square" rtlCol="0">
            <a:spAutoFit/>
          </a:bodyPr>
          <a:lstStyle/>
          <a:p>
            <a:r>
              <a:rPr lang="en-US" sz="1600" i="1" dirty="0" smtClean="0"/>
              <a:t>After e-signing the G-28, the representative would also review the application they filled out, and e-sign for the application (process not depicted here).</a:t>
            </a:r>
            <a:endParaRPr lang="en-US" sz="1600" i="1" dirty="0"/>
          </a:p>
        </p:txBody>
      </p:sp>
    </p:spTree>
    <p:extLst>
      <p:ext uri="{BB962C8B-B14F-4D97-AF65-F5344CB8AC3E}">
        <p14:creationId xmlns:p14="http://schemas.microsoft.com/office/powerpoint/2010/main" val="1265485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1113"/>
            <a:ext cx="8915400" cy="683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76400" y="152400"/>
            <a:ext cx="6400800" cy="584775"/>
          </a:xfrm>
          <a:prstGeom prst="rect">
            <a:avLst/>
          </a:prstGeom>
          <a:solidFill>
            <a:schemeClr val="bg1"/>
          </a:solidFill>
          <a:ln w="28575">
            <a:solidFill>
              <a:schemeClr val="accent6"/>
            </a:solidFill>
          </a:ln>
        </p:spPr>
        <p:txBody>
          <a:bodyPr wrap="square" rtlCol="0">
            <a:spAutoFit/>
          </a:bodyPr>
          <a:lstStyle/>
          <a:p>
            <a:r>
              <a:rPr lang="en-US" sz="1600" i="1" dirty="0" smtClean="0"/>
              <a:t>After e-signing, representative receives confirmation and case passcode to provide to client.</a:t>
            </a:r>
            <a:endParaRPr lang="en-US" sz="1600" i="1" dirty="0"/>
          </a:p>
        </p:txBody>
      </p:sp>
      <p:sp>
        <p:nvSpPr>
          <p:cNvPr id="2" name="Rectangle 1"/>
          <p:cNvSpPr/>
          <p:nvPr/>
        </p:nvSpPr>
        <p:spPr>
          <a:xfrm>
            <a:off x="1905000" y="1219200"/>
            <a:ext cx="6705600" cy="457200"/>
          </a:xfrm>
          <a:prstGeom prst="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You have successfully submitted a Form G-28 and associated application, petition, or request for your client to review!</a:t>
            </a:r>
            <a:endParaRPr lang="en-US" sz="1100" dirty="0">
              <a:solidFill>
                <a:schemeClr val="tx1"/>
              </a:solidFill>
            </a:endParaRPr>
          </a:p>
        </p:txBody>
      </p:sp>
      <p:cxnSp>
        <p:nvCxnSpPr>
          <p:cNvPr id="4" name="Straight Arrow Connector 3"/>
          <p:cNvCxnSpPr/>
          <p:nvPr/>
        </p:nvCxnSpPr>
        <p:spPr>
          <a:xfrm>
            <a:off x="4953000" y="737175"/>
            <a:ext cx="76200" cy="2691825"/>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349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75" y="889000"/>
            <a:ext cx="7816850" cy="5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5300" y="457200"/>
            <a:ext cx="8153400" cy="584775"/>
          </a:xfrm>
          <a:prstGeom prst="rect">
            <a:avLst/>
          </a:prstGeom>
          <a:solidFill>
            <a:schemeClr val="bg1"/>
          </a:solidFill>
          <a:ln w="28575">
            <a:solidFill>
              <a:schemeClr val="accent6">
                <a:lumMod val="75000"/>
              </a:schemeClr>
            </a:solidFill>
          </a:ln>
        </p:spPr>
        <p:txBody>
          <a:bodyPr wrap="square" rtlCol="0">
            <a:spAutoFit/>
          </a:bodyPr>
          <a:lstStyle/>
          <a:p>
            <a:r>
              <a:rPr lang="en-US" sz="1600" i="1" dirty="0" smtClean="0"/>
              <a:t>Client signs in to his/her account to review the G-28 and case-related information entered by the representative.</a:t>
            </a:r>
            <a:endParaRPr lang="en-US" sz="1600" i="1" dirty="0"/>
          </a:p>
        </p:txBody>
      </p:sp>
      <p:cxnSp>
        <p:nvCxnSpPr>
          <p:cNvPr id="4" name="Straight Arrow Connector 3"/>
          <p:cNvCxnSpPr/>
          <p:nvPr/>
        </p:nvCxnSpPr>
        <p:spPr>
          <a:xfrm>
            <a:off x="6019800" y="1041975"/>
            <a:ext cx="685800" cy="1929825"/>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14400" y="2006887"/>
            <a:ext cx="5448300" cy="812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970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89000"/>
            <a:ext cx="7772400" cy="5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76200"/>
            <a:ext cx="8305800" cy="338554"/>
          </a:xfrm>
          <a:prstGeom prst="rect">
            <a:avLst/>
          </a:prstGeom>
          <a:noFill/>
          <a:ln w="28575">
            <a:solidFill>
              <a:schemeClr val="accent6"/>
            </a:solidFill>
          </a:ln>
        </p:spPr>
        <p:txBody>
          <a:bodyPr wrap="square" rtlCol="0">
            <a:spAutoFit/>
          </a:bodyPr>
          <a:lstStyle/>
          <a:p>
            <a:r>
              <a:rPr lang="en-US" sz="1600" i="1" dirty="0" smtClean="0"/>
              <a:t>Client enters case passcode provided by attorney or accredited representative.</a:t>
            </a:r>
            <a:endParaRPr lang="en-US" sz="1600" i="1" dirty="0"/>
          </a:p>
        </p:txBody>
      </p:sp>
    </p:spTree>
    <p:extLst>
      <p:ext uri="{BB962C8B-B14F-4D97-AF65-F5344CB8AC3E}">
        <p14:creationId xmlns:p14="http://schemas.microsoft.com/office/powerpoint/2010/main" val="303624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1847850"/>
            <a:ext cx="767715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600" y="381000"/>
            <a:ext cx="3352800" cy="369332"/>
          </a:xfrm>
          <a:prstGeom prst="rect">
            <a:avLst/>
          </a:prstGeom>
          <a:noFill/>
          <a:ln w="28575">
            <a:solidFill>
              <a:schemeClr val="accent6">
                <a:lumMod val="75000"/>
              </a:schemeClr>
            </a:solidFill>
          </a:ln>
        </p:spPr>
        <p:txBody>
          <a:bodyPr wrap="square" rtlCol="0">
            <a:spAutoFit/>
          </a:bodyPr>
          <a:lstStyle/>
          <a:p>
            <a:r>
              <a:rPr lang="en-US" i="1" dirty="0" smtClean="0"/>
              <a:t>Detail view – “Attorney” selected.</a:t>
            </a:r>
            <a:endParaRPr lang="en-US" i="1" dirty="0"/>
          </a:p>
        </p:txBody>
      </p:sp>
      <p:sp>
        <p:nvSpPr>
          <p:cNvPr id="4" name="TextBox 3"/>
          <p:cNvSpPr txBox="1"/>
          <p:nvPr/>
        </p:nvSpPr>
        <p:spPr>
          <a:xfrm>
            <a:off x="2362200" y="4157246"/>
            <a:ext cx="4267200" cy="338554"/>
          </a:xfrm>
          <a:prstGeom prst="rect">
            <a:avLst/>
          </a:prstGeom>
          <a:solidFill>
            <a:schemeClr val="bg1"/>
          </a:solidFill>
        </p:spPr>
        <p:txBody>
          <a:bodyPr wrap="square" rtlCol="0">
            <a:spAutoFit/>
          </a:bodyPr>
          <a:lstStyle/>
          <a:p>
            <a:r>
              <a:rPr lang="en-US" sz="800" b="1" dirty="0" smtClean="0"/>
              <a:t>Are you subject to any order of any court or administrative agency disbarring, suspending, enjoining, restraining, or otherwise restricting you in the practice of law?</a:t>
            </a:r>
            <a:r>
              <a:rPr lang="en-US" sz="800" b="1" dirty="0" smtClean="0">
                <a:solidFill>
                  <a:srgbClr val="FF0000"/>
                </a:solidFill>
              </a:rPr>
              <a:t>*</a:t>
            </a:r>
            <a:endParaRPr lang="en-US" sz="800" b="1" dirty="0">
              <a:solidFill>
                <a:srgbClr val="FF0000"/>
              </a:solidFill>
            </a:endParaRPr>
          </a:p>
        </p:txBody>
      </p:sp>
    </p:spTree>
    <p:extLst>
      <p:ext uri="{BB962C8B-B14F-4D97-AF65-F5344CB8AC3E}">
        <p14:creationId xmlns:p14="http://schemas.microsoft.com/office/powerpoint/2010/main" val="3030109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95250"/>
            <a:ext cx="8977313" cy="666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71600" y="2667000"/>
            <a:ext cx="7772400" cy="584775"/>
          </a:xfrm>
          <a:prstGeom prst="rect">
            <a:avLst/>
          </a:prstGeom>
          <a:solidFill>
            <a:schemeClr val="bg1"/>
          </a:solidFill>
          <a:ln w="28575">
            <a:solidFill>
              <a:schemeClr val="accent6"/>
            </a:solidFill>
          </a:ln>
        </p:spPr>
        <p:txBody>
          <a:bodyPr wrap="square" rtlCol="0">
            <a:spAutoFit/>
          </a:bodyPr>
          <a:lstStyle/>
          <a:p>
            <a:r>
              <a:rPr lang="en-US" sz="1600" i="1" dirty="0" smtClean="0"/>
              <a:t>Client selects “Review Draft” to see the information entered on the G-28 by the attorney or accredited representative.</a:t>
            </a:r>
            <a:endParaRPr lang="en-US" sz="1600" i="1" dirty="0"/>
          </a:p>
        </p:txBody>
      </p:sp>
      <p:cxnSp>
        <p:nvCxnSpPr>
          <p:cNvPr id="4" name="Straight Arrow Connector 3"/>
          <p:cNvCxnSpPr/>
          <p:nvPr/>
        </p:nvCxnSpPr>
        <p:spPr>
          <a:xfrm flipH="1">
            <a:off x="3276600" y="3251775"/>
            <a:ext cx="1524000" cy="2691825"/>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500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184275"/>
            <a:ext cx="7651750" cy="448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85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08025"/>
            <a:ext cx="8991600" cy="544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19200" y="132616"/>
            <a:ext cx="6400800" cy="584775"/>
          </a:xfrm>
          <a:prstGeom prst="rect">
            <a:avLst/>
          </a:prstGeom>
          <a:solidFill>
            <a:schemeClr val="bg1"/>
          </a:solidFill>
          <a:ln w="28575">
            <a:solidFill>
              <a:schemeClr val="accent6"/>
            </a:solidFill>
          </a:ln>
        </p:spPr>
        <p:txBody>
          <a:bodyPr wrap="square" rtlCol="0">
            <a:spAutoFit/>
          </a:bodyPr>
          <a:lstStyle/>
          <a:p>
            <a:r>
              <a:rPr lang="en-US" sz="1600" i="1" dirty="0" smtClean="0"/>
              <a:t>Client can review PDF of all information entered by the representative before e-signing. </a:t>
            </a:r>
            <a:endParaRPr lang="en-US" sz="1600" i="1" dirty="0"/>
          </a:p>
        </p:txBody>
      </p:sp>
    </p:spTree>
    <p:extLst>
      <p:ext uri="{BB962C8B-B14F-4D97-AF65-F5344CB8AC3E}">
        <p14:creationId xmlns:p14="http://schemas.microsoft.com/office/powerpoint/2010/main" val="2222833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914400" y="914400"/>
            <a:ext cx="7239000" cy="4953000"/>
          </a:xfrm>
          <a:prstGeom prst="rect">
            <a:avLst/>
          </a:prstGeom>
        </p:spPr>
      </p:pic>
      <p:sp>
        <p:nvSpPr>
          <p:cNvPr id="3" name="TextBox 2"/>
          <p:cNvSpPr txBox="1"/>
          <p:nvPr/>
        </p:nvSpPr>
        <p:spPr>
          <a:xfrm>
            <a:off x="381000" y="152400"/>
            <a:ext cx="8305800" cy="338554"/>
          </a:xfrm>
          <a:prstGeom prst="rect">
            <a:avLst/>
          </a:prstGeom>
          <a:noFill/>
          <a:ln w="28575">
            <a:solidFill>
              <a:schemeClr val="accent6"/>
            </a:solidFill>
          </a:ln>
        </p:spPr>
        <p:txBody>
          <a:bodyPr wrap="square" rtlCol="0">
            <a:spAutoFit/>
          </a:bodyPr>
          <a:lstStyle/>
          <a:p>
            <a:r>
              <a:rPr lang="en-US" sz="1600" i="1" dirty="0" smtClean="0"/>
              <a:t>Client selects “Begin E-Signature Process” to e-sign the G-28.</a:t>
            </a:r>
            <a:endParaRPr lang="en-US" sz="1600" i="1" dirty="0"/>
          </a:p>
        </p:txBody>
      </p:sp>
    </p:spTree>
    <p:extLst>
      <p:ext uri="{BB962C8B-B14F-4D97-AF65-F5344CB8AC3E}">
        <p14:creationId xmlns:p14="http://schemas.microsoft.com/office/powerpoint/2010/main" val="4063304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1000" y="685800"/>
            <a:ext cx="8305800" cy="5943600"/>
            <a:chOff x="381000" y="533400"/>
            <a:chExt cx="8305800" cy="5943600"/>
          </a:xfrm>
        </p:grpSpPr>
        <p:pic>
          <p:nvPicPr>
            <p:cNvPr id="2" name="Picture 1" descr="cid:image003.png@01D051B5.F391E660"/>
            <p:cNvPicPr/>
            <p:nvPr/>
          </p:nvPicPr>
          <p:blipFill rotWithShape="1">
            <a:blip r:embed="rId2" r:link="rId3">
              <a:extLst>
                <a:ext uri="{28A0092B-C50C-407E-A947-70E740481C1C}">
                  <a14:useLocalDpi xmlns:a14="http://schemas.microsoft.com/office/drawing/2010/main" val="0"/>
                </a:ext>
              </a:extLst>
            </a:blip>
            <a:srcRect l="963"/>
            <a:stretch/>
          </p:blipFill>
          <p:spPr bwMode="auto">
            <a:xfrm>
              <a:off x="381000" y="533400"/>
              <a:ext cx="8305800" cy="5943600"/>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609600" y="2590800"/>
              <a:ext cx="7696200" cy="553998"/>
            </a:xfrm>
            <a:prstGeom prst="rect">
              <a:avLst/>
            </a:prstGeom>
            <a:solidFill>
              <a:schemeClr val="bg1"/>
            </a:solidFill>
          </p:spPr>
          <p:txBody>
            <a:bodyPr wrap="square" rtlCol="0">
              <a:spAutoFit/>
            </a:bodyPr>
            <a:lstStyle/>
            <a:p>
              <a:r>
                <a:rPr lang="en-US" sz="1000" dirty="0" smtClean="0">
                  <a:latin typeface="Palatino Linotype" panose="02040502050505030304" pitchFamily="18" charset="0"/>
                </a:rPr>
                <a:t>DHS will also send the Form I-94, Arrival Departure Record, to you </a:t>
              </a:r>
              <a:r>
                <a:rPr lang="en-US" sz="1000" b="1" dirty="0" smtClean="0">
                  <a:solidFill>
                    <a:srgbClr val="FF0000"/>
                  </a:solidFill>
                  <a:latin typeface="Palatino Linotype" panose="02040502050505030304" pitchFamily="18" charset="0"/>
                </a:rPr>
                <a:t>unless</a:t>
              </a:r>
              <a:r>
                <a:rPr lang="en-US" sz="1000" dirty="0" smtClean="0">
                  <a:solidFill>
                    <a:srgbClr val="FF0000"/>
                  </a:solidFill>
                  <a:latin typeface="Palatino Linotype" panose="02040502050505030304" pitchFamily="18" charset="0"/>
                </a:rPr>
                <a:t> </a:t>
              </a:r>
              <a:r>
                <a:rPr lang="en-US" sz="1000" dirty="0" smtClean="0">
                  <a:latin typeface="Palatino Linotype" panose="02040502050505030304" pitchFamily="18" charset="0"/>
                </a:rPr>
                <a:t>you select </a:t>
              </a:r>
              <a:r>
                <a:rPr lang="en-US" sz="1000" b="1" dirty="0" smtClean="0">
                  <a:latin typeface="Palatino Linotype" panose="02040502050505030304" pitchFamily="18" charset="0"/>
                </a:rPr>
                <a:t>Item Number 2.a. </a:t>
              </a:r>
              <a:r>
                <a:rPr lang="en-US" sz="1000" dirty="0" smtClean="0">
                  <a:latin typeface="Palatino Linotype" panose="02040502050505030304" pitchFamily="18" charset="0"/>
                </a:rPr>
                <a:t>in </a:t>
              </a:r>
              <a:r>
                <a:rPr lang="en-US" sz="1000" b="1" dirty="0" smtClean="0">
                  <a:latin typeface="Palatino Linotype" panose="02040502050505030304" pitchFamily="18" charset="0"/>
                </a:rPr>
                <a:t>Part 4.</a:t>
              </a:r>
              <a:r>
                <a:rPr lang="en-US" sz="1000" dirty="0" smtClean="0">
                  <a:latin typeface="Palatino Linotype" panose="02040502050505030304" pitchFamily="18" charset="0"/>
                </a:rPr>
                <a:t> All secure identity documents and Travel Documents will be sent to you (the applicant petitioner, or requestor) at your U.S. mailing address </a:t>
              </a:r>
              <a:r>
                <a:rPr lang="en-US" sz="1000" b="1" dirty="0" smtClean="0">
                  <a:latin typeface="Palatino Linotype" panose="02040502050505030304" pitchFamily="18" charset="0"/>
                </a:rPr>
                <a:t>unless</a:t>
              </a:r>
              <a:r>
                <a:rPr lang="en-US" sz="1000" dirty="0" smtClean="0">
                  <a:latin typeface="Palatino Linotype" panose="02040502050505030304" pitchFamily="18" charset="0"/>
                </a:rPr>
                <a:t> you ask us to send your secure identity documents to your attorney or accredited representative.</a:t>
              </a:r>
              <a:endParaRPr lang="en-US" sz="1000" dirty="0">
                <a:latin typeface="Palatino Linotype" panose="02040502050505030304" pitchFamily="18" charset="0"/>
              </a:endParaRPr>
            </a:p>
          </p:txBody>
        </p:sp>
        <p:sp>
          <p:nvSpPr>
            <p:cNvPr id="4" name="TextBox 3"/>
            <p:cNvSpPr txBox="1"/>
            <p:nvPr/>
          </p:nvSpPr>
          <p:spPr>
            <a:xfrm>
              <a:off x="838200" y="3733800"/>
              <a:ext cx="6858000" cy="553998"/>
            </a:xfrm>
            <a:prstGeom prst="rect">
              <a:avLst/>
            </a:prstGeom>
            <a:solidFill>
              <a:schemeClr val="bg1"/>
            </a:solidFill>
          </p:spPr>
          <p:txBody>
            <a:bodyPr wrap="square" rtlCol="0">
              <a:spAutoFit/>
            </a:bodyPr>
            <a:lstStyle/>
            <a:p>
              <a:r>
                <a:rPr lang="en-US" sz="1000" b="1" dirty="0" smtClean="0">
                  <a:latin typeface="Palatino Linotype" panose="02040502050505030304" pitchFamily="18" charset="0"/>
                </a:rPr>
                <a:t>2.a. </a:t>
              </a:r>
              <a:r>
                <a:rPr lang="en-US" sz="1000" dirty="0" smtClean="0">
                  <a:latin typeface="Palatino Linotype" panose="02040502050505030304" pitchFamily="18" charset="0"/>
                </a:rPr>
                <a:t>I request DHS to send any notice (including Form I-94) on an application, petition, or request to the </a:t>
              </a:r>
              <a:r>
                <a:rPr lang="en-US" sz="1000" dirty="0" smtClean="0">
                  <a:solidFill>
                    <a:srgbClr val="FF0000"/>
                  </a:solidFill>
                  <a:latin typeface="Palatino Linotype" panose="02040502050505030304" pitchFamily="18" charset="0"/>
                </a:rPr>
                <a:t>U.S. </a:t>
              </a:r>
              <a:r>
                <a:rPr lang="en-US" sz="1000" dirty="0" smtClean="0">
                  <a:latin typeface="Palatino Linotype" panose="02040502050505030304" pitchFamily="18" charset="0"/>
                </a:rPr>
                <a:t>business address of my attorney of record or accredited representative as listed in this form. I understand that I may change this election at any future date through written notice to DHS.</a:t>
              </a:r>
              <a:endParaRPr lang="en-US" sz="1000" dirty="0">
                <a:latin typeface="Palatino Linotype" panose="02040502050505030304" pitchFamily="18" charset="0"/>
              </a:endParaRPr>
            </a:p>
          </p:txBody>
        </p:sp>
        <p:sp>
          <p:nvSpPr>
            <p:cNvPr id="5" name="TextBox 4"/>
            <p:cNvSpPr txBox="1"/>
            <p:nvPr/>
          </p:nvSpPr>
          <p:spPr>
            <a:xfrm>
              <a:off x="838200" y="4287798"/>
              <a:ext cx="7162800" cy="1015663"/>
            </a:xfrm>
            <a:prstGeom prst="rect">
              <a:avLst/>
            </a:prstGeom>
            <a:solidFill>
              <a:schemeClr val="bg1"/>
            </a:solidFill>
          </p:spPr>
          <p:txBody>
            <a:bodyPr wrap="square" rtlCol="0">
              <a:spAutoFit/>
            </a:bodyPr>
            <a:lstStyle/>
            <a:p>
              <a:r>
                <a:rPr lang="en-US" sz="1000" b="1" dirty="0" smtClean="0">
                  <a:latin typeface="Palatino Linotype" panose="02040502050505030304" pitchFamily="18" charset="0"/>
                </a:rPr>
                <a:t>2.b. </a:t>
              </a:r>
              <a:r>
                <a:rPr lang="en-US" sz="1000" dirty="0" smtClean="0">
                  <a:latin typeface="Palatino Linotype" panose="02040502050505030304" pitchFamily="18" charset="0"/>
                </a:rPr>
                <a:t>I request that DHS send any secure identity document, such as a Permanent Resident Card, Employment Authorization Document, or Travel Document, that I am approved to receive and authorized to possess, to the U.S. business address of my attorney of record or accredited representative as listed in this form </a:t>
              </a:r>
              <a:r>
                <a:rPr lang="en-US" sz="1000" dirty="0" smtClean="0">
                  <a:solidFill>
                    <a:srgbClr val="FF0000"/>
                  </a:solidFill>
                  <a:latin typeface="Palatino Linotype" panose="02040502050505030304" pitchFamily="18" charset="0"/>
                </a:rPr>
                <a:t>or to a designated military or diplomatic address for pickup in a foreign country (if permitted). </a:t>
              </a:r>
              <a:r>
                <a:rPr lang="en-US" sz="1000" dirty="0" smtClean="0">
                  <a:latin typeface="Palatino Linotype" panose="02040502050505030304" pitchFamily="18" charset="0"/>
                </a:rPr>
                <a:t>I consent to having any secure identity document sent to my attorney of record or accredited representative’s U.S. business address and understand that I may request, at any future date and through written notice to DHS, that DHS send any secure identity document to me directly.</a:t>
              </a:r>
              <a:endParaRPr lang="en-US" sz="1000" b="1" dirty="0">
                <a:latin typeface="Palatino Linotype" panose="02040502050505030304" pitchFamily="18" charset="0"/>
              </a:endParaRPr>
            </a:p>
          </p:txBody>
        </p:sp>
      </p:grpSp>
      <p:sp>
        <p:nvSpPr>
          <p:cNvPr id="8" name="TextBox 7"/>
          <p:cNvSpPr txBox="1"/>
          <p:nvPr/>
        </p:nvSpPr>
        <p:spPr>
          <a:xfrm>
            <a:off x="304800" y="152400"/>
            <a:ext cx="8458200" cy="584775"/>
          </a:xfrm>
          <a:prstGeom prst="rect">
            <a:avLst/>
          </a:prstGeom>
          <a:noFill/>
          <a:ln w="28575">
            <a:solidFill>
              <a:schemeClr val="accent6"/>
            </a:solidFill>
          </a:ln>
        </p:spPr>
        <p:txBody>
          <a:bodyPr wrap="square" rtlCol="0">
            <a:spAutoFit/>
          </a:bodyPr>
          <a:lstStyle/>
          <a:p>
            <a:r>
              <a:rPr lang="en-US" sz="1600" i="1" dirty="0" smtClean="0"/>
              <a:t>Client reviews Consent language, selects where documents should be mailed, and e-signs. Changes are in red font.</a:t>
            </a:r>
            <a:endParaRPr lang="en-US" sz="1600" i="1" dirty="0"/>
          </a:p>
        </p:txBody>
      </p:sp>
      <p:sp>
        <p:nvSpPr>
          <p:cNvPr id="6" name="TextBox 5"/>
          <p:cNvSpPr txBox="1"/>
          <p:nvPr/>
        </p:nvSpPr>
        <p:spPr>
          <a:xfrm>
            <a:off x="838200" y="1371600"/>
            <a:ext cx="7467600" cy="707886"/>
          </a:xfrm>
          <a:prstGeom prst="rect">
            <a:avLst/>
          </a:prstGeom>
          <a:solidFill>
            <a:schemeClr val="bg1"/>
          </a:solidFill>
        </p:spPr>
        <p:txBody>
          <a:bodyPr wrap="square" rtlCol="0">
            <a:spAutoFit/>
          </a:bodyPr>
          <a:lstStyle/>
          <a:p>
            <a:r>
              <a:rPr lang="en-US" sz="1000" b="1" dirty="0" smtClean="0">
                <a:latin typeface="Palatino Linotype" panose="02040502050505030304" pitchFamily="18" charset="0"/>
                <a:cs typeface="Times New Roman" panose="02020603050405020304" pitchFamily="18" charset="0"/>
              </a:rPr>
              <a:t>1.</a:t>
            </a:r>
            <a:r>
              <a:rPr lang="en-US" sz="1000" dirty="0" smtClean="0">
                <a:latin typeface="Palatino Linotype" panose="02040502050505030304" pitchFamily="18" charset="0"/>
                <a:cs typeface="Times New Roman" panose="02020603050405020304" pitchFamily="18" charset="0"/>
              </a:rPr>
              <a:t> I have requested the representation of and consented to being represented by the attorney or accredited representative named LAST NAME, FIRST NAME of ORGANIZATION NAME. According to the Privacy Act of 1974 and DHS policy, I also consent to the disclosure to the named attorney or accredited representative of any record pertaining to me that appears in any system of records of USCIS, ICE, or CBP.</a:t>
            </a:r>
            <a:r>
              <a:rPr lang="en-US" sz="1000" dirty="0" smtClean="0">
                <a:solidFill>
                  <a:srgbClr val="FF0000"/>
                </a:solidFill>
                <a:latin typeface="Palatino Linotype" panose="02040502050505030304" pitchFamily="18" charset="0"/>
                <a:cs typeface="Times New Roman" panose="02020603050405020304" pitchFamily="18" charset="0"/>
              </a:rPr>
              <a:t>*</a:t>
            </a:r>
            <a:endParaRPr lang="en-US" sz="1000" b="1" dirty="0">
              <a:solidFill>
                <a:srgbClr val="FF0000"/>
              </a:solidFill>
              <a:latin typeface="Palatino Linotype" panose="02040502050505030304" pitchFamily="18" charset="0"/>
              <a:cs typeface="Times New Roman" panose="02020603050405020304" pitchFamily="18" charset="0"/>
            </a:endParaRPr>
          </a:p>
        </p:txBody>
      </p:sp>
    </p:spTree>
    <p:extLst>
      <p:ext uri="{BB962C8B-B14F-4D97-AF65-F5344CB8AC3E}">
        <p14:creationId xmlns:p14="http://schemas.microsoft.com/office/powerpoint/2010/main" val="4215186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
            <a:ext cx="7772400" cy="338554"/>
          </a:xfrm>
          <a:prstGeom prst="rect">
            <a:avLst/>
          </a:prstGeom>
          <a:noFill/>
          <a:ln w="28575">
            <a:solidFill>
              <a:schemeClr val="accent6"/>
            </a:solidFill>
          </a:ln>
        </p:spPr>
        <p:txBody>
          <a:bodyPr wrap="square" rtlCol="0">
            <a:spAutoFit/>
          </a:bodyPr>
          <a:lstStyle/>
          <a:p>
            <a:r>
              <a:rPr lang="en-US" sz="1600" i="1" dirty="0" smtClean="0"/>
              <a:t>Client receives notification that the G-28 was e-signed.</a:t>
            </a:r>
            <a:endParaRPr lang="en-US" sz="1600"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419225"/>
            <a:ext cx="77470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027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6350"/>
            <a:ext cx="9075737" cy="684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47800" y="3402806"/>
            <a:ext cx="6400800" cy="584775"/>
          </a:xfrm>
          <a:prstGeom prst="rect">
            <a:avLst/>
          </a:prstGeom>
          <a:solidFill>
            <a:schemeClr val="bg1"/>
          </a:solidFill>
          <a:ln w="28575">
            <a:solidFill>
              <a:schemeClr val="accent6"/>
            </a:solidFill>
          </a:ln>
        </p:spPr>
        <p:txBody>
          <a:bodyPr wrap="square" rtlCol="0">
            <a:spAutoFit/>
          </a:bodyPr>
          <a:lstStyle/>
          <a:p>
            <a:r>
              <a:rPr lang="en-US" sz="1600" i="1" dirty="0" smtClean="0"/>
              <a:t>After e-signing, client receives notification that case is pending payment by representative.</a:t>
            </a:r>
            <a:endParaRPr lang="en-US" sz="1600" i="1" dirty="0"/>
          </a:p>
        </p:txBody>
      </p:sp>
      <p:cxnSp>
        <p:nvCxnSpPr>
          <p:cNvPr id="4" name="Straight Arrow Connector 3"/>
          <p:cNvCxnSpPr/>
          <p:nvPr/>
        </p:nvCxnSpPr>
        <p:spPr>
          <a:xfrm flipH="1">
            <a:off x="2895600" y="3987581"/>
            <a:ext cx="1447800" cy="1422619"/>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04800" y="1447800"/>
            <a:ext cx="64008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325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622300"/>
            <a:ext cx="7721600" cy="561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33600" y="3124200"/>
            <a:ext cx="5410200" cy="338554"/>
          </a:xfrm>
          <a:prstGeom prst="rect">
            <a:avLst/>
          </a:prstGeom>
          <a:solidFill>
            <a:schemeClr val="bg1"/>
          </a:solidFill>
          <a:ln w="28575">
            <a:solidFill>
              <a:schemeClr val="accent6"/>
            </a:solidFill>
          </a:ln>
        </p:spPr>
        <p:txBody>
          <a:bodyPr wrap="square" rtlCol="0">
            <a:spAutoFit/>
          </a:bodyPr>
          <a:lstStyle/>
          <a:p>
            <a:r>
              <a:rPr lang="en-US" sz="1600" i="1" dirty="0" smtClean="0"/>
              <a:t>Representative receives notice that case is pending payment.</a:t>
            </a:r>
            <a:endParaRPr lang="en-US" sz="1600" i="1" dirty="0"/>
          </a:p>
        </p:txBody>
      </p:sp>
      <p:cxnSp>
        <p:nvCxnSpPr>
          <p:cNvPr id="4" name="Straight Arrow Connector 3"/>
          <p:cNvCxnSpPr/>
          <p:nvPr/>
        </p:nvCxnSpPr>
        <p:spPr>
          <a:xfrm>
            <a:off x="4419600" y="3462754"/>
            <a:ext cx="419100" cy="652046"/>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14400" y="990600"/>
            <a:ext cx="4800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73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1631950"/>
            <a:ext cx="7702550" cy="359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05000" y="3200400"/>
            <a:ext cx="4953000" cy="381000"/>
          </a:xfrm>
          <a:prstGeom prst="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Congratulations. </a:t>
            </a:r>
            <a:r>
              <a:rPr lang="en-US" sz="1000" dirty="0" smtClean="0">
                <a:solidFill>
                  <a:schemeClr val="tx1"/>
                </a:solidFill>
              </a:rPr>
              <a:t>You successfully submitted your application, petition, or request on Thursday, January 28, 2016 at 3:36:49 PM.</a:t>
            </a:r>
            <a:endParaRPr lang="en-US" sz="1000" dirty="0">
              <a:solidFill>
                <a:schemeClr val="tx1"/>
              </a:solidFill>
            </a:endParaRPr>
          </a:p>
        </p:txBody>
      </p:sp>
    </p:spTree>
    <p:extLst>
      <p:ext uri="{BB962C8B-B14F-4D97-AF65-F5344CB8AC3E}">
        <p14:creationId xmlns:p14="http://schemas.microsoft.com/office/powerpoint/2010/main" val="730787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2095500"/>
            <a:ext cx="768985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7075" y="533400"/>
            <a:ext cx="4987925" cy="369332"/>
          </a:xfrm>
          <a:prstGeom prst="rect">
            <a:avLst/>
          </a:prstGeom>
          <a:noFill/>
          <a:ln w="28575">
            <a:solidFill>
              <a:schemeClr val="accent6">
                <a:lumMod val="75000"/>
              </a:schemeClr>
            </a:solidFill>
          </a:ln>
        </p:spPr>
        <p:txBody>
          <a:bodyPr wrap="square" rtlCol="0">
            <a:spAutoFit/>
          </a:bodyPr>
          <a:lstStyle/>
          <a:p>
            <a:r>
              <a:rPr lang="en-US" i="1" dirty="0" smtClean="0"/>
              <a:t>Detail view – “Accredited Representative” selected.</a:t>
            </a:r>
            <a:endParaRPr lang="en-US" i="1" dirty="0"/>
          </a:p>
        </p:txBody>
      </p:sp>
    </p:spTree>
    <p:extLst>
      <p:ext uri="{BB962C8B-B14F-4D97-AF65-F5344CB8AC3E}">
        <p14:creationId xmlns:p14="http://schemas.microsoft.com/office/powerpoint/2010/main" val="332410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454" y="838200"/>
            <a:ext cx="6799461"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348734"/>
            <a:ext cx="6019800" cy="369332"/>
          </a:xfrm>
          <a:prstGeom prst="rect">
            <a:avLst/>
          </a:prstGeom>
          <a:noFill/>
          <a:ln w="28575">
            <a:solidFill>
              <a:schemeClr val="accent6">
                <a:lumMod val="75000"/>
              </a:schemeClr>
            </a:solidFill>
          </a:ln>
        </p:spPr>
        <p:txBody>
          <a:bodyPr wrap="square" rtlCol="0">
            <a:spAutoFit/>
          </a:bodyPr>
          <a:lstStyle/>
          <a:p>
            <a:r>
              <a:rPr lang="en-US" i="1" dirty="0" smtClean="0"/>
              <a:t>Representative reviews Account Create Snapshot PDF</a:t>
            </a:r>
            <a:endParaRPr lang="en-US" i="1" dirty="0"/>
          </a:p>
        </p:txBody>
      </p:sp>
    </p:spTree>
    <p:extLst>
      <p:ext uri="{BB962C8B-B14F-4D97-AF65-F5344CB8AC3E}">
        <p14:creationId xmlns:p14="http://schemas.microsoft.com/office/powerpoint/2010/main" val="286755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41401"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348734"/>
            <a:ext cx="6781800" cy="369332"/>
          </a:xfrm>
          <a:prstGeom prst="rect">
            <a:avLst/>
          </a:prstGeom>
          <a:noFill/>
          <a:ln w="28575">
            <a:solidFill>
              <a:schemeClr val="accent6">
                <a:lumMod val="75000"/>
              </a:schemeClr>
            </a:solidFill>
          </a:ln>
        </p:spPr>
        <p:txBody>
          <a:bodyPr wrap="square" rtlCol="0">
            <a:spAutoFit/>
          </a:bodyPr>
          <a:lstStyle/>
          <a:p>
            <a:r>
              <a:rPr lang="en-US" i="1" dirty="0" smtClean="0"/>
              <a:t>Representative e-signs to finalize account creation.</a:t>
            </a:r>
            <a:endParaRPr lang="en-US" i="1" dirty="0"/>
          </a:p>
        </p:txBody>
      </p:sp>
    </p:spTree>
    <p:extLst>
      <p:ext uri="{BB962C8B-B14F-4D97-AF65-F5344CB8AC3E}">
        <p14:creationId xmlns:p14="http://schemas.microsoft.com/office/powerpoint/2010/main" val="2561035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8430046" cy="369332"/>
          </a:xfrm>
          <a:prstGeom prst="rect">
            <a:avLst/>
          </a:prstGeom>
          <a:solidFill>
            <a:schemeClr val="bg1"/>
          </a:solidFill>
          <a:ln w="28575">
            <a:solidFill>
              <a:schemeClr val="accent6">
                <a:lumMod val="75000"/>
              </a:schemeClr>
            </a:solidFill>
          </a:ln>
        </p:spPr>
        <p:txBody>
          <a:bodyPr wrap="square" rtlCol="0">
            <a:spAutoFit/>
          </a:bodyPr>
          <a:lstStyle/>
          <a:p>
            <a:r>
              <a:rPr lang="en-US" i="1" dirty="0" smtClean="0"/>
              <a:t>Profile created successfully. Representative can Create New Case.</a:t>
            </a:r>
            <a:endParaRPr lang="en-US" i="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40" y="685800"/>
            <a:ext cx="8255906"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5943600" y="521732"/>
            <a:ext cx="152400" cy="2069068"/>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95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FB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02" y="0"/>
            <a:ext cx="8825996" cy="6858000"/>
          </a:xfrm>
          <a:prstGeom prst="rect">
            <a:avLst/>
          </a:prstGeom>
        </p:spPr>
      </p:pic>
      <p:sp>
        <p:nvSpPr>
          <p:cNvPr id="3" name="Rectangle 2"/>
          <p:cNvSpPr/>
          <p:nvPr/>
        </p:nvSpPr>
        <p:spPr>
          <a:xfrm>
            <a:off x="1447800" y="1447800"/>
            <a:ext cx="6248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1905000"/>
            <a:ext cx="6248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51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71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745" y="0"/>
            <a:ext cx="7126509" cy="6858000"/>
          </a:xfrm>
          <a:prstGeom prst="rect">
            <a:avLst/>
          </a:prstGeom>
        </p:spPr>
      </p:pic>
      <p:sp>
        <p:nvSpPr>
          <p:cNvPr id="3" name="TextBox 2"/>
          <p:cNvSpPr txBox="1"/>
          <p:nvPr/>
        </p:nvSpPr>
        <p:spPr>
          <a:xfrm>
            <a:off x="304800" y="838200"/>
            <a:ext cx="1447800" cy="2862322"/>
          </a:xfrm>
          <a:prstGeom prst="rect">
            <a:avLst/>
          </a:prstGeom>
          <a:solidFill>
            <a:schemeClr val="bg1"/>
          </a:solidFill>
          <a:ln w="28575">
            <a:solidFill>
              <a:schemeClr val="accent6">
                <a:lumMod val="75000"/>
              </a:schemeClr>
            </a:solidFill>
          </a:ln>
        </p:spPr>
        <p:txBody>
          <a:bodyPr wrap="square" rtlCol="0">
            <a:spAutoFit/>
          </a:bodyPr>
          <a:lstStyle/>
          <a:p>
            <a:r>
              <a:rPr lang="en-US" i="1" dirty="0" smtClean="0"/>
              <a:t>Burden Disclosure Notice and USCIS Privacy Act Statement for the selected case type are displayed.</a:t>
            </a:r>
            <a:endParaRPr lang="en-US" i="1" dirty="0"/>
          </a:p>
        </p:txBody>
      </p:sp>
    </p:spTree>
    <p:extLst>
      <p:ext uri="{BB962C8B-B14F-4D97-AF65-F5344CB8AC3E}">
        <p14:creationId xmlns:p14="http://schemas.microsoft.com/office/powerpoint/2010/main" val="112587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1A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6" y="171167"/>
            <a:ext cx="9099069" cy="6515665"/>
          </a:xfrm>
          <a:prstGeom prst="rect">
            <a:avLst/>
          </a:prstGeom>
        </p:spPr>
      </p:pic>
      <p:sp>
        <p:nvSpPr>
          <p:cNvPr id="3" name="TextBox 2"/>
          <p:cNvSpPr txBox="1"/>
          <p:nvPr/>
        </p:nvSpPr>
        <p:spPr>
          <a:xfrm>
            <a:off x="22466" y="5486400"/>
            <a:ext cx="1730134" cy="1169551"/>
          </a:xfrm>
          <a:prstGeom prst="rect">
            <a:avLst/>
          </a:prstGeom>
          <a:solidFill>
            <a:schemeClr val="bg1"/>
          </a:solidFill>
          <a:ln w="28575">
            <a:solidFill>
              <a:schemeClr val="accent6">
                <a:lumMod val="75000"/>
              </a:schemeClr>
            </a:solidFill>
          </a:ln>
        </p:spPr>
        <p:txBody>
          <a:bodyPr wrap="square" rtlCol="0">
            <a:spAutoFit/>
          </a:bodyPr>
          <a:lstStyle/>
          <a:p>
            <a:r>
              <a:rPr lang="en-US" sz="1400" dirty="0" smtClean="0"/>
              <a:t>Information already provided in the representative’s profile will be prepopulated.</a:t>
            </a:r>
            <a:endParaRPr lang="en-US" sz="1400" dirty="0"/>
          </a:p>
        </p:txBody>
      </p:sp>
      <p:cxnSp>
        <p:nvCxnSpPr>
          <p:cNvPr id="5" name="Straight Arrow Connector 4"/>
          <p:cNvCxnSpPr/>
          <p:nvPr/>
        </p:nvCxnSpPr>
        <p:spPr>
          <a:xfrm flipV="1">
            <a:off x="1752600" y="5486400"/>
            <a:ext cx="3276600" cy="4572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752600" y="4038600"/>
            <a:ext cx="1752600" cy="19050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752600" y="3048000"/>
            <a:ext cx="3505200" cy="28956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319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810</Words>
  <Application>Microsoft Office PowerPoint</Application>
  <PresentationFormat>On-screen Show (4:3)</PresentationFormat>
  <Paragraphs>32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Citizenship and Immigration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Kerstin A. Jager</dc:creator>
  <cp:lastModifiedBy>Ramsay, John R</cp:lastModifiedBy>
  <cp:revision>29</cp:revision>
  <dcterms:created xsi:type="dcterms:W3CDTF">2015-12-29T14:33:01Z</dcterms:created>
  <dcterms:modified xsi:type="dcterms:W3CDTF">2016-04-28T20:33:10Z</dcterms:modified>
</cp:coreProperties>
</file>