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81" y="1930401"/>
            <a:ext cx="6274437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10800000" flipV="1">
            <a:off x="3251199" y="4437558"/>
            <a:ext cx="6832599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/>
              <a:t>FY19 </a:t>
            </a:r>
            <a:r>
              <a:rPr lang="en-US" sz="4400"/>
              <a:t>Creative </a:t>
            </a:r>
            <a:r>
              <a:rPr lang="en-US" sz="4400" smtClean="0"/>
              <a:t>Concepts/Approaches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7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7588" y="5022166"/>
            <a:ext cx="98474" cy="108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0075"/>
            <a:ext cx="10363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3323" y="5190756"/>
            <a:ext cx="45719" cy="9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704850"/>
            <a:ext cx="100488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919287"/>
            <a:ext cx="5524500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609600"/>
            <a:ext cx="100774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747712"/>
            <a:ext cx="99536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919287"/>
            <a:ext cx="55149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95312"/>
            <a:ext cx="96774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33" y="1533379"/>
            <a:ext cx="5436503" cy="3488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528603" y="4909625"/>
            <a:ext cx="126609" cy="11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5212" y="4909625"/>
            <a:ext cx="211016" cy="112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819150"/>
            <a:ext cx="98107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375">
              <a:srgbClr val="BAE1E9"/>
            </a:gs>
            <a:gs pos="64597">
              <a:srgbClr val="B9E1E9"/>
            </a:gs>
            <a:gs pos="43372">
              <a:srgbClr val="CDEAEF"/>
            </a:gs>
            <a:gs pos="30058">
              <a:srgbClr val="DAEFF3"/>
            </a:gs>
            <a:gs pos="14134">
              <a:srgbClr val="E9F5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20" y="2294865"/>
            <a:ext cx="4695825" cy="2352675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1662112"/>
            <a:ext cx="8039100" cy="353377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504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PAPERWORK REDUCTION ACT BURDEN STATEMENT:  TSA is collecting this information to identify ongoing improvement opportunities for TSA </a:t>
            </a:r>
            <a:r>
              <a:rPr lang="en-US" dirty="0" err="1" smtClean="0"/>
              <a:t>Precheck</a:t>
            </a:r>
            <a:r>
              <a:rPr lang="en-US" dirty="0" smtClean="0"/>
              <a:t> advertisements</a:t>
            </a:r>
            <a:r>
              <a:rPr lang="en-US" dirty="0"/>
              <a:t>.  The public burden for collecting this information is estimated to be approximately 10 minutes.  This is a voluntary collection of information.  Send comments regarding this burden estimate or collection to: TSA-11, Attention: PRA 1652-0058, 601 South 12th Street, Arlington, VA 20598.  An agency may not conduct or sponsor, and persons are not required to respond to a collection of information, unless it displays a valid OMB control number. The OMB control number assigned to this collection is 1652-0058, TSA </a:t>
            </a:r>
            <a:r>
              <a:rPr lang="en-US" dirty="0" err="1" smtClean="0"/>
              <a:t>Precheck</a:t>
            </a:r>
            <a:r>
              <a:rPr lang="en-US" dirty="0" smtClean="0"/>
              <a:t> </a:t>
            </a:r>
            <a:r>
              <a:rPr lang="en-US" dirty="0"/>
              <a:t>FY19 Creative Concept Survey, which expires 07/31/2019.</a:t>
            </a:r>
          </a:p>
        </p:txBody>
      </p:sp>
    </p:spTree>
    <p:extLst>
      <p:ext uri="{BB962C8B-B14F-4D97-AF65-F5344CB8AC3E}">
        <p14:creationId xmlns:p14="http://schemas.microsoft.com/office/powerpoint/2010/main" val="99221483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4090916F9E74382DCB387F2133766" ma:contentTypeVersion="6" ma:contentTypeDescription="Create a new document." ma:contentTypeScope="" ma:versionID="492e57a1cfd08d2e59ed8dff0e0e529b">
  <xsd:schema xmlns:xsd="http://www.w3.org/2001/XMLSchema" xmlns:xs="http://www.w3.org/2001/XMLSchema" xmlns:p="http://schemas.microsoft.com/office/2006/metadata/properties" xmlns:ns2="dcc26ded-df53-40e4-b0ec-50f0378640d6" xmlns:ns3="b4b07245-ae5e-4f46-8beb-6f9ce3b587d9" targetNamespace="http://schemas.microsoft.com/office/2006/metadata/properties" ma:root="true" ma:fieldsID="f828c77768b5390c48505a6bc6fb9167" ns2:_="" ns3:_="">
    <xsd:import namespace="dcc26ded-df53-40e4-b0ec-50f0378640d6"/>
    <xsd:import namespace="b4b07245-ae5e-4f46-8beb-6f9ce3b587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l_x002e__x0020_Yr_x002e_" minOccurs="0"/>
                <xsd:element ref="ns3:Type_x0020_of_x0020_Request"/>
                <xsd:element ref="ns3:Doc_x002e__x0020_Type" minOccurs="0"/>
                <xsd:element ref="ns3:Reviewer_x0020_Cmt_x0028_s_x0029_" minOccurs="0"/>
                <xsd:element ref="ns3:Prog_x002e__x0020_Office" minOccurs="0"/>
                <xsd:element ref="ns3:Other_x0020_A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26ded-df53-40e4-b0ec-50f0378640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07245-ae5e-4f46-8beb-6f9ce3b587d9" elementFormDefault="qualified">
    <xsd:import namespace="http://schemas.microsoft.com/office/2006/documentManagement/types"/>
    <xsd:import namespace="http://schemas.microsoft.com/office/infopath/2007/PartnerControls"/>
    <xsd:element name="Col_x002e__x0020_Yr_x002e_" ma:index="11" nillable="true" ma:displayName="Col. Yr." ma:default="FY18" ma:format="Dropdown" ma:internalName="Col_x002e__x0020_Yr_x002e_">
      <xsd:simpleType>
        <xsd:union memberTypes="dms:Text">
          <xsd:simpleType>
            <xsd:restriction base="dms:Choice">
              <xsd:enumeration value="FY18"/>
              <xsd:enumeration value="FY19"/>
              <xsd:enumeration value="FY20"/>
              <xsd:enumeration value="FY21"/>
            </xsd:restriction>
          </xsd:simpleType>
        </xsd:union>
      </xsd:simpleType>
    </xsd:element>
    <xsd:element name="Type_x0020_of_x0020_Request" ma:index="12" ma:displayName="Request Type" ma:default="EXT" ma:format="Dropdown" ma:internalName="Type_x0020_of_x0020_Request">
      <xsd:simpleType>
        <xsd:union memberTypes="dms:Text">
          <xsd:simpleType>
            <xsd:restriction base="dms:Choice">
              <xsd:enumeration value="EXT"/>
              <xsd:enumeration value="REV"/>
              <xsd:enumeration value="Gen. IC"/>
              <xsd:enumeration value="83C"/>
            </xsd:restriction>
          </xsd:simpleType>
        </xsd:union>
      </xsd:simpleType>
    </xsd:element>
    <xsd:element name="Doc_x002e__x0020_Type" ma:index="13" nillable="true" ma:displayName="Doc. Type" ma:default="N/A" ma:format="Dropdown" ma:internalName="Doc_x002e__x0020_Type">
      <xsd:simpleType>
        <xsd:union memberTypes="dms:Text">
          <xsd:simpleType>
            <xsd:restriction base="dms:Choice">
              <xsd:enumeration value="60DN"/>
              <xsd:enumeration value="30DN"/>
              <xsd:enumeration value="SS Pt. A"/>
              <xsd:enumeration value="SS Pt. B"/>
              <xsd:enumeration value="FR Pub."/>
              <xsd:enumeration value="N/A"/>
              <xsd:enumeration value="Instrument"/>
              <xsd:enumeration value="Screenshot(s)"/>
              <xsd:enumeration value="Instruction"/>
              <xsd:enumeration value="Gen. Appl."/>
              <xsd:enumeration value="PTA"/>
              <xsd:enumeration value="OMB NOA"/>
              <xsd:enumeration value="Auth."/>
              <xsd:enumeration value="SORN"/>
              <xsd:enumeration value="PIA"/>
            </xsd:restriction>
          </xsd:simpleType>
        </xsd:union>
      </xsd:simpleType>
    </xsd:element>
    <xsd:element name="Reviewer_x0020_Cmt_x0028_s_x0029_" ma:index="14" nillable="true" ma:displayName="Reviewer Cmt(s)" ma:internalName="Reviewer_x0020_Cmt_x0028_s_x0029_">
      <xsd:simpleType>
        <xsd:restriction base="dms:Text">
          <xsd:maxLength value="255"/>
        </xsd:restriction>
      </xsd:simpleType>
    </xsd:element>
    <xsd:element name="Prog_x002e__x0020_Office" ma:index="15" nillable="true" ma:displayName="Prog. Office" ma:default="N/A" ma:format="Dropdown" ma:internalName="Prog_x002e__x0020_Office">
      <xsd:simpleType>
        <xsd:union memberTypes="dms:Text">
          <xsd:simpleType>
            <xsd:restriction base="dms:Choice">
              <xsd:enumeration value="SPIE"/>
              <xsd:enumeration value="LE/FAMS"/>
              <xsd:enumeration value="I&amp;A"/>
              <xsd:enumeration value="T&amp;D"/>
              <xsd:enumeration value="CFO"/>
              <xsd:enumeration value="HC"/>
              <xsd:enumeration value="IT"/>
              <xsd:enumeration value="CRL/OTE"/>
              <xsd:enumeration value="RCA"/>
              <xsd:enumeration value="SEC. OPs."/>
              <xsd:enumeration value="N/A"/>
            </xsd:restriction>
          </xsd:simpleType>
        </xsd:union>
      </xsd:simpleType>
    </xsd:element>
    <xsd:element name="Other_x0020_Actions" ma:index="16" nillable="true" ma:displayName="Other Actions" ma:default="Legacy" ma:format="Dropdown" ma:internalName="Other_x0020_Actions">
      <xsd:simpleType>
        <xsd:restriction base="dms:Choice">
          <xsd:enumeration value="PO Review"/>
          <xsd:enumeration value="EAB Review"/>
          <xsd:enumeration value="OCC Review"/>
          <xsd:enumeration value="DocTracker"/>
          <xsd:enumeration value="OCC Admin"/>
          <xsd:enumeration value="Legacy"/>
          <xsd:enumeration value="ROCIS"/>
          <xsd:enumeration value="DHS Privacy"/>
          <xsd:enumeration value="TSA Privacy"/>
          <xsd:enumeration value="Fed. Reg.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ojec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cc26ded-df53-40e4-b0ec-50f0378640d6">2MNXFYDWMX7Y-1127488870-1298</_dlc_DocId>
    <_dlc_DocIdUrl xmlns="dcc26ded-df53-40e4-b0ec-50f0378640d6">
      <Url>https://office.ishare.tsa.dhs.gov/sites/oit/bmo/pra/_layouts/15/DocIdRedir.aspx?ID=2MNXFYDWMX7Y-1127488870-1298</Url>
      <Description>2MNXFYDWMX7Y-1127488870-1298</Description>
    </_dlc_DocIdUrl>
    <Prog_x002e__x0020_Office xmlns="b4b07245-ae5e-4f46-8beb-6f9ce3b587d9">OpSupport</Prog_x002e__x0020_Office>
    <Type_x0020_of_x0020_Request xmlns="b4b07245-ae5e-4f46-8beb-6f9ce3b587d9">Gen. IC</Type_x0020_of_x0020_Request>
    <Col_x002e__x0020_Yr_x002e_ xmlns="b4b07245-ae5e-4f46-8beb-6f9ce3b587d9">FY18</Col_x002e__x0020_Yr_x002e_>
    <Reviewer_x0020_Cmt_x0028_s_x0029_ xmlns="b4b07245-ae5e-4f46-8beb-6f9ce3b587d9" xsi:nil="true"/>
    <Doc_x002e__x0020_Type xmlns="b4b07245-ae5e-4f46-8beb-6f9ce3b587d9">Screenshot(s)</Doc_x002e__x0020_Type>
    <Other_x0020_Actions xmlns="b4b07245-ae5e-4f46-8beb-6f9ce3b587d9">ROCIS</Other_x0020_Action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F0195-B57F-4E15-B672-E4051689773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EF0C740-3275-442A-BEF6-69FEE0213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26ded-df53-40e4-b0ec-50f0378640d6"/>
    <ds:schemaRef ds:uri="b4b07245-ae5e-4f46-8beb-6f9ce3b58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BEBEB0-A183-4B6A-BA3D-5CA02BD774EF}">
  <ds:schemaRefs>
    <ds:schemaRef ds:uri="http://schemas.microsoft.com/office/2006/metadata/properties"/>
    <ds:schemaRef ds:uri="http://schemas.microsoft.com/office/infopath/2007/PartnerControls"/>
    <ds:schemaRef ds:uri="dcc26ded-df53-40e4-b0ec-50f0378640d6"/>
    <ds:schemaRef ds:uri="b4b07245-ae5e-4f46-8beb-6f9ce3b587d9"/>
  </ds:schemaRefs>
</ds:datastoreItem>
</file>

<file path=customXml/itemProps4.xml><?xml version="1.0" encoding="utf-8"?>
<ds:datastoreItem xmlns:ds="http://schemas.openxmlformats.org/officeDocument/2006/customXml" ds:itemID="{4AF6F796-B785-4228-B5FB-DC3E0D1DD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4439</TotalTime>
  <Words>126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A. Walsh</dc:creator>
  <cp:lastModifiedBy>Christina A. Walsh</cp:lastModifiedBy>
  <cp:revision>11</cp:revision>
  <dcterms:created xsi:type="dcterms:W3CDTF">2018-11-02T12:54:52Z</dcterms:created>
  <dcterms:modified xsi:type="dcterms:W3CDTF">2018-11-19T20:34:57Z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2ecee4d8-f020-42a3-bedb-56169e656f70</vt:lpwstr>
  </property>
  <property fmtid="{D5CDD505-2E9C-101B-9397-08002B2CF9AE}" pid="3" name="ContentTypeId">
    <vt:lpwstr>0x0101007514090916F9E74382DCB387F2133766</vt:lpwstr>
  </property>
</Properties>
</file>