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256" r:id="rId6"/>
    <p:sldId id="258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eyfus, Melissa G." initials="DMG" lastIdx="5" clrIdx="0">
    <p:extLst>
      <p:ext uri="{19B8F6BF-5375-455C-9EA6-DF929625EA0E}">
        <p15:presenceInfo xmlns:p15="http://schemas.microsoft.com/office/powerpoint/2012/main" userId="S-1-5-21-1339303556-449845944-1601390327-159967" providerId="AD"/>
      </p:ext>
    </p:extLst>
  </p:cmAuthor>
  <p:cmAuthor id="2" name="Stone, Susan" initials="SS" lastIdx="2" clrIdx="1">
    <p:extLst>
      <p:ext uri="{19B8F6BF-5375-455C-9EA6-DF929625EA0E}">
        <p15:presenceInfo xmlns:p15="http://schemas.microsoft.com/office/powerpoint/2012/main" userId="S-1-5-21-1339303556-449845944-1601390327-132126" providerId="AD"/>
      </p:ext>
    </p:extLst>
  </p:cmAuthor>
  <p:cmAuthor id="3" name="Wayland, Michelle" initials="WM" lastIdx="2" clrIdx="2">
    <p:extLst>
      <p:ext uri="{19B8F6BF-5375-455C-9EA6-DF929625EA0E}">
        <p15:presenceInfo xmlns:p15="http://schemas.microsoft.com/office/powerpoint/2012/main" userId="S-1-5-21-1339303556-449845944-1601390327-164676" providerId="AD"/>
      </p:ext>
    </p:extLst>
  </p:cmAuthor>
  <p:cmAuthor id="4" name="Dreyfus, Melissa G." initials="DG" lastIdx="3" clrIdx="3">
    <p:extLst>
      <p:ext uri="{19B8F6BF-5375-455C-9EA6-DF929625EA0E}">
        <p15:presenceInfo xmlns:p15="http://schemas.microsoft.com/office/powerpoint/2012/main" userId="S003BFFD8384BAF9@LIVE.COM" providerId="AD"/>
      </p:ext>
    </p:extLst>
  </p:cmAuthor>
  <p:cmAuthor id="5" name="Luben, Tom" initials="LT" lastIdx="4" clrIdx="4">
    <p:extLst>
      <p:ext uri="{19B8F6BF-5375-455C-9EA6-DF929625EA0E}">
        <p15:presenceInfo xmlns:p15="http://schemas.microsoft.com/office/powerpoint/2012/main" userId="S-1-5-21-1339303556-449845944-1601390327-708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4" d="100"/>
          <a:sy n="44" d="100"/>
        </p:scale>
        <p:origin x="78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A1CFF-13D6-45A2-AE6B-B82C4AC31CBE}" type="datetimeFigureOut">
              <a:rPr lang="en-US"/>
              <a:t>6/18/2015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E8C35-86ED-4065-9C7B-CAA72F5E25EA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157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E8C35-86ED-4065-9C7B-CAA72F5E25EA}" type="slidenum">
              <a:rPr lang="en-US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69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E8C35-86ED-4065-9C7B-CAA72F5E25EA}" type="slidenum">
              <a:rPr lang="en-US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73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F54A1-6549-48DC-B53B-9541712F08AB}" type="datetime1">
              <a:rPr lang="en-US" smtClean="0"/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0FD0-A05A-4834-B85D-9DBF00C5F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81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7B5E-F175-4F7D-8D63-8EEC26E0EE02}" type="datetime1">
              <a:rPr lang="en-US" smtClean="0"/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0FD0-A05A-4834-B85D-9DBF00C5F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37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857C-1FB0-48F8-A5C1-94E130F45983}" type="datetime1">
              <a:rPr lang="en-US" smtClean="0"/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0FD0-A05A-4834-B85D-9DBF00C5F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60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4C886-6401-41F1-95A8-631A246C34FD}" type="datetime1">
              <a:rPr lang="en-US" smtClean="0"/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0FD0-A05A-4834-B85D-9DBF00C5F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2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9666-4CBE-4B8B-88D7-61C527015C7F}" type="datetime1">
              <a:rPr lang="en-US" smtClean="0"/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0FD0-A05A-4834-B85D-9DBF00C5F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1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8ABE-7422-493A-A700-3DE30F726116}" type="datetime1">
              <a:rPr lang="en-US" smtClean="0"/>
              <a:t>6/18/2015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0FD0-A05A-4834-B85D-9DBF00C5F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6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AD00-3CB5-4462-B575-D0115470E9C0}" type="datetime1">
              <a:rPr lang="en-US" smtClean="0"/>
              <a:t>6/18/2015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0FD0-A05A-4834-B85D-9DBF00C5F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84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91EB-D210-4295-B7DD-20E516F0ED67}" type="datetime1">
              <a:rPr lang="en-US" smtClean="0"/>
              <a:t>6/18/2015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0FD0-A05A-4834-B85D-9DBF00C5F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8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1590E-06DF-404C-97EF-9EEC8E50AC16}" type="datetime1">
              <a:rPr lang="en-US" smtClean="0"/>
              <a:t>6/18/2015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0FD0-A05A-4834-B85D-9DBF00C5F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19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67E5-944E-43F4-A3E0-F6D2C30CCAF0}" type="datetime1">
              <a:rPr lang="en-US" smtClean="0"/>
              <a:t>6/18/2015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0FD0-A05A-4834-B85D-9DBF00C5F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F1DB-234A-4ACA-B254-702026EFB3CB}" type="datetime1">
              <a:rPr lang="en-US" smtClean="0"/>
              <a:t>6/18/2015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0FD0-A05A-4834-B85D-9DBF00C5F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44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6ABC4-7B73-4797-AE60-F2FF1A807033}" type="datetime1">
              <a:rPr lang="en-US" smtClean="0"/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B0FD0-A05A-4834-B85D-9DBF00C5FB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7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rnow.gov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rnow.gov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1740" y="695477"/>
            <a:ext cx="8461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Ozone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0082" y="2239662"/>
            <a:ext cx="84619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</a:t>
            </a:r>
            <a:r>
              <a:rPr lang="en-US" sz="2000" dirty="0" smtClean="0"/>
              <a:t>zone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2280659" y="772937"/>
            <a:ext cx="1069132" cy="1153212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 rot="5400000">
            <a:off x="6728815" y="-1630336"/>
            <a:ext cx="1253796" cy="5837174"/>
          </a:xfrm>
          <a:prstGeom prst="wedgeRoundRect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 rot="5400000">
            <a:off x="6673919" y="-1817"/>
            <a:ext cx="1363588" cy="5837174"/>
          </a:xfrm>
          <a:prstGeom prst="wedgeRoundRect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0406" y="3811810"/>
            <a:ext cx="8461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Ozone</a:t>
            </a:r>
          </a:p>
        </p:txBody>
      </p:sp>
      <p:sp>
        <p:nvSpPr>
          <p:cNvPr id="13" name="Rounded Rectangular Callout 12"/>
          <p:cNvSpPr/>
          <p:nvPr/>
        </p:nvSpPr>
        <p:spPr>
          <a:xfrm rot="5400000">
            <a:off x="6681243" y="1612398"/>
            <a:ext cx="1335490" cy="5850622"/>
          </a:xfrm>
          <a:prstGeom prst="wedgeRoundRect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37234" y="733990"/>
            <a:ext cx="54830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1-minute reading is in the</a:t>
            </a:r>
            <a:r>
              <a:rPr lang="en-US" sz="1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u="sng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low</a:t>
            </a:r>
            <a:r>
              <a:rPr lang="en-US" sz="1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dirty="0" smtClean="0"/>
              <a:t>range for ozone. </a:t>
            </a:r>
          </a:p>
          <a:p>
            <a:endParaRPr lang="en-US" sz="1600" dirty="0" smtClean="0"/>
          </a:p>
          <a:p>
            <a:r>
              <a:rPr lang="en-US" sz="1600" dirty="0" smtClean="0"/>
              <a:t>Enjoy your outdoor activities. The </a:t>
            </a:r>
            <a:r>
              <a:rPr lang="en-US" sz="1600" dirty="0" smtClean="0">
                <a:hlinkClick r:id="rId3"/>
              </a:rPr>
              <a:t>Air Quality Index (AQI) </a:t>
            </a:r>
            <a:r>
              <a:rPr lang="en-US" sz="1600" dirty="0" smtClean="0"/>
              <a:t>for your area is available at www.airnow.gov.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423679" y="2513414"/>
            <a:ext cx="57101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1-minute reading is in the </a:t>
            </a:r>
            <a:r>
              <a:rPr lang="en-US" sz="1600" u="sng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medium</a:t>
            </a:r>
            <a:r>
              <a:rPr lang="en-US" sz="1600" dirty="0" smtClean="0"/>
              <a:t> range for ozone. </a:t>
            </a:r>
          </a:p>
          <a:p>
            <a:endParaRPr lang="en-US" sz="1600" dirty="0" smtClean="0"/>
          </a:p>
          <a:p>
            <a:r>
              <a:rPr lang="en-US" sz="1600" dirty="0" smtClean="0">
                <a:hlinkClick r:id="rId3"/>
              </a:rPr>
              <a:t>Check the Air Quality Index (AQI) </a:t>
            </a:r>
            <a:r>
              <a:rPr lang="en-US" sz="1600" dirty="0" smtClean="0"/>
              <a:t>if you are planning outdoor activities.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567979" y="4042558"/>
            <a:ext cx="55754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1-minute reading is in the </a:t>
            </a:r>
            <a:r>
              <a:rPr lang="en-US" sz="1600" u="sng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high</a:t>
            </a:r>
            <a:r>
              <a:rPr lang="en-US" sz="1600" dirty="0" smtClean="0"/>
              <a:t> range for ozone. </a:t>
            </a:r>
          </a:p>
          <a:p>
            <a:endParaRPr lang="en-US" sz="1600" dirty="0" smtClean="0"/>
          </a:p>
          <a:p>
            <a:r>
              <a:rPr lang="en-US" sz="1600" dirty="0" smtClean="0"/>
              <a:t>Consider reducing outdoor activity.  </a:t>
            </a:r>
            <a:r>
              <a:rPr lang="en-US" sz="1600" dirty="0" smtClean="0">
                <a:hlinkClick r:id="rId3"/>
              </a:rPr>
              <a:t>Check the Air Quality Index (AQI) </a:t>
            </a:r>
            <a:r>
              <a:rPr lang="en-US" sz="1600" dirty="0" smtClean="0"/>
              <a:t>for your area.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474102" y="887878"/>
            <a:ext cx="12814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15</a:t>
            </a:r>
            <a:r>
              <a:rPr lang="en-US" sz="2000" dirty="0" smtClean="0"/>
              <a:t>ppb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406" y="2404124"/>
            <a:ext cx="12907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/>
              <a:t>5</a:t>
            </a:r>
            <a:r>
              <a:rPr lang="en-US" sz="5400" dirty="0" smtClean="0"/>
              <a:t>8</a:t>
            </a:r>
            <a:r>
              <a:rPr lang="en-US" sz="2000" dirty="0" smtClean="0"/>
              <a:t>ppb</a:t>
            </a:r>
            <a:endParaRPr lang="en-US" sz="20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223702" y="3956763"/>
            <a:ext cx="1770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140</a:t>
            </a:r>
            <a:r>
              <a:rPr lang="en-US" sz="2000" dirty="0" smtClean="0"/>
              <a:t>ppb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8216" y="5614605"/>
            <a:ext cx="1641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/>
              <a:t>160</a:t>
            </a:r>
            <a:r>
              <a:rPr lang="en-US" sz="2000" dirty="0" smtClean="0"/>
              <a:t>ppb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2387" y="5364449"/>
            <a:ext cx="8461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Ozone</a:t>
            </a:r>
          </a:p>
        </p:txBody>
      </p:sp>
      <p:sp>
        <p:nvSpPr>
          <p:cNvPr id="22" name="Rounded Rectangular Callout 21"/>
          <p:cNvSpPr/>
          <p:nvPr/>
        </p:nvSpPr>
        <p:spPr>
          <a:xfrm rot="5400000">
            <a:off x="6681243" y="3183352"/>
            <a:ext cx="1335490" cy="5850620"/>
          </a:xfrm>
          <a:prstGeom prst="wedgeRoundRect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60382" y="5693163"/>
            <a:ext cx="5483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1-minute reading may be an error. </a:t>
            </a:r>
          </a:p>
          <a:p>
            <a:endParaRPr lang="en-US" sz="1600" dirty="0" smtClean="0"/>
          </a:p>
          <a:p>
            <a:r>
              <a:rPr lang="en-US" sz="1600" dirty="0" smtClean="0"/>
              <a:t>Make sure your sensor is working properly.  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407662" y="185138"/>
            <a:ext cx="2572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Sample Sensor Reading</a:t>
            </a:r>
            <a:endParaRPr lang="en-US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4859867" y="185138"/>
            <a:ext cx="4741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Sample Sensor Message</a:t>
            </a:r>
            <a:endParaRPr lang="en-US" b="1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11249967" y="554470"/>
            <a:ext cx="461665" cy="570536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Attachment 1</a:t>
            </a:r>
            <a:r>
              <a:rPr lang="en-US" dirty="0" smtClean="0"/>
              <a:t>: Pollutant A (Ozone) </a:t>
            </a:r>
            <a:r>
              <a:rPr lang="en-US" dirty="0" smtClean="0"/>
              <a:t>Sample Messages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0FD0-A05A-4834-B85D-9DBF00C5FBFC}" type="slidenum">
              <a:rPr lang="en-US" smtClean="0"/>
              <a:t>1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36900" y="1157001"/>
            <a:ext cx="664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Low</a:t>
            </a:r>
            <a:endParaRPr lang="en-US" u="sng" dirty="0"/>
          </a:p>
        </p:txBody>
      </p:sp>
      <p:sp>
        <p:nvSpPr>
          <p:cNvPr id="28" name="Flowchart: Connector 27"/>
          <p:cNvSpPr/>
          <p:nvPr/>
        </p:nvSpPr>
        <p:spPr>
          <a:xfrm>
            <a:off x="2280659" y="2408132"/>
            <a:ext cx="1069132" cy="1153212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38088" y="2797924"/>
            <a:ext cx="114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Medium</a:t>
            </a:r>
            <a:endParaRPr lang="en-US" u="sng" dirty="0"/>
          </a:p>
        </p:txBody>
      </p:sp>
      <p:sp>
        <p:nvSpPr>
          <p:cNvPr id="30" name="Flowchart: Connector 29"/>
          <p:cNvSpPr/>
          <p:nvPr/>
        </p:nvSpPr>
        <p:spPr>
          <a:xfrm>
            <a:off x="2280659" y="4035609"/>
            <a:ext cx="1069132" cy="1153212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82883" y="4388602"/>
            <a:ext cx="664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High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2" name="Flowchart: Connector 31"/>
          <p:cNvSpPr/>
          <p:nvPr/>
        </p:nvSpPr>
        <p:spPr>
          <a:xfrm>
            <a:off x="2285235" y="5483990"/>
            <a:ext cx="1069132" cy="1153212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478017" y="5764559"/>
            <a:ext cx="832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chemeClr val="bg1"/>
                </a:solidFill>
              </a:rPr>
              <a:t>Check Sensor</a:t>
            </a:r>
            <a:endParaRPr lang="en-US" sz="16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92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4664" y="844186"/>
            <a:ext cx="86113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PM2.5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4665" y="2665062"/>
            <a:ext cx="861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PM2.5</a:t>
            </a:r>
          </a:p>
        </p:txBody>
      </p:sp>
      <p:sp>
        <p:nvSpPr>
          <p:cNvPr id="8" name="Rounded Rectangular Callout 7"/>
          <p:cNvSpPr/>
          <p:nvPr/>
        </p:nvSpPr>
        <p:spPr>
          <a:xfrm rot="5400000">
            <a:off x="6746826" y="-1717640"/>
            <a:ext cx="1213111" cy="5837174"/>
          </a:xfrm>
          <a:prstGeom prst="wedgeRoundRect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 rot="5400000">
            <a:off x="6779436" y="-90656"/>
            <a:ext cx="1208521" cy="5837174"/>
          </a:xfrm>
          <a:prstGeom prst="wedgeRoundRect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4663" y="4851220"/>
            <a:ext cx="861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PM2.5</a:t>
            </a:r>
          </a:p>
        </p:txBody>
      </p:sp>
      <p:sp>
        <p:nvSpPr>
          <p:cNvPr id="13" name="Rounded Rectangular Callout 12"/>
          <p:cNvSpPr/>
          <p:nvPr/>
        </p:nvSpPr>
        <p:spPr>
          <a:xfrm rot="5400000">
            <a:off x="6654281" y="1540572"/>
            <a:ext cx="1458833" cy="6030005"/>
          </a:xfrm>
          <a:prstGeom prst="wedgeRoundRect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36758" y="655935"/>
            <a:ext cx="548306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1-minute reading is in the </a:t>
            </a:r>
            <a:r>
              <a:rPr lang="en-US" sz="16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u="sng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low</a:t>
            </a:r>
            <a:r>
              <a:rPr lang="en-US" sz="16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dirty="0" smtClean="0"/>
              <a:t> range for particle pollution. </a:t>
            </a:r>
          </a:p>
          <a:p>
            <a:endParaRPr lang="en-US" sz="1600" dirty="0" smtClean="0"/>
          </a:p>
          <a:p>
            <a:r>
              <a:rPr lang="en-US" sz="1600" dirty="0"/>
              <a:t>Enjoy your outdoor activities. </a:t>
            </a:r>
            <a:r>
              <a:rPr lang="en-US" sz="1600" dirty="0" smtClean="0"/>
              <a:t>The </a:t>
            </a:r>
            <a:r>
              <a:rPr lang="en-US" sz="1600" dirty="0" smtClean="0">
                <a:hlinkClick r:id="rId3"/>
              </a:rPr>
              <a:t>Air Quality Index (AQI) </a:t>
            </a:r>
            <a:r>
              <a:rPr lang="en-US" sz="1600" dirty="0"/>
              <a:t>for your area is available at www.airnow.gov.</a:t>
            </a:r>
          </a:p>
          <a:p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28609" y="2337055"/>
            <a:ext cx="571017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1-minute reading is in the </a:t>
            </a:r>
            <a:r>
              <a:rPr lang="en-US" sz="1600" u="sng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medium</a:t>
            </a:r>
            <a:r>
              <a:rPr lang="en-US" sz="1600" dirty="0" smtClean="0"/>
              <a:t> range for particle pollution. </a:t>
            </a:r>
          </a:p>
          <a:p>
            <a:endParaRPr lang="en-US" sz="1400" dirty="0" smtClean="0"/>
          </a:p>
          <a:p>
            <a:r>
              <a:rPr lang="en-US" sz="1600" dirty="0">
                <a:hlinkClick r:id="rId3"/>
              </a:rPr>
              <a:t>Check the </a:t>
            </a:r>
            <a:r>
              <a:rPr lang="en-US" sz="1600" dirty="0" smtClean="0">
                <a:hlinkClick r:id="rId3"/>
              </a:rPr>
              <a:t>Air Quality Index (AQI) </a:t>
            </a:r>
            <a:r>
              <a:rPr lang="en-US" sz="1600" dirty="0"/>
              <a:t>if you are planning outdoor activities.</a:t>
            </a:r>
          </a:p>
          <a:p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86180" y="3781471"/>
            <a:ext cx="54830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Option 1:</a:t>
            </a:r>
          </a:p>
          <a:p>
            <a:r>
              <a:rPr lang="en-US" sz="1600" dirty="0" smtClean="0"/>
              <a:t>The 1-minute reading is in the </a:t>
            </a:r>
            <a:r>
              <a:rPr lang="en-US" sz="1600" u="sng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high</a:t>
            </a:r>
            <a:r>
              <a:rPr lang="en-US" sz="1600" dirty="0" smtClean="0"/>
              <a:t> range </a:t>
            </a:r>
            <a:r>
              <a:rPr lang="en-US" sz="1600" dirty="0"/>
              <a:t>for particle pollution</a:t>
            </a:r>
            <a:r>
              <a:rPr lang="en-US" sz="1600" dirty="0" smtClean="0"/>
              <a:t>.  </a:t>
            </a:r>
          </a:p>
          <a:p>
            <a:r>
              <a:rPr lang="en-US" sz="1600" dirty="0"/>
              <a:t>Move away from sources like dust, smoke or exhaust and see if the level decreases. If the sensor readings remain high, consider reducing outdoor activity. </a:t>
            </a:r>
            <a:r>
              <a:rPr lang="en-US" sz="1600" dirty="0">
                <a:hlinkClick r:id="rId3"/>
              </a:rPr>
              <a:t>Check the Air Quality Index (AQI) </a:t>
            </a:r>
            <a:r>
              <a:rPr lang="en-US" sz="1600" dirty="0"/>
              <a:t>for your area.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6350" y="1108696"/>
            <a:ext cx="16331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XX</a:t>
            </a:r>
            <a:r>
              <a:rPr lang="en-US" sz="2000" b="1" dirty="0" err="1" smtClean="0"/>
              <a:t>ug</a:t>
            </a:r>
            <a:r>
              <a:rPr lang="en-US" sz="2000" b="1" dirty="0" smtClean="0"/>
              <a:t>/m</a:t>
            </a:r>
            <a:r>
              <a:rPr lang="en-US" sz="2000" b="1" baseline="30000" dirty="0" smtClean="0"/>
              <a:t>3</a:t>
            </a:r>
            <a:endParaRPr lang="en-US" sz="2000" b="1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11249967" y="554470"/>
            <a:ext cx="461665" cy="570536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/>
              <a:t>Attachment 2: </a:t>
            </a:r>
            <a:r>
              <a:rPr lang="en-US" dirty="0" smtClean="0"/>
              <a:t>Pollutant B (PM 2.5)  </a:t>
            </a:r>
            <a:r>
              <a:rPr lang="en-US" dirty="0" smtClean="0"/>
              <a:t>Sample Messages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02128" y="180372"/>
            <a:ext cx="2572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Sample Sensor Reading</a:t>
            </a:r>
            <a:endParaRPr lang="en-US" b="1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5054333" y="180372"/>
            <a:ext cx="4741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Sample Sensor Message</a:t>
            </a:r>
            <a:endParaRPr lang="en-US" b="1" u="sn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B0FD0-A05A-4834-B85D-9DBF00C5FBFC}" type="slidenum">
              <a:rPr lang="en-US" smtClean="0"/>
              <a:t>2</a:t>
            </a:fld>
            <a:endParaRPr lang="en-US" dirty="0"/>
          </a:p>
        </p:txBody>
      </p:sp>
      <p:sp>
        <p:nvSpPr>
          <p:cNvPr id="25" name="Rounded Rectangular Callout 24"/>
          <p:cNvSpPr/>
          <p:nvPr/>
        </p:nvSpPr>
        <p:spPr>
          <a:xfrm rot="5400000">
            <a:off x="6654279" y="3031567"/>
            <a:ext cx="1458833" cy="6030005"/>
          </a:xfrm>
          <a:prstGeom prst="wedgeRoundRect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28609" y="5288340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</a:rPr>
              <a:t>Option </a:t>
            </a:r>
            <a:r>
              <a:rPr lang="en-US" sz="1600" dirty="0" smtClean="0">
                <a:solidFill>
                  <a:srgbClr val="FF0000"/>
                </a:solidFill>
              </a:rPr>
              <a:t>2:</a:t>
            </a:r>
          </a:p>
          <a:p>
            <a:r>
              <a:rPr lang="en-US" sz="1600" dirty="0"/>
              <a:t>The 1-minute reading is in the </a:t>
            </a:r>
            <a:r>
              <a:rPr lang="en-US" sz="1600" u="sng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high</a:t>
            </a:r>
            <a:r>
              <a:rPr lang="en-US" sz="1600" dirty="0"/>
              <a:t> range for particle pollution.  </a:t>
            </a:r>
          </a:p>
          <a:p>
            <a:r>
              <a:rPr lang="en-US" sz="1600" dirty="0" smtClean="0"/>
              <a:t>You </a:t>
            </a:r>
            <a:r>
              <a:rPr lang="en-US" sz="1600" dirty="0"/>
              <a:t>may be near a source of particle pollution – like dust, smoke or exhaust. Move to a different location and see if the readings decrease. If the readings are still high, consider reducing outdoor activity. </a:t>
            </a:r>
            <a:endParaRPr lang="en-US" sz="1600" dirty="0" smtClean="0"/>
          </a:p>
          <a:p>
            <a:r>
              <a:rPr lang="en-US" sz="1600" dirty="0" smtClean="0">
                <a:hlinkClick r:id="rId3"/>
              </a:rPr>
              <a:t>Check </a:t>
            </a:r>
            <a:r>
              <a:rPr lang="en-US" sz="1600" dirty="0">
                <a:hlinkClick r:id="rId3"/>
              </a:rPr>
              <a:t>your Air Quality Index (AQI) </a:t>
            </a:r>
            <a:r>
              <a:rPr lang="en-US" sz="1600" dirty="0"/>
              <a:t>for more information.</a:t>
            </a:r>
          </a:p>
        </p:txBody>
      </p:sp>
      <p:sp>
        <p:nvSpPr>
          <p:cNvPr id="26" name="Flowchart: Connector 25"/>
          <p:cNvSpPr/>
          <p:nvPr/>
        </p:nvSpPr>
        <p:spPr>
          <a:xfrm>
            <a:off x="2296803" y="854897"/>
            <a:ext cx="1069132" cy="1153212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53044" y="1260519"/>
            <a:ext cx="664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Low</a:t>
            </a:r>
            <a:endParaRPr lang="en-US" u="sng" dirty="0"/>
          </a:p>
        </p:txBody>
      </p:sp>
      <p:sp>
        <p:nvSpPr>
          <p:cNvPr id="28" name="Flowchart: Connector 27"/>
          <p:cNvSpPr/>
          <p:nvPr/>
        </p:nvSpPr>
        <p:spPr>
          <a:xfrm>
            <a:off x="2296803" y="2511650"/>
            <a:ext cx="1069132" cy="1153212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54232" y="2901442"/>
            <a:ext cx="114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Medium</a:t>
            </a:r>
            <a:endParaRPr lang="en-US" u="sng" dirty="0"/>
          </a:p>
        </p:txBody>
      </p:sp>
      <p:sp>
        <p:nvSpPr>
          <p:cNvPr id="30" name="Flowchart: Connector 29"/>
          <p:cNvSpPr/>
          <p:nvPr/>
        </p:nvSpPr>
        <p:spPr>
          <a:xfrm>
            <a:off x="2377063" y="4558195"/>
            <a:ext cx="1069132" cy="1153212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579287" y="4911188"/>
            <a:ext cx="664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High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2004" y="2857941"/>
            <a:ext cx="16331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XX</a:t>
            </a:r>
            <a:r>
              <a:rPr lang="en-US" sz="2000" b="1" dirty="0" err="1" smtClean="0"/>
              <a:t>ug</a:t>
            </a:r>
            <a:r>
              <a:rPr lang="en-US" sz="2000" b="1" dirty="0" smtClean="0"/>
              <a:t>/m</a:t>
            </a:r>
            <a:r>
              <a:rPr lang="en-US" sz="2000" b="1" baseline="30000" dirty="0" smtClean="0"/>
              <a:t>3</a:t>
            </a:r>
            <a:endParaRPr lang="en-US" sz="2000" b="1" baseline="30000" dirty="0"/>
          </a:p>
        </p:txBody>
      </p:sp>
      <p:sp>
        <p:nvSpPr>
          <p:cNvPr id="33" name="TextBox 32"/>
          <p:cNvSpPr txBox="1"/>
          <p:nvPr/>
        </p:nvSpPr>
        <p:spPr>
          <a:xfrm>
            <a:off x="402005" y="5039462"/>
            <a:ext cx="16331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XX</a:t>
            </a:r>
            <a:r>
              <a:rPr lang="en-US" sz="2000" b="1" dirty="0" err="1" smtClean="0"/>
              <a:t>ug</a:t>
            </a:r>
            <a:r>
              <a:rPr lang="en-US" sz="2000" b="1" dirty="0" smtClean="0"/>
              <a:t>/m</a:t>
            </a:r>
            <a:r>
              <a:rPr lang="en-US" sz="2000" b="1" baseline="30000" dirty="0" smtClean="0"/>
              <a:t>3</a:t>
            </a:r>
            <a:endParaRPr lang="en-US" sz="2000" b="1" baseline="30000" dirty="0"/>
          </a:p>
        </p:txBody>
      </p:sp>
    </p:spTree>
    <p:extLst>
      <p:ext uri="{BB962C8B-B14F-4D97-AF65-F5344CB8AC3E}">
        <p14:creationId xmlns:p14="http://schemas.microsoft.com/office/powerpoint/2010/main" val="392725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2015-03-30T21:58:40+00:00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  <SharedWithUsers xmlns="b9a7fb11-4a82-4237-acd0-6edc0c462737">
      <UserInfo>
        <DisplayName>Brown, James</DisplayName>
        <AccountId>11</AccountId>
        <AccountType/>
      </UserInfo>
      <UserInfo>
        <DisplayName>Cascio, Wayne</DisplayName>
        <AccountId>12</AccountId>
        <AccountType/>
      </UserInfo>
      <UserInfo>
        <DisplayName>Dickerson, Phil</DisplayName>
        <AccountId>13</AccountId>
        <AccountType/>
      </UserInfo>
      <UserInfo>
        <DisplayName>Dreyfus, Melissa G.</DisplayName>
        <AccountId>14</AccountId>
        <AccountType/>
      </UserInfo>
      <UserInfo>
        <DisplayName>Evans, Ron</DisplayName>
        <AccountId>15</AccountId>
        <AccountType/>
      </UserInfo>
      <UserInfo>
        <DisplayName>Luben, Tom</DisplayName>
        <AccountId>16</AccountId>
        <AccountType/>
      </UserInfo>
      <UserInfo>
        <DisplayName>Sacks, Jason</DisplayName>
        <AccountId>17</AccountId>
        <AccountType/>
      </UserInfo>
      <UserInfo>
        <DisplayName>Scavo, Kimber</DisplayName>
        <AccountId>18</AccountId>
        <AccountType/>
      </UserInfo>
      <UserInfo>
        <DisplayName>Stewart, Michael</DisplayName>
        <AccountId>19</AccountId>
        <AccountType/>
      </UserInfo>
      <UserInfo>
        <DisplayName>Stone, Susan</DisplayName>
        <AccountId>20</AccountId>
        <AccountType/>
      </UserInfo>
      <UserInfo>
        <DisplayName>Wayland, Michelle</DisplayName>
        <AccountId>21</AccountId>
        <AccountType/>
      </UserInfo>
    </SharedWithUsers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2C64D4D8462949BAAA81AC3C792377" ma:contentTypeVersion="21" ma:contentTypeDescription="Create a new document." ma:contentTypeScope="" ma:versionID="6fc2f659d2e0e327c401c0ae34be97fa">
  <xsd:schema xmlns:xsd="http://www.w3.org/2001/XMLSchema" xmlns:xs="http://www.w3.org/2001/XMLSchema" xmlns:p="http://schemas.microsoft.com/office/2006/metadata/properties" xmlns:ns1="http://schemas.microsoft.com/sharepoint/v3" xmlns:ns3="4ffa91fb-a0ff-4ac5-b2db-65c790d184a4" xmlns:ns4="http://schemas.microsoft.com/sharepoint.v3" xmlns:ns5="http://schemas.microsoft.com/sharepoint/v3/fields" xmlns:ns6="b9a7fb11-4a82-4237-acd0-6edc0c462737" targetNamespace="http://schemas.microsoft.com/office/2006/metadata/properties" ma:root="true" ma:fieldsID="9af78e0075845aae4e76b64ca92fd83c" ns1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b9a7fb11-4a82-4237-acd0-6edc0c462737"/>
    <xsd:element name="properties">
      <xsd:complexType>
        <xsd:sequence>
          <xsd:element name="documentManagement">
            <xsd:complexType>
              <xsd:all>
                <xsd:element ref="ns3:Document_x0020_Creation_x0020_Date" minOccurs="0"/>
                <xsd:element ref="ns3:Creator" minOccurs="0"/>
                <xsd:element ref="ns3:EPA_x0020_Office" minOccurs="0"/>
                <xsd:element ref="ns3:Record"/>
                <xsd:element ref="ns4:CategoryDescription" minOccurs="0"/>
                <xsd:element ref="ns3:Identifier" minOccurs="0"/>
                <xsd:element ref="ns3:EPA_x0020_Contributor" minOccurs="0"/>
                <xsd:element ref="ns3:External_x0020_Contributor" minOccurs="0"/>
                <xsd:element ref="ns5:_Coverage" minOccurs="0"/>
                <xsd:element ref="ns3:EPA_x0020_Related_x0020_Documents" minOccurs="0"/>
                <xsd:element ref="ns5:_Source" minOccurs="0"/>
                <xsd:element ref="ns3:Rights" minOccurs="0"/>
                <xsd:element ref="ns1:Language" minOccurs="0"/>
                <xsd:element ref="ns3:j747ac98061d40f0aa7bd47e1db5675d" minOccurs="0"/>
                <xsd:element ref="ns3:TaxKeywordTaxHTField" minOccurs="0"/>
                <xsd:element ref="ns3:TaxCatchAllLabel" minOccurs="0"/>
                <xsd:element ref="ns3:TaxCatchAll" minOccurs="0"/>
                <xsd:element ref="ns6:SharedWithUsers" minOccurs="0"/>
                <xsd:element ref="ns6:SharingHintHash" minOccurs="0"/>
                <xsd:element ref="ns6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86bbfca4-6fec-4866-84fc-6cb60a8f60b5}" ma:internalName="TaxCatchAllLabel" ma:readOnly="true" ma:showField="CatchAllDataLabel" ma:web="b9a7fb11-4a82-4237-acd0-6edc0c4627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86bbfca4-6fec-4866-84fc-6cb60a8f60b5}" ma:internalName="TaxCatchAll" ma:showField="CatchAllData" ma:web="b9a7fb11-4a82-4237-acd0-6edc0c4627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7fb11-4a82-4237-acd0-6edc0c462737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29" nillable="true" ma:displayName="Sharing Hint Hash" ma:internalName="SharingHintHash" ma:readOnly="true">
      <xsd:simpleType>
        <xsd:restriction base="dms:Text"/>
      </xsd:simpleType>
    </xsd:element>
    <xsd:element name="SharedWithDetails" ma:index="3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57145-17C4-4444-83B7-E40CC714D6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AA6E74-5899-4ECB-A7DD-014CE1073CE6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70BC987F-C1B4-49EB-BB3D-49EAF6D23A6D}">
  <ds:schemaRefs>
    <ds:schemaRef ds:uri="http://www.w3.org/XML/1998/namespace"/>
    <ds:schemaRef ds:uri="http://purl.org/dc/dcmitype/"/>
    <ds:schemaRef ds:uri="4ffa91fb-a0ff-4ac5-b2db-65c790d184a4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b9a7fb11-4a82-4237-acd0-6edc0c462737"/>
    <ds:schemaRef ds:uri="http://schemas.microsoft.com/sharepoint.v3"/>
    <ds:schemaRef ds:uri="http://schemas.microsoft.com/sharepoint/v3/fields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845F8C49-3599-49DA-B5E0-4638E3BD2A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fa91fb-a0ff-4ac5-b2db-65c790d184a4"/>
    <ds:schemaRef ds:uri="http://schemas.microsoft.com/sharepoint.v3"/>
    <ds:schemaRef ds:uri="http://schemas.microsoft.com/sharepoint/v3/fields"/>
    <ds:schemaRef ds:uri="b9a7fb11-4a82-4237-acd0-6edc0c4627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1401</TotalTime>
  <Words>345</Words>
  <Application>Microsoft Office PowerPoint</Application>
  <PresentationFormat>Widescreen</PresentationFormat>
  <Paragraphs>58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Wayland, Michelle</dc:creator>
  <cp:lastModifiedBy>Dreyfus, Melissa G.</cp:lastModifiedBy>
  <cp:revision>67</cp:revision>
  <cp:lastPrinted>2015-03-31T12:34:36Z</cp:lastPrinted>
  <dcterms:created xsi:type="dcterms:W3CDTF">2015-03-11T19:18:09Z</dcterms:created>
  <dcterms:modified xsi:type="dcterms:W3CDTF">2015-06-18T18:31:57Z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0x0101008F2C64D4D8462949BAAA81AC3C792377</vt:lpwstr>
  </property>
  <property fmtid="{D5CDD505-2E9C-101B-9397-08002B2CF9AE}" pid="3" name="TaxKeyword">
    <vt:lpwstr/>
  </property>
  <property fmtid="{D5CDD505-2E9C-101B-9397-08002B2CF9AE}" pid="4" name="Document Type">
    <vt:lpwstr/>
  </property>
</Properties>
</file>