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661" r:id="rId5"/>
  </p:sldMasterIdLst>
  <p:notesMasterIdLst>
    <p:notesMasterId r:id="rId96"/>
  </p:notesMasterIdLst>
  <p:handoutMasterIdLst>
    <p:handoutMasterId r:id="rId97"/>
  </p:handoutMasterIdLst>
  <p:sldIdLst>
    <p:sldId id="257" r:id="rId6"/>
    <p:sldId id="259" r:id="rId7"/>
    <p:sldId id="275" r:id="rId8"/>
    <p:sldId id="432" r:id="rId9"/>
    <p:sldId id="277" r:id="rId10"/>
    <p:sldId id="278" r:id="rId11"/>
    <p:sldId id="279" r:id="rId12"/>
    <p:sldId id="280" r:id="rId13"/>
    <p:sldId id="281" r:id="rId14"/>
    <p:sldId id="438" r:id="rId15"/>
    <p:sldId id="282" r:id="rId16"/>
    <p:sldId id="283" r:id="rId17"/>
    <p:sldId id="284" r:id="rId18"/>
    <p:sldId id="285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68" r:id="rId56"/>
    <p:sldId id="392" r:id="rId57"/>
    <p:sldId id="369" r:id="rId58"/>
    <p:sldId id="394" r:id="rId59"/>
    <p:sldId id="395" r:id="rId60"/>
    <p:sldId id="370" r:id="rId61"/>
    <p:sldId id="397" r:id="rId62"/>
    <p:sldId id="398" r:id="rId63"/>
    <p:sldId id="399" r:id="rId64"/>
    <p:sldId id="400" r:id="rId65"/>
    <p:sldId id="401" r:id="rId66"/>
    <p:sldId id="402" r:id="rId67"/>
    <p:sldId id="403" r:id="rId68"/>
    <p:sldId id="404" r:id="rId69"/>
    <p:sldId id="371" r:id="rId70"/>
    <p:sldId id="374" r:id="rId71"/>
    <p:sldId id="375" r:id="rId72"/>
    <p:sldId id="376" r:id="rId73"/>
    <p:sldId id="377" r:id="rId74"/>
    <p:sldId id="378" r:id="rId75"/>
    <p:sldId id="379" r:id="rId76"/>
    <p:sldId id="380" r:id="rId77"/>
    <p:sldId id="381" r:id="rId78"/>
    <p:sldId id="433" r:id="rId79"/>
    <p:sldId id="431" r:id="rId80"/>
    <p:sldId id="430" r:id="rId81"/>
    <p:sldId id="383" r:id="rId82"/>
    <p:sldId id="384" r:id="rId83"/>
    <p:sldId id="436" r:id="rId84"/>
    <p:sldId id="385" r:id="rId85"/>
    <p:sldId id="439" r:id="rId86"/>
    <p:sldId id="440" r:id="rId87"/>
    <p:sldId id="441" r:id="rId88"/>
    <p:sldId id="386" r:id="rId89"/>
    <p:sldId id="387" r:id="rId90"/>
    <p:sldId id="388" r:id="rId91"/>
    <p:sldId id="389" r:id="rId92"/>
    <p:sldId id="390" r:id="rId93"/>
    <p:sldId id="391" r:id="rId94"/>
    <p:sldId id="274" r:id="rId95"/>
  </p:sldIdLst>
  <p:sldSz cx="9144000" cy="7315200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3333FF"/>
    <a:srgbClr val="FFFF99"/>
    <a:srgbClr val="000000"/>
    <a:srgbClr val="FBFBFB"/>
    <a:srgbClr val="0066FF"/>
    <a:srgbClr val="B0B1B3"/>
    <a:srgbClr val="002F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23" autoAdjust="0"/>
  </p:normalViewPr>
  <p:slideViewPr>
    <p:cSldViewPr snapToGrid="0">
      <p:cViewPr>
        <p:scale>
          <a:sx n="120" d="100"/>
          <a:sy n="120" d="100"/>
        </p:scale>
        <p:origin x="1008" y="1800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24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fld id="{54695744-C8AC-4C53-B264-E8370741B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09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5563" y="695325"/>
            <a:ext cx="4346575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25" tIns="46362" rIns="92725" bIns="4636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fld id="{716C6A8D-D859-433A-B239-6272E05B6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92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9501E1-A8EB-43FA-AC37-8EF6666AC233}" type="slidenum">
              <a:rPr lang="en-US" sz="1200" smtClean="0">
                <a:latin typeface="Arial" charset="0"/>
              </a:rPr>
              <a:pPr eaLnBrk="1" hangingPunct="1"/>
              <a:t>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897" indent="-285730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918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085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252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419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585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8752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5919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19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29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39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897" indent="-285730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918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085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252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419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585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8752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5919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49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59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65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0456C9-21D1-44AD-ACB6-54530CB0F6CC}" type="slidenum">
              <a:rPr lang="en-US" sz="1200" smtClean="0">
                <a:latin typeface="Arial" charset="0"/>
              </a:rPr>
              <a:pPr eaLnBrk="1" hangingPunct="1"/>
              <a:t>66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67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68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70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71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72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0456C9-21D1-44AD-ACB6-54530CB0F6CC}" type="slidenum">
              <a:rPr lang="en-US" sz="1200" smtClean="0">
                <a:latin typeface="Arial" charset="0"/>
              </a:rPr>
              <a:pPr eaLnBrk="1" hangingPunct="1"/>
              <a:t>73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74</a:t>
            </a:fld>
            <a:endParaRPr 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78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897" indent="-285730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918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085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252" indent="-228584" defTabSz="928621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419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585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8752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5919" indent="-228584" defTabSz="9286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79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0456C9-21D1-44AD-ACB6-54530CB0F6CC}" type="slidenum">
              <a:rPr lang="en-US" sz="1200" smtClean="0">
                <a:latin typeface="Arial" charset="0"/>
              </a:rPr>
              <a:pPr eaLnBrk="1" hangingPunct="1"/>
              <a:t>80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84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85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87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88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89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0456C9-21D1-44AD-ACB6-54530CB0F6CC}" type="slidenum">
              <a:rPr lang="en-US" sz="1200" smtClean="0">
                <a:latin typeface="Arial" charset="0"/>
              </a:rPr>
              <a:pPr eaLnBrk="1" hangingPunct="1"/>
              <a:t>90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53455-8AD4-428E-A729-26E7192D760E}" type="slidenum">
              <a:rPr lang="en-US" sz="1200" smtClean="0">
                <a:latin typeface="Arial" charset="0"/>
              </a:rPr>
              <a:pPr eaLnBrk="1" hangingPunct="1"/>
              <a:t>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695325"/>
            <a:ext cx="4346575" cy="34766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2461"/>
            <a:ext cx="777240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5280"/>
            <a:ext cx="640080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8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955"/>
            <a:ext cx="205740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955"/>
            <a:ext cx="601980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5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947"/>
            <a:ext cx="82296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06888"/>
            <a:ext cx="4038600" cy="48276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6888"/>
            <a:ext cx="4038600" cy="48276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1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2456"/>
            <a:ext cx="777240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5280"/>
            <a:ext cx="640080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59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9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0695"/>
            <a:ext cx="777240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0497"/>
            <a:ext cx="7772400" cy="16001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792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6883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6883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6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37455"/>
            <a:ext cx="4040188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319868"/>
            <a:ext cx="4040188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37455"/>
            <a:ext cx="4041775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319868"/>
            <a:ext cx="4041775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6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7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4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5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91253"/>
            <a:ext cx="3008313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91256"/>
            <a:ext cx="5111751" cy="6243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530776"/>
            <a:ext cx="3008313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733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0642"/>
            <a:ext cx="5486400" cy="6045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53627"/>
            <a:ext cx="548640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5163"/>
            <a:ext cx="5486400" cy="858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5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1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950"/>
            <a:ext cx="205740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950"/>
            <a:ext cx="601980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947"/>
            <a:ext cx="82296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06883"/>
            <a:ext cx="4038600" cy="48276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6883"/>
            <a:ext cx="4038600" cy="48276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9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0697"/>
            <a:ext cx="777240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0502"/>
            <a:ext cx="7772400" cy="16001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73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6888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6888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7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37458"/>
            <a:ext cx="4040188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319871"/>
            <a:ext cx="4040188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37458"/>
            <a:ext cx="4041775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319871"/>
            <a:ext cx="4041775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9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93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91253"/>
            <a:ext cx="3008313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91261"/>
            <a:ext cx="5111751" cy="6243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530781"/>
            <a:ext cx="3008313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59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0644"/>
            <a:ext cx="5486400" cy="6045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53627"/>
            <a:ext cx="548640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5165"/>
            <a:ext cx="5486400" cy="858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41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ppt-slide-lV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15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947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6888"/>
            <a:ext cx="8229600" cy="48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15" descr="DHS-Signatur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21128"/>
            <a:ext cx="2286000" cy="72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62400" y="68388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01D5D0-FF47-4BC3-A1B3-89B9B650642A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ppt-slide-lV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15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947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6883"/>
            <a:ext cx="8229600" cy="48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15" descr="DHS-Signatur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21123"/>
            <a:ext cx="2286000" cy="72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62400" y="68388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01D5D0-FF47-4BC3-A1B3-89B9B650642A}" type="slidenum">
              <a:rPr lang="en-US" smtClean="0">
                <a:solidFill>
                  <a:srgbClr val="000000"/>
                </a:solidFill>
              </a:rPr>
              <a:pPr algn="ctr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Joanna M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5044"/>
            <a:ext cx="9144000" cy="383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9" descr="ppt-slide-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2"/>
            <a:ext cx="9144000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304800" y="382016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Enterprise Services Directorate | </a:t>
            </a: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Verification Division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E-Verify PRA Submission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September 2016 | Version 5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Reverification Opt-in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492" y="1610757"/>
            <a:ext cx="7315200" cy="4445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940492" y="2743796"/>
            <a:ext cx="3612708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BBE0E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to </a:t>
            </a:r>
            <a:r>
              <a:rPr lang="en-US" sz="900" b="1" dirty="0" err="1" smtClean="0">
                <a:solidFill>
                  <a:srgbClr val="BBE0E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reverify</a:t>
            </a:r>
            <a:r>
              <a:rPr lang="en-US" sz="900" b="1" dirty="0" smtClean="0">
                <a:solidFill>
                  <a:srgbClr val="BBE0E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employees. </a:t>
            </a:r>
            <a:endParaRPr lang="en-US" sz="900" b="1" dirty="0">
              <a:solidFill>
                <a:srgbClr val="BBE0E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3068469"/>
            <a:ext cx="6400800" cy="197089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smtClean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6" b="19091"/>
          <a:stretch/>
        </p:blipFill>
        <p:spPr>
          <a:xfrm>
            <a:off x="1855967" y="2975319"/>
            <a:ext cx="5600700" cy="2470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65684" r="72017" b="23152"/>
          <a:stretch/>
        </p:blipFill>
        <p:spPr>
          <a:xfrm>
            <a:off x="1349738" y="5274647"/>
            <a:ext cx="1622067" cy="496236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9510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MOU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kepowers\Desktop\9-9-2014 12-10-12 P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1"/>
            <a:ext cx="8153400" cy="45425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Company Information – MOU Signatory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53046"/>
            <a:ext cx="8153400" cy="3899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Company Information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255110"/>
            <a:ext cx="6673404" cy="5145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NAICS Code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7"/>
            <a:ext cx="5029200" cy="18712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9" y="3193439"/>
            <a:ext cx="5394325" cy="16649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91335"/>
            <a:ext cx="6172200" cy="2072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Hiring Site Information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0613" y="1969355"/>
            <a:ext cx="7051675" cy="3395133"/>
            <a:chOff x="990599" y="1846263"/>
            <a:chExt cx="7051675" cy="318293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599" y="1846263"/>
              <a:ext cx="7051675" cy="31829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66800" y="3048000"/>
              <a:ext cx="990600" cy="101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0600" y="2998683"/>
              <a:ext cx="609600" cy="187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cs typeface="Times New Roman" panose="02020603050405020304" pitchFamily="18" charset="0"/>
                </a:rPr>
                <a:t>VIRGINIA</a:t>
              </a:r>
              <a:endParaRPr lang="en-US" sz="7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 E-Verify Users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346568"/>
            <a:ext cx="7848600" cy="50564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and Certify Information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78" y="1463040"/>
            <a:ext cx="589314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 MOU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399" y="1788160"/>
            <a:ext cx="8825329" cy="447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Tutorial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881"/>
            <a:ext cx="8229600" cy="482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into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E-Verify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Required Tutorial Notification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Tutorial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 Knowledge Test</a:t>
            </a: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E-Verify High Level Process Flow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5275" y="2039834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Enroll Company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66546" y="2039834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Tutorial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04478" y="2039834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Case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3131" y="6685847"/>
            <a:ext cx="1443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Times New Roman" panose="02020603050405020304" pitchFamily="18" charset="0"/>
              </a:rPr>
              <a:t>(In certain cases)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67400" y="4605107"/>
            <a:ext cx="1447800" cy="111209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Nonconfirmation (FNC)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Related Slides: 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51-55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0943" y="5698278"/>
            <a:ext cx="1443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Times New Roman" panose="02020603050405020304" pitchFamily="18" charset="0"/>
              </a:rPr>
              <a:t>(In certain cases)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5" idx="3"/>
            <a:endCxn id="6" idx="1"/>
          </p:cNvCxnSpPr>
          <p:nvPr/>
        </p:nvCxnSpPr>
        <p:spPr>
          <a:xfrm>
            <a:off x="1371601" y="2451446"/>
            <a:ext cx="194932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2702871" y="2451446"/>
            <a:ext cx="201607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18" idx="1"/>
          </p:cNvCxnSpPr>
          <p:nvPr/>
        </p:nvCxnSpPr>
        <p:spPr>
          <a:xfrm>
            <a:off x="4040795" y="2451446"/>
            <a:ext cx="247475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3"/>
            <a:endCxn id="9" idx="1"/>
          </p:cNvCxnSpPr>
          <p:nvPr/>
        </p:nvCxnSpPr>
        <p:spPr>
          <a:xfrm>
            <a:off x="5580328" y="5149143"/>
            <a:ext cx="287072" cy="1200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026487" y="5964454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Related Slides: 65-89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88279" y="2039834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Initial Case Results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32528" y="4600017"/>
            <a:ext cx="1447800" cy="109825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Tentative Nonconfirmation (TNC)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Related Slides: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42-50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99752" y="5994024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88279" y="3332311"/>
            <a:ext cx="1136327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in Process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stCxn id="18" idx="2"/>
            <a:endCxn id="21" idx="0"/>
          </p:cNvCxnSpPr>
          <p:nvPr/>
        </p:nvCxnSpPr>
        <p:spPr>
          <a:xfrm>
            <a:off x="4856428" y="2863070"/>
            <a:ext cx="0" cy="46923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2"/>
            <a:endCxn id="19" idx="0"/>
          </p:cNvCxnSpPr>
          <p:nvPr/>
        </p:nvCxnSpPr>
        <p:spPr>
          <a:xfrm flipH="1">
            <a:off x="4856440" y="4155549"/>
            <a:ext cx="3" cy="44447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</p:cNvCxnSpPr>
          <p:nvPr/>
        </p:nvCxnSpPr>
        <p:spPr>
          <a:xfrm>
            <a:off x="4856428" y="5698278"/>
            <a:ext cx="0" cy="26617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746951" y="2039834"/>
            <a:ext cx="1415863" cy="8232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>
            <a:endCxn id="26" idx="1"/>
          </p:cNvCxnSpPr>
          <p:nvPr/>
        </p:nvCxnSpPr>
        <p:spPr>
          <a:xfrm>
            <a:off x="5545334" y="2451446"/>
            <a:ext cx="201605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46950" y="2909387"/>
            <a:ext cx="1443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Times New Roman" panose="02020603050405020304" pitchFamily="18" charset="0"/>
              </a:rPr>
              <a:t>(In most cases)</a:t>
            </a:r>
            <a:endParaRPr lang="en-US" sz="1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E-Verify Website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15" y="1428623"/>
            <a:ext cx="7097399" cy="49144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E-Verify Log-in Screen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81768"/>
            <a:ext cx="6843712" cy="4722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Tutorial Required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1" y="1544320"/>
            <a:ext cx="5549900" cy="4673600"/>
          </a:xfr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Tutorial Completion Screen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7" y="1463048"/>
            <a:ext cx="3811611" cy="482769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Test Completed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06881"/>
            <a:ext cx="5887272" cy="331262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881"/>
            <a:ext cx="8229600" cy="482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 into E-Verify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Create New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and Enter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I-9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Submit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to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E-Verify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Case Information (Pre-TNC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Check)</a:t>
            </a: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E-Verify Website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4" y="1428623"/>
            <a:ext cx="7129329" cy="49365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E-Verify Log-in Screen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18776"/>
            <a:ext cx="6919912" cy="4774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E-Verify Home Screen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19437" y="1805098"/>
            <a:ext cx="7678739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24400" y="1761071"/>
            <a:ext cx="1752600" cy="16256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64" y="1170252"/>
            <a:ext cx="6736427" cy="53152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403" y="4962975"/>
            <a:ext cx="1768256" cy="925779"/>
          </a:xfr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867400" y="1865773"/>
            <a:ext cx="685800" cy="200055"/>
          </a:xfrm>
          <a:prstGeom prst="rect">
            <a:avLst/>
          </a:prstGeom>
          <a:solidFill>
            <a:srgbClr val="F7F7F7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2060"/>
                </a:solidFill>
              </a:rPr>
              <a:t>USER1234</a:t>
            </a:r>
            <a:endParaRPr lang="en-US" sz="7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979" y="1870444"/>
            <a:ext cx="741999" cy="200055"/>
          </a:xfrm>
          <a:prstGeom prst="rect">
            <a:avLst/>
          </a:prstGeom>
          <a:solidFill>
            <a:srgbClr val="F7F7F7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2060"/>
                </a:solidFill>
              </a:rPr>
              <a:t>John Smith</a:t>
            </a:r>
            <a:endParaRPr lang="en-US" sz="700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0" y="2590837"/>
            <a:ext cx="1143000" cy="192360"/>
            <a:chOff x="1524000" y="2590800"/>
            <a:chExt cx="1143000" cy="192354"/>
          </a:xfrm>
        </p:grpSpPr>
        <p:sp>
          <p:nvSpPr>
            <p:cNvPr id="10" name="Rectangle 9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24000" y="2590800"/>
              <a:ext cx="1143000" cy="19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65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Selection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23649"/>
            <a:ext cx="7086600" cy="4213013"/>
          </a:xfrm>
          <a:ln>
            <a:solidFill>
              <a:schemeClr val="tx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9680"/>
            <a:ext cx="129540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18" y="3579095"/>
            <a:ext cx="183615" cy="1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0999" y="3257123"/>
            <a:ext cx="172971" cy="22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Enroll Company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57200" y="1709929"/>
            <a:ext cx="8229600" cy="48280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 E-Verify Enrollment Website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Agree to Terms to Access the E-Verify Website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Enrollment Checklist and Collect Needed Information (offline)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Access Method (choose company type)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Organization Designation and Applicable Federal Contractor Category</a:t>
            </a:r>
          </a:p>
          <a:p>
            <a:r>
              <a:rPr lang="en-US" dirty="0" smtClean="0"/>
              <a:t>Select Option for reverification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 MOU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Enter Company Information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Register Users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and Certify Information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Print MOU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Citizenship Status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8" y="1544320"/>
            <a:ext cx="7334363" cy="4916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76300" y="2182508"/>
            <a:ext cx="1143000" cy="200055"/>
            <a:chOff x="1524000" y="2590800"/>
            <a:chExt cx="1143000" cy="200055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Document Type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1761"/>
            <a:ext cx="7405688" cy="4980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8201" y="2009713"/>
            <a:ext cx="1039091" cy="200055"/>
            <a:chOff x="1524000" y="2590800"/>
            <a:chExt cx="1143000" cy="200055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List B and List C Documents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(if “List B and C documents” selection is made)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00488"/>
            <a:ext cx="5867400" cy="5141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939925" y="1803367"/>
            <a:ext cx="1143000" cy="200055"/>
            <a:chOff x="1524000" y="2590800"/>
            <a:chExt cx="1143000" cy="200055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List B Document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Driver’s License is selected from List B)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4" y="1544328"/>
            <a:ext cx="7098607" cy="4769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90600" y="2133566"/>
            <a:ext cx="1143000" cy="200055"/>
            <a:chOff x="1524000" y="2590800"/>
            <a:chExt cx="1143000" cy="200055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Form I-9 Information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(if Driver’s License is selected)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463040"/>
            <a:ext cx="6204308" cy="4958080"/>
          </a:xfrm>
          <a:prstGeom prst="rect">
            <a:avLst/>
          </a:prstGeom>
          <a:solidFill>
            <a:srgbClr val="F7F7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grpSp>
        <p:nvGrpSpPr>
          <p:cNvPr id="4" name="Group 3"/>
          <p:cNvGrpSpPr/>
          <p:nvPr/>
        </p:nvGrpSpPr>
        <p:grpSpPr>
          <a:xfrm>
            <a:off x="1600200" y="2009713"/>
            <a:ext cx="1143000" cy="200055"/>
            <a:chOff x="1524000" y="2590800"/>
            <a:chExt cx="1143000" cy="200055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Case Information (Pre-TNC Check)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741896" cy="5201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57425" y="1603412"/>
            <a:ext cx="1143000" cy="192360"/>
            <a:chOff x="1524000" y="2590800"/>
            <a:chExt cx="1143000" cy="192354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19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65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Process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30"/>
            <a:ext cx="8229600" cy="482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Verification in Process Response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Verification in Process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1544328"/>
            <a:ext cx="4341935" cy="482769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Matching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30"/>
            <a:ext cx="8229600" cy="482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 Employee Photo on Screen to Document Photo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if the Photos Match</a:t>
            </a:r>
          </a:p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Employment Authorized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(if matched) (see slides 39-40)</a:t>
            </a:r>
          </a:p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DHS Tentative Nonconfirmation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(if not matched) (see slides 45-49)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0981" y="2296169"/>
            <a:ext cx="21145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1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occur if any of the following documents are presented: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23738" y="3820169"/>
            <a:ext cx="20764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Passport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I-551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I-766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8403" y="1863514"/>
            <a:ext cx="6453303" cy="4318784"/>
            <a:chOff x="2438400" y="1747044"/>
            <a:chExt cx="6453302" cy="4048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747044"/>
              <a:ext cx="6453302" cy="40488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10000" y="3496282"/>
              <a:ext cx="602364" cy="550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425700" y="2399751"/>
            <a:ext cx="1143000" cy="200055"/>
            <a:chOff x="1524000" y="2590800"/>
            <a:chExt cx="1143000" cy="200055"/>
          </a:xfrm>
        </p:grpSpPr>
        <p:sp>
          <p:nvSpPr>
            <p:cNvPr id="9" name="Rectangle 8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Privacy Statement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1337" r="34015" b="22244"/>
          <a:stretch/>
        </p:blipFill>
        <p:spPr>
          <a:xfrm>
            <a:off x="111968" y="1473000"/>
            <a:ext cx="8878124" cy="517104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EA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29"/>
            <a:ext cx="8229600" cy="482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(EA)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</a:p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Case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(see slides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57-61)</a:t>
            </a:r>
          </a:p>
          <a:p>
            <a:pPr marL="0" indent="0">
              <a:buNone/>
            </a:pP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Authorized- Initial Case Result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300487"/>
            <a:ext cx="7010400" cy="5074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90600" y="1904967"/>
            <a:ext cx="1143000" cy="200055"/>
            <a:chOff x="1524000" y="2590800"/>
            <a:chExt cx="1143000" cy="200055"/>
          </a:xfrm>
        </p:grpSpPr>
        <p:sp>
          <p:nvSpPr>
            <p:cNvPr id="5" name="Rectangle 4"/>
            <p:cNvSpPr/>
            <p:nvPr/>
          </p:nvSpPr>
          <p:spPr>
            <a:xfrm>
              <a:off x="1609722" y="2637908"/>
              <a:ext cx="838200" cy="105841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590800"/>
              <a:ext cx="1143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Case</a:t>
              </a:r>
              <a:endParaRPr lang="en-US" sz="7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SSA Tentative Nonconfirmation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881"/>
            <a:ext cx="8305800" cy="482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SSA Tentative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Nonconfirmation (TNC)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Review, Print, and Sign Further Action Notice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if Employee Chooses to Contest SSA TNC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Employee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SSA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Resolves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TNC (offline)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(if resolved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(see slides 39-40)</a:t>
            </a:r>
          </a:p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SSA Final Nonconfirmation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(if unresolved) (see slides 50-52)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 Tentative Nonconfirmation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14" y="1544320"/>
            <a:ext cx="5838825" cy="4714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Tentative Nonconfirmation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Referral Process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2092" y="1310648"/>
            <a:ext cx="4057651" cy="519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Tentative Nonconfirmation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Referred to SSA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362" y="1544320"/>
            <a:ext cx="4895851" cy="4836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DHS Tentative Nonconfirmation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881"/>
            <a:ext cx="83058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DHS Tentative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Nonconfirmation (TNC)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Review, Print, and Sign Further Action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Notice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if Employee Chooses to Contest DHS TNC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Attach and Submit Copy of Employee’s Photo Document (if photo TNC)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Employee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DHS and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Resolves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TNC (offline)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(if resolved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(see slides 39-40)</a:t>
            </a:r>
          </a:p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DHS Final Nonconfirmation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(if unresolved) (see slide 53-56)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Tentative Nonconfirmation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15" y="1859288"/>
            <a:ext cx="5438775" cy="4236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</a:t>
            </a:r>
            <a:r>
              <a:rPr lang="en-US" dirty="0"/>
              <a:t>Tentative </a:t>
            </a:r>
            <a:r>
              <a:rPr lang="en-US" dirty="0" smtClean="0"/>
              <a:t>Nonconfirmation – </a:t>
            </a:r>
            <a:br>
              <a:rPr lang="en-US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Referral Process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400" y="1370153"/>
            <a:ext cx="4267200" cy="5590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72" y="1686125"/>
            <a:ext cx="4251835" cy="513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</a:t>
            </a:r>
            <a:r>
              <a:rPr lang="en-US" dirty="0"/>
              <a:t>Tentative </a:t>
            </a:r>
            <a:r>
              <a:rPr lang="en-US" dirty="0" smtClean="0"/>
              <a:t>Nonconfirmation – </a:t>
            </a:r>
            <a:br>
              <a:rPr lang="en-US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 Submission Process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Photo TNC)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1524000"/>
            <a:ext cx="4076700" cy="5593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Paperwork Reduction Act Help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15" y="1706880"/>
            <a:ext cx="6615751" cy="398272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DHS Tentative Nonconfirmation</a:t>
            </a:r>
            <a:r>
              <a:rPr lang="en-US" dirty="0" smtClean="0"/>
              <a:t> </a:t>
            </a:r>
            <a:r>
              <a:rPr lang="en-US" dirty="0"/>
              <a:t>Referred to DHS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4162" y="1409586"/>
            <a:ext cx="5124451" cy="5242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SSA Final Nonconfirmation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30"/>
            <a:ext cx="8229600" cy="482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SSA Final Nonconfirmation Response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 Case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(see slides 57, 62-64)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 Final Nonconfirmation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6278" y="1275625"/>
            <a:ext cx="5283571" cy="520137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314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Results – DHS Final Nonconfirmation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30"/>
            <a:ext cx="8229600" cy="482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Steps</a:t>
            </a:r>
            <a:r>
              <a:rPr lang="en-US" sz="2200" dirty="0" smtClean="0"/>
              <a:t>:</a:t>
            </a:r>
          </a:p>
          <a:p>
            <a:r>
              <a:rPr lang="en-US" sz="2200" dirty="0"/>
              <a:t>Receive </a:t>
            </a:r>
            <a:r>
              <a:rPr lang="en-US" sz="2200" dirty="0" smtClean="0"/>
              <a:t>DHS Final Nonconfirmation or DHS No Show Response</a:t>
            </a:r>
            <a:endParaRPr lang="en-US" sz="2200" dirty="0"/>
          </a:p>
          <a:p>
            <a:r>
              <a:rPr lang="en-US" sz="2200" dirty="0" smtClean="0"/>
              <a:t>Close Case </a:t>
            </a:r>
            <a:r>
              <a:rPr lang="en-US" sz="2200" dirty="0" smtClean="0">
                <a:solidFill>
                  <a:srgbClr val="000000"/>
                </a:solidFill>
              </a:rPr>
              <a:t>(</a:t>
            </a:r>
            <a:r>
              <a:rPr lang="en-US" sz="2200" dirty="0">
                <a:solidFill>
                  <a:srgbClr val="000000"/>
                </a:solidFill>
              </a:rPr>
              <a:t>see slides </a:t>
            </a:r>
            <a:r>
              <a:rPr lang="en-US" sz="2200" dirty="0" smtClean="0">
                <a:solidFill>
                  <a:srgbClr val="000000"/>
                </a:solidFill>
              </a:rPr>
              <a:t>57, 62-63, 65)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Final Nonconfirmation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7"/>
            <a:ext cx="5105400" cy="52351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432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No Show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65" y="1219204"/>
            <a:ext cx="5174047" cy="52578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732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30"/>
            <a:ext cx="8229600" cy="482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Closure for Employment Authorized and Final Nonconfirmation Cases Steps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Employment Status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Case Closure Reason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 Case Closed Screen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– Select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Status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544320"/>
            <a:ext cx="5698264" cy="4714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4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Case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Closure – Still Employed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6401" y="1544328"/>
            <a:ext cx="5697276" cy="4669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Case Closure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Longer Employed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4" y="1581105"/>
            <a:ext cx="5666157" cy="4677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Enrollment Checklist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8"/>
            <a:ext cx="5715000" cy="5288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3396734"/>
            <a:ext cx="510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∙If you will create reverification cases for employees without existing cases in </a:t>
            </a:r>
            <a:r>
              <a:rPr lang="en-US" sz="6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E-Verify</a:t>
            </a:r>
            <a:r>
              <a:rPr lang="en-US" sz="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endParaRPr lang="en-US" sz="600" dirty="0">
              <a:solidFill>
                <a:schemeClr val="accent6">
                  <a:lumMod val="60000"/>
                  <a:lumOff val="4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Authorized Case Closed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0705" y="1381768"/>
            <a:ext cx="5606901" cy="50177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1967" y="2649728"/>
            <a:ext cx="2179320" cy="357632"/>
          </a:xfrm>
          <a:prstGeom prst="rect">
            <a:avLst/>
          </a:prstGeom>
          <a:solidFill>
            <a:srgbClr val="FFF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Nonconfirmation Case Closure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Employed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70" y="1905000"/>
            <a:ext cx="6063030" cy="340976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80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Nonconfirmation Case Closure –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Longer Employed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4" y="2047652"/>
            <a:ext cx="6148756" cy="374464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859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 Final Nonconfirmation Case Closed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914" y="1275633"/>
            <a:ext cx="5272461" cy="512516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49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DHS Final Nonconfirmation Case Closed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19" y="1218606"/>
            <a:ext cx="5458193" cy="52611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92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782"/>
            <a:ext cx="8229600" cy="4827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Case Steps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Required Case Alert 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Enter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Information for Reverification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Submit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for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(see Case Result Options below)</a:t>
            </a:r>
          </a:p>
          <a:p>
            <a:pPr marL="342900" lvl="1" indent="-342900"/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Screens: </a:t>
            </a:r>
          </a:p>
          <a:p>
            <a:pPr marL="742950" lvl="2" indent="-342900"/>
            <a:r>
              <a:rPr lang="en-US" sz="1200" dirty="0" smtClean="0"/>
              <a:t>Employment </a:t>
            </a:r>
            <a:r>
              <a:rPr lang="en-US" sz="1200" dirty="0"/>
              <a:t>Authorized future validity date </a:t>
            </a:r>
            <a:r>
              <a:rPr lang="en-US" sz="1200" i="1" dirty="0"/>
              <a:t>(see slide 76)</a:t>
            </a:r>
          </a:p>
          <a:p>
            <a:pPr marL="742950" lvl="2" indent="-342900"/>
            <a:r>
              <a:rPr lang="en-US" sz="1200" dirty="0"/>
              <a:t>Reverification not required </a:t>
            </a:r>
            <a:r>
              <a:rPr lang="en-US" sz="1200" i="1" dirty="0"/>
              <a:t>(see slides 77-78)</a:t>
            </a:r>
          </a:p>
          <a:p>
            <a:pPr marL="742950" lvl="2" indent="-342900"/>
            <a:r>
              <a:rPr lang="en-US" sz="1200" dirty="0"/>
              <a:t>Enter late case reason </a:t>
            </a:r>
            <a:r>
              <a:rPr lang="en-US" sz="1200" dirty="0" smtClean="0"/>
              <a:t>(</a:t>
            </a:r>
            <a:r>
              <a:rPr lang="en-US" sz="1200" i="1" dirty="0" smtClean="0"/>
              <a:t>if </a:t>
            </a:r>
            <a:r>
              <a:rPr lang="en-US" sz="1200" i="1" dirty="0"/>
              <a:t>the Reverification Case was created more than three days after the previous Work Authorization document </a:t>
            </a:r>
            <a:r>
              <a:rPr lang="en-US" sz="1200" i="1" dirty="0" smtClean="0"/>
              <a:t>expired) (see </a:t>
            </a:r>
            <a:r>
              <a:rPr lang="en-US" sz="1200" i="1" dirty="0"/>
              <a:t>slide 79)</a:t>
            </a:r>
          </a:p>
          <a:p>
            <a:pPr marL="742950" lvl="2" indent="-342900"/>
            <a:r>
              <a:rPr lang="en-US" sz="1200" dirty="0"/>
              <a:t>Search Cases (</a:t>
            </a:r>
            <a:r>
              <a:rPr lang="en-US" sz="1200" i="1" dirty="0"/>
              <a:t>to use the new “Reverification Required” search feature) </a:t>
            </a:r>
            <a:r>
              <a:rPr lang="en-US" sz="1200" i="1" dirty="0">
                <a:solidFill>
                  <a:srgbClr val="000000"/>
                </a:solidFill>
              </a:rPr>
              <a:t>(see slide </a:t>
            </a:r>
            <a:r>
              <a:rPr lang="en-US" sz="1200" i="1" dirty="0" smtClean="0">
                <a:solidFill>
                  <a:srgbClr val="000000"/>
                </a:solidFill>
              </a:rPr>
              <a:t>80)</a:t>
            </a:r>
            <a:endParaRPr lang="en-US" sz="1200" i="1" dirty="0">
              <a:solidFill>
                <a:srgbClr val="000000"/>
              </a:solidFill>
            </a:endParaRPr>
          </a:p>
          <a:p>
            <a:pPr marL="742950" lvl="2" indent="-342900"/>
            <a:r>
              <a:rPr lang="en-US" sz="1200" dirty="0" smtClean="0"/>
              <a:t>Reverification </a:t>
            </a:r>
            <a:r>
              <a:rPr lang="en-US" sz="1200" dirty="0"/>
              <a:t>of </a:t>
            </a:r>
            <a:r>
              <a:rPr lang="en-US" sz="1200" dirty="0" smtClean="0"/>
              <a:t>existing </a:t>
            </a:r>
            <a:r>
              <a:rPr lang="en-US" sz="1200" dirty="0"/>
              <a:t>case from case status at any time after initial case result </a:t>
            </a:r>
            <a:r>
              <a:rPr lang="en-US" sz="1200" dirty="0" smtClean="0"/>
              <a:t>(</a:t>
            </a:r>
            <a:r>
              <a:rPr lang="en-US" sz="1200" i="1" dirty="0" smtClean="0"/>
              <a:t>see slide 81</a:t>
            </a:r>
            <a:r>
              <a:rPr lang="en-US" sz="1200" dirty="0" smtClean="0"/>
              <a:t>)</a:t>
            </a:r>
            <a:endParaRPr lang="en-US" sz="1200" dirty="0"/>
          </a:p>
          <a:p>
            <a:pPr marL="742950" lvl="2" indent="-342900"/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Option to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reverifiy</a:t>
            </a:r>
            <a:r>
              <a:rPr lang="en-US" sz="1200" dirty="0"/>
              <a:t> </a:t>
            </a:r>
            <a:r>
              <a:rPr lang="en-US" sz="1200" dirty="0" smtClean="0"/>
              <a:t>all employees, including those hired prior to signed MOU (</a:t>
            </a:r>
            <a:r>
              <a:rPr lang="en-US" sz="1200" i="1" dirty="0" smtClean="0"/>
              <a:t>slides 83-85</a:t>
            </a:r>
            <a:r>
              <a:rPr lang="en-US" sz="1200" dirty="0" smtClean="0"/>
              <a:t>)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Previous Citizenship Status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Case Information for Reverification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 Case for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 Case Result Options below)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Result Options 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(based on existing processes):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/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Receive Results – Employment Authorized 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(if case passes verification) (see slides </a:t>
            </a:r>
            <a:r>
              <a:rPr lang="en-U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40-41)</a:t>
            </a:r>
            <a:endParaRPr lang="en-US" sz="1200" i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– Verification in </a:t>
            </a:r>
            <a:r>
              <a:rPr lang="en-US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  <a:r>
              <a:rPr lang="en-U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slides </a:t>
            </a:r>
            <a:r>
              <a:rPr lang="en-U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36-37)</a:t>
            </a:r>
            <a:endParaRPr lang="en-US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– </a:t>
            </a:r>
            <a:r>
              <a:rPr lang="en-US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Pre-TNC Check 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(see </a:t>
            </a:r>
            <a:r>
              <a:rPr lang="en-U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35)</a:t>
            </a:r>
            <a:endParaRPr lang="en-US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 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– DHS </a:t>
            </a:r>
            <a:r>
              <a:rPr lang="en-US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Tentative Nonconfirmation </a:t>
            </a:r>
            <a:r>
              <a:rPr lang="en-U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case does not pass verification) (see slides </a:t>
            </a:r>
            <a:r>
              <a:rPr lang="en-U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46-48, 50)</a:t>
            </a:r>
            <a:endParaRPr lang="en-US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01920"/>
            <a:ext cx="8229600" cy="812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i="1" dirty="0" smtClean="0"/>
              <a:t>Continuing our Goal of Effective Communication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56139" y="2616202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22313" y="4700697"/>
            <a:ext cx="7772400" cy="145288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Case– Select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Required Case Alert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86" y="1533132"/>
            <a:ext cx="6627751" cy="5401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Up Arrow 1"/>
          <p:cNvSpPr/>
          <p:nvPr/>
        </p:nvSpPr>
        <p:spPr>
          <a:xfrm rot="18540842">
            <a:off x="6767550" y="5624551"/>
            <a:ext cx="304800" cy="30480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Cases: Reverification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50719" y="5715000"/>
            <a:ext cx="2117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Employer clicks case number to start the Reverification process or indicate it is not required .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705225" y="2819191"/>
            <a:ext cx="3302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34871" r="63424" b="13991"/>
          <a:stretch/>
        </p:blipFill>
        <p:spPr bwMode="auto">
          <a:xfrm>
            <a:off x="1129737" y="1406152"/>
            <a:ext cx="5481176" cy="53949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Up Arrow 4"/>
          <p:cNvSpPr/>
          <p:nvPr/>
        </p:nvSpPr>
        <p:spPr>
          <a:xfrm rot="18540842">
            <a:off x="6234151" y="5776951"/>
            <a:ext cx="304800" cy="30480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Case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After Case Closed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508" y="1768648"/>
            <a:ext cx="5849675" cy="4309375"/>
          </a:xfrm>
          <a:ln>
            <a:solidFill>
              <a:srgbClr val="000000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7264" y="1788160"/>
            <a:ext cx="2590800" cy="3576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screen will be displayed for existing cases that require reverification and have work authorization documents that have expired.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 flipH="1">
            <a:off x="3251667" y="3933828"/>
            <a:ext cx="73152" cy="7620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Access Method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53403"/>
            <a:ext cx="3352800" cy="584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– Document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Selection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86" y="1524000"/>
            <a:ext cx="7152814" cy="4481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 flipH="1">
            <a:off x="1424939" y="2895604"/>
            <a:ext cx="73152" cy="7620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– Document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Selection – List 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81" y="1435776"/>
            <a:ext cx="5325219" cy="5191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Existing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 Form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I-9 Information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1788160"/>
            <a:ext cx="2590800" cy="3576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Employers review and update existing case information.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62345" y="3219122"/>
            <a:ext cx="1197228" cy="459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55175" y="3678379"/>
            <a:ext cx="1197228" cy="459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80885" y="4630802"/>
            <a:ext cx="1329060" cy="459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34" y="1561430"/>
            <a:ext cx="5306166" cy="48393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73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01920"/>
            <a:ext cx="8229600" cy="812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i="1" dirty="0" smtClean="0"/>
              <a:t>Continuing our Goal of Effective Communication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56139" y="2616202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22313" y="4700697"/>
            <a:ext cx="7772400" cy="1452880"/>
          </a:xfrm>
        </p:spPr>
        <p:txBody>
          <a:bodyPr/>
          <a:lstStyle/>
          <a:p>
            <a:r>
              <a:rPr lang="en-US" dirty="0" smtClean="0"/>
              <a:t>Additional Screens</a:t>
            </a:r>
            <a:r>
              <a:rPr lang="en-US" b="0" dirty="0" smtClean="0"/>
              <a:t> </a:t>
            </a:r>
            <a:br>
              <a:rPr lang="en-US" b="0" dirty="0" smtClean="0"/>
            </a:br>
            <a:r>
              <a:rPr lang="en-US" sz="3600" b="0" dirty="0" smtClean="0"/>
              <a:t>(Existing Cases only)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96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Screens: Employment Authorized future validity date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10371"/>
          <a:stretch/>
        </p:blipFill>
        <p:spPr bwMode="auto">
          <a:xfrm>
            <a:off x="1979874" y="1639234"/>
            <a:ext cx="5663318" cy="4548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6322" y="1952075"/>
            <a:ext cx="838200" cy="105841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02" y="2915858"/>
            <a:ext cx="2349610" cy="32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8043" y="2923511"/>
            <a:ext cx="2514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a</a:t>
            </a:r>
            <a:r>
              <a:rPr lang="en-US" sz="800" dirty="0" smtClean="0">
                <a:latin typeface="Calibri" panose="020F0502020204030204" pitchFamily="34" charset="0"/>
              </a:rPr>
              <a:t>s of XX/XX/XXXX. To complete the verification process</a:t>
            </a:r>
            <a:endParaRPr lang="en-US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Screens: Reverification not Required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225" y="2819191"/>
            <a:ext cx="3302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4511" y="1618527"/>
            <a:ext cx="5304488" cy="3915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 flipH="1">
            <a:off x="2088384" y="3845172"/>
            <a:ext cx="73152" cy="7620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Screens: Reverification not Required 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225" y="2819191"/>
            <a:ext cx="3302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15" y="2056269"/>
            <a:ext cx="7164393" cy="3125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67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Screens: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Late Case Reason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Reverification Case was created more than three days after the previous Work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Authorization document expired)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8" y="1969182"/>
            <a:ext cx="7310284" cy="3883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64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Screens: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Cases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use the new “Reverification Required” search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function)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427" y="1619138"/>
            <a:ext cx="5596179" cy="4665133"/>
          </a:xfrm>
          <a:ln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62124" y="2152983"/>
            <a:ext cx="2438400" cy="3576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Cases that meet the criteria for reverification can be located and a case started through the Search Case function.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 rot="18540842">
            <a:off x="3791923" y="2577188"/>
            <a:ext cx="304800" cy="30480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 of Existing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Case Status at any time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3756552"/>
            <a:ext cx="2117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Employer clicks continue to start the Reverification process</a:t>
            </a:r>
            <a:r>
              <a:rPr lang="en-US" sz="1800" dirty="0" smtClean="0">
                <a:solidFill>
                  <a:srgbClr val="000000"/>
                </a:solidFill>
              </a:rPr>
              <a:t>. Before 90 day case alert and after initial case result. Giving employer an opportunity to </a:t>
            </a:r>
            <a:r>
              <a:rPr lang="en-US" sz="1800" dirty="0" err="1" smtClean="0">
                <a:solidFill>
                  <a:srgbClr val="000000"/>
                </a:solidFill>
              </a:rPr>
              <a:t>reverify</a:t>
            </a:r>
            <a:r>
              <a:rPr lang="en-US" sz="1800" dirty="0" smtClean="0">
                <a:solidFill>
                  <a:srgbClr val="000000"/>
                </a:solidFill>
              </a:rPr>
              <a:t> at any time.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225" y="2819191"/>
            <a:ext cx="3302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>
                <a:solidFill>
                  <a:srgbClr val="808080">
                    <a:lumMod val="50000"/>
                  </a:srgbClr>
                </a:solidFill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0" t="42979" r="6507" b="18575"/>
          <a:stretch/>
        </p:blipFill>
        <p:spPr bwMode="auto">
          <a:xfrm>
            <a:off x="1813369" y="2011681"/>
            <a:ext cx="4664647" cy="40233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Up Arrow 7"/>
          <p:cNvSpPr/>
          <p:nvPr/>
        </p:nvSpPr>
        <p:spPr>
          <a:xfrm rot="2588625">
            <a:off x="3161333" y="3048946"/>
            <a:ext cx="304800" cy="32512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89" y="2060225"/>
            <a:ext cx="328446" cy="174091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75394" y="5880644"/>
            <a:ext cx="304800" cy="7620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98" y="5644424"/>
            <a:ext cx="850391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2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Organization Designation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"/>
          <a:stretch/>
        </p:blipFill>
        <p:spPr>
          <a:xfrm>
            <a:off x="762001" y="1706880"/>
            <a:ext cx="7332388" cy="3332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01920"/>
            <a:ext cx="8229600" cy="812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i="1" dirty="0" smtClean="0"/>
              <a:t>Continuing our Goal of Effective Communication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56139" y="2616202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22313" y="4700697"/>
            <a:ext cx="7772400" cy="145288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Opt-in </a:t>
            </a:r>
            <a:r>
              <a:rPr lang="en-US" dirty="0" err="1"/>
              <a:t>Reverify</a:t>
            </a:r>
            <a:r>
              <a:rPr lang="en-US" dirty="0"/>
              <a:t> cases for existing employees prior to signed MOU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1544320"/>
            <a:ext cx="4067355" cy="536448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4834394"/>
            <a:ext cx="2438400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rgbClr val="2D2D8A">
                    <a:lumMod val="75000"/>
                  </a:srgbClr>
                </a:solidFill>
                <a:latin typeface="Franklin Gothic Book"/>
              </a:rPr>
              <a:t>Reverification Option:  </a:t>
            </a:r>
            <a:r>
              <a:rPr lang="en-US" sz="600" dirty="0" smtClean="0">
                <a:solidFill>
                  <a:srgbClr val="000000"/>
                </a:solidFill>
                <a:latin typeface="Franklin Gothic Book"/>
              </a:rPr>
              <a:t>Test Company will </a:t>
            </a:r>
            <a:r>
              <a:rPr lang="en-US" sz="600" dirty="0" err="1" smtClean="0">
                <a:solidFill>
                  <a:srgbClr val="000000"/>
                </a:solidFill>
                <a:latin typeface="Franklin Gothic Book"/>
              </a:rPr>
              <a:t>Reverify</a:t>
            </a:r>
            <a:r>
              <a:rPr lang="en-US" sz="600" dirty="0" smtClean="0">
                <a:solidFill>
                  <a:srgbClr val="000000"/>
                </a:solidFill>
                <a:latin typeface="Franklin Gothic Book"/>
              </a:rPr>
              <a:t> All Employees </a:t>
            </a:r>
          </a:p>
        </p:txBody>
      </p:sp>
      <p:sp>
        <p:nvSpPr>
          <p:cNvPr id="6" name="Up Arrow 5"/>
          <p:cNvSpPr/>
          <p:nvPr/>
        </p:nvSpPr>
        <p:spPr>
          <a:xfrm rot="18540842">
            <a:off x="6304355" y="2588027"/>
            <a:ext cx="304800" cy="30480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Opt-in </a:t>
            </a:r>
            <a:r>
              <a:rPr lang="en-US" dirty="0" err="1"/>
              <a:t>Reverify</a:t>
            </a:r>
            <a:r>
              <a:rPr lang="en-US" dirty="0"/>
              <a:t> cases for existing employees prior to signed MOU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26042"/>
            <a:ext cx="4114800" cy="528867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7" t="84314" r="14010" b="13440"/>
          <a:stretch/>
        </p:blipFill>
        <p:spPr bwMode="auto">
          <a:xfrm>
            <a:off x="5410200" y="6014720"/>
            <a:ext cx="278296" cy="11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5975601"/>
            <a:ext cx="2362200" cy="1846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rgbClr val="2D2D8A">
                    <a:lumMod val="75000"/>
                  </a:srgbClr>
                </a:solidFill>
                <a:latin typeface="Franklin Gothic Book"/>
              </a:rPr>
              <a:t>Reverification Option:  </a:t>
            </a:r>
            <a:r>
              <a:rPr lang="en-US" sz="600" dirty="0" smtClean="0">
                <a:solidFill>
                  <a:srgbClr val="000000"/>
                </a:solidFill>
                <a:latin typeface="Franklin Gothic Book"/>
              </a:rPr>
              <a:t>Test Company will </a:t>
            </a:r>
            <a:r>
              <a:rPr lang="en-US" sz="600" dirty="0" err="1" smtClean="0">
                <a:solidFill>
                  <a:srgbClr val="000000"/>
                </a:solidFill>
                <a:latin typeface="Franklin Gothic Book"/>
              </a:rPr>
              <a:t>Reverify</a:t>
            </a:r>
            <a:r>
              <a:rPr lang="en-US" sz="600" dirty="0" smtClean="0">
                <a:solidFill>
                  <a:srgbClr val="000000"/>
                </a:solidFill>
                <a:latin typeface="Franklin Gothic Book"/>
              </a:rPr>
              <a:t> All Employees </a:t>
            </a:r>
          </a:p>
        </p:txBody>
      </p:sp>
      <p:sp>
        <p:nvSpPr>
          <p:cNvPr id="6" name="Up Arrow 5"/>
          <p:cNvSpPr/>
          <p:nvPr/>
        </p:nvSpPr>
        <p:spPr>
          <a:xfrm rot="18540842">
            <a:off x="5584763" y="6043948"/>
            <a:ext cx="304800" cy="30480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Opt-in </a:t>
            </a:r>
            <a:r>
              <a:rPr lang="en-US" dirty="0" err="1" smtClean="0"/>
              <a:t>Reverify</a:t>
            </a:r>
            <a:r>
              <a:rPr lang="en-US" dirty="0" smtClean="0"/>
              <a:t> cases for existing employees prior to signed MOU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47800" y="1752601"/>
            <a:ext cx="5335452" cy="4297680"/>
            <a:chOff x="1447800" y="1643063"/>
            <a:chExt cx="5335452" cy="40290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43063"/>
              <a:ext cx="5335452" cy="402907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556306" y="2362200"/>
              <a:ext cx="4073094" cy="2895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2362200"/>
              <a:ext cx="411480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0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 – Select Create Case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86" y="1533132"/>
            <a:ext cx="6627751" cy="5401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Up Arrow 5"/>
          <p:cNvSpPr/>
          <p:nvPr/>
        </p:nvSpPr>
        <p:spPr>
          <a:xfrm rot="18540842">
            <a:off x="2080510" y="2972790"/>
            <a:ext cx="304800" cy="304800"/>
          </a:xfrm>
          <a:prstGeom prst="upArrow">
            <a:avLst/>
          </a:prstGeom>
          <a:solidFill>
            <a:srgbClr val="B0B1B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Reverification Case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Select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345" y="1828800"/>
            <a:ext cx="6805863" cy="2965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554480" y="3099505"/>
            <a:ext cx="76200" cy="667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 – Select Citizenship Status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6" y="1676407"/>
            <a:ext cx="7373644" cy="4495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1173480" y="3680530"/>
            <a:ext cx="76200" cy="667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Document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Selection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86" y="1524000"/>
            <a:ext cx="7152814" cy="4481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392555" y="3175705"/>
            <a:ext cx="76200" cy="667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 – Document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Selection – List 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80" y="1323266"/>
            <a:ext cx="5296640" cy="5077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06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Reverification Case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 Form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I-9 Information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7016" y="1748600"/>
            <a:ext cx="5281984" cy="48012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1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 Federal Contractor Category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448029"/>
            <a:ext cx="6531390" cy="2749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400" y="4197875"/>
            <a:ext cx="5867400" cy="27363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8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01920"/>
            <a:ext cx="8229600" cy="812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i="1" smtClean="0"/>
              <a:t>Continuing our Goal of Effective Communication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56139" y="2616202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Joanna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Joanna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agory xmlns="25689e33-53be-4d16-8b55-cb2c28141ff3">Reverification Screen Shots</Catagory>
    <ECN_x0020_Archive xmlns="517cebd4-22d8-451e-8e5c-ae1aecd5b0c1">ESD</ECN_x0020_Archive>
    <Status xmlns="25689e33-53be-4d16-8b55-cb2c28141ff3">Active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6DA179B0E0F64F8E4BD07CD80BD78F" ma:contentTypeVersion="2" ma:contentTypeDescription="Create a new document." ma:contentTypeScope="" ma:versionID="bf7e3d5b9798548d0a85280a263591f6">
  <xsd:schema xmlns:xsd="http://www.w3.org/2001/XMLSchema" xmlns:xs="http://www.w3.org/2001/XMLSchema" xmlns:p="http://schemas.microsoft.com/office/2006/metadata/properties" xmlns:ns2="25689e33-53be-4d16-8b55-cb2c28141ff3" xmlns:ns3="517cebd4-22d8-451e-8e5c-ae1aecd5b0c1" targetNamespace="http://schemas.microsoft.com/office/2006/metadata/properties" ma:root="true" ma:fieldsID="9011a453488aab9dd8e38faa61240652" ns2:_="" ns3:_="">
    <xsd:import namespace="25689e33-53be-4d16-8b55-cb2c28141ff3"/>
    <xsd:import namespace="517cebd4-22d8-451e-8e5c-ae1aecd5b0c1"/>
    <xsd:element name="properties">
      <xsd:complexType>
        <xsd:sequence>
          <xsd:element name="documentManagement">
            <xsd:complexType>
              <xsd:all>
                <xsd:element ref="ns2:Status"/>
                <xsd:element ref="ns2:Catagory"/>
                <xsd:element ref="ns3:ECN_x0020_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89e33-53be-4d16-8b55-cb2c28141ff3" elementFormDefault="qualified">
    <xsd:import namespace="http://schemas.microsoft.com/office/2006/documentManagement/types"/>
    <xsd:import namespace="http://schemas.microsoft.com/office/infopath/2007/PartnerControls"/>
    <xsd:element name="Status" ma:index="2" ma:displayName="Status" ma:format="RadioButtons" ma:internalName="Status">
      <xsd:simpleType>
        <xsd:restriction base="dms:Choice">
          <xsd:enumeration value="Active"/>
          <xsd:enumeration value="Archive"/>
        </xsd:restriction>
      </xsd:simpleType>
    </xsd:element>
    <xsd:element name="Catagory" ma:index="3" ma:displayName="Catagory" ma:description="Type of Document" ma:format="Dropdown" ma:internalName="Catagory">
      <xsd:simpleType>
        <xsd:restriction base="dms:Choice">
          <xsd:enumeration value="Reverification Process Flow"/>
          <xsd:enumeration value="Reverification Scope Statement"/>
          <xsd:enumeration value="Reverification Question list"/>
          <xsd:enumeration value="Reverification Screen Shots"/>
          <xsd:enumeration value="Reverification User Storie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cebd4-22d8-451e-8e5c-ae1aecd5b0c1" elementFormDefault="qualified">
    <xsd:import namespace="http://schemas.microsoft.com/office/2006/documentManagement/types"/>
    <xsd:import namespace="http://schemas.microsoft.com/office/infopath/2007/PartnerControls"/>
    <xsd:element name="ECN_x0020_Archive" ma:index="10" nillable="true" ma:displayName="ECN Archive" ma:default="ESD" ma:format="Dropdown" ma:internalName="ECN_x0020_Archive">
      <xsd:simpleType>
        <xsd:restriction base="dms:Choice">
          <xsd:enumeration value="ES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8A0698-E386-4DE8-855E-C7F7CF3ED193}">
  <ds:schemaRefs>
    <ds:schemaRef ds:uri="http://purl.org/dc/dcmitype/"/>
    <ds:schemaRef ds:uri="http://schemas.microsoft.com/office/2006/metadata/properties"/>
    <ds:schemaRef ds:uri="25689e33-53be-4d16-8b55-cb2c28141ff3"/>
    <ds:schemaRef ds:uri="517cebd4-22d8-451e-8e5c-ae1aecd5b0c1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51CB9C97-8C25-4347-83D5-6472BD075D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727C80-714D-45EC-AE93-E1E01BDEC1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689e33-53be-4d16-8b55-cb2c28141ff3"/>
    <ds:schemaRef ds:uri="517cebd4-22d8-451e-8e5c-ae1aecd5b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1381</Words>
  <Application>Microsoft Office PowerPoint</Application>
  <PresentationFormat>Custom</PresentationFormat>
  <Paragraphs>307</Paragraphs>
  <Slides>90</Slides>
  <Notes>82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Default Design</vt:lpstr>
      <vt:lpstr>2_Default Design</vt:lpstr>
      <vt:lpstr>PowerPoint Presentation</vt:lpstr>
      <vt:lpstr>E-Verify High Level Process Flow</vt:lpstr>
      <vt:lpstr>Enroll Company</vt:lpstr>
      <vt:lpstr>Privacy Statement</vt:lpstr>
      <vt:lpstr>Paperwork Reduction Act Help</vt:lpstr>
      <vt:lpstr>Review Enrollment Checklist</vt:lpstr>
      <vt:lpstr>Determine Access Method</vt:lpstr>
      <vt:lpstr>Select Organization Designation</vt:lpstr>
      <vt:lpstr>Select  Federal Contractor Category</vt:lpstr>
      <vt:lpstr>Select Reverification Opt-in</vt:lpstr>
      <vt:lpstr>Sign MOU</vt:lpstr>
      <vt:lpstr>Enter Company Information – MOU Signatory</vt:lpstr>
      <vt:lpstr>Enter Company Information</vt:lpstr>
      <vt:lpstr>Enter NAICS Code</vt:lpstr>
      <vt:lpstr>Enter Hiring Site Information</vt:lpstr>
      <vt:lpstr>Register E-Verify Users</vt:lpstr>
      <vt:lpstr>Review and Certify Information</vt:lpstr>
      <vt:lpstr>Print MOU</vt:lpstr>
      <vt:lpstr>Complete Tutorial</vt:lpstr>
      <vt:lpstr>Access E-Verify Website</vt:lpstr>
      <vt:lpstr>E-Verify Log-in Screen</vt:lpstr>
      <vt:lpstr>Tutorial Required</vt:lpstr>
      <vt:lpstr>Tutorial Completion Screen</vt:lpstr>
      <vt:lpstr>Knowledge Test Completed</vt:lpstr>
      <vt:lpstr>Create Case</vt:lpstr>
      <vt:lpstr>Access E-Verify Website</vt:lpstr>
      <vt:lpstr>E-Verify Log-in Screen</vt:lpstr>
      <vt:lpstr>E-Verify Home Screen</vt:lpstr>
      <vt:lpstr>Case Selection</vt:lpstr>
      <vt:lpstr>Select Citizenship Status</vt:lpstr>
      <vt:lpstr>Select Document Type</vt:lpstr>
      <vt:lpstr>Select List B and List C Documents  (if “List B and C documents” selection is made)</vt:lpstr>
      <vt:lpstr>Select List B Document  (if Driver’s License is selected from List B)</vt:lpstr>
      <vt:lpstr>Enter Form I-9 Information (if Driver’s License is selected)</vt:lpstr>
      <vt:lpstr>Check Case Information (Pre-TNC Check)</vt:lpstr>
      <vt:lpstr>Receive Results –   Verification in Process</vt:lpstr>
      <vt:lpstr>DHS Verification in Process</vt:lpstr>
      <vt:lpstr>Photo Matching</vt:lpstr>
      <vt:lpstr>Photo Matching</vt:lpstr>
      <vt:lpstr>Receive Results – EA</vt:lpstr>
      <vt:lpstr>Employment Authorized- Initial Case Result</vt:lpstr>
      <vt:lpstr>Receive Results –  SSA Tentative Nonconfirmation</vt:lpstr>
      <vt:lpstr>SSA Tentative Nonconfirmation</vt:lpstr>
      <vt:lpstr>SSA Tentative Nonconfirmation –  Case Referral Process</vt:lpstr>
      <vt:lpstr>SSA Tentative Nonconfirmation Referred to SSA</vt:lpstr>
      <vt:lpstr>Receive Results –  DHS Tentative Nonconfirmation</vt:lpstr>
      <vt:lpstr>DHS Tentative Nonconfirmation</vt:lpstr>
      <vt:lpstr>DHS Tentative Nonconfirmation –  Case Referral Process</vt:lpstr>
      <vt:lpstr>DHS Tentative Nonconfirmation –  Photo Document Submission Process  (if Photo TNC)</vt:lpstr>
      <vt:lpstr>DHS Tentative Nonconfirmation Referred to DHS</vt:lpstr>
      <vt:lpstr>Receive Results – SSA Final Nonconfirmation</vt:lpstr>
      <vt:lpstr>SSA Final Nonconfirmation</vt:lpstr>
      <vt:lpstr>Receive Results – DHS Final Nonconfirmation</vt:lpstr>
      <vt:lpstr>DHS Final Nonconfirmation</vt:lpstr>
      <vt:lpstr>DHS No Show</vt:lpstr>
      <vt:lpstr>Case Closure</vt:lpstr>
      <vt:lpstr>Employment Authorized – Select Employment Status</vt:lpstr>
      <vt:lpstr>Employment Authorized Case Closure – Still Employed</vt:lpstr>
      <vt:lpstr>Employment Authorized Case Closure – No Longer Employed</vt:lpstr>
      <vt:lpstr>Employment Authorized Case Closed </vt:lpstr>
      <vt:lpstr>Final Nonconfirmation Case Closure – Still Employed</vt:lpstr>
      <vt:lpstr>Final Nonconfirmation Case Closure – No Longer Employed</vt:lpstr>
      <vt:lpstr>SSA Final Nonconfirmation Case Closed</vt:lpstr>
      <vt:lpstr>DHS Final Nonconfirmation Case Closed</vt:lpstr>
      <vt:lpstr>Reverification</vt:lpstr>
      <vt:lpstr>Reverification of Existing Case</vt:lpstr>
      <vt:lpstr>Reverification of Existing Case– Select Reverification Required Case Alert </vt:lpstr>
      <vt:lpstr>Reverification of Existing Case –  View Cases: Reverification Required</vt:lpstr>
      <vt:lpstr>Reverification of Existing Case - After Case Closed</vt:lpstr>
      <vt:lpstr>Reverification of Existing Case – Document Type Selection</vt:lpstr>
      <vt:lpstr>Reverification of Existing Case – Document Type Selection – List A</vt:lpstr>
      <vt:lpstr>Reverification of Existing Case – Enter Section 3 Form I-9 Information</vt:lpstr>
      <vt:lpstr>Additional Screens  (Existing Cases only)</vt:lpstr>
      <vt:lpstr>Additional Screens: Employment Authorized future validity date</vt:lpstr>
      <vt:lpstr>Additional Screens: Reverification not Required  </vt:lpstr>
      <vt:lpstr>Additional Screens: Reverification not Required   </vt:lpstr>
      <vt:lpstr>Additional Screens: Enter Late Case Reason  (if the Reverification Case was created more than three days after the previous Work Authorization document expired)</vt:lpstr>
      <vt:lpstr>Additional Screens: Search Cases  (to use the new “Reverification Required” search function) </vt:lpstr>
      <vt:lpstr>Reverification of Existing Case –  From Case Status at any time </vt:lpstr>
      <vt:lpstr>New Reverification Case</vt:lpstr>
      <vt:lpstr>Opt-in Reverify cases for existing employees prior to signed MOU </vt:lpstr>
      <vt:lpstr>Opt-in Reverify cases for existing employees prior to signed MOU </vt:lpstr>
      <vt:lpstr>Opt-in Reverify cases for existing employees prior to signed MOU </vt:lpstr>
      <vt:lpstr>New Reverification Case – Select Create Case</vt:lpstr>
      <vt:lpstr>New Reverification Case – Select Case Type  </vt:lpstr>
      <vt:lpstr>New Reverification Case – Select Citizenship Status</vt:lpstr>
      <vt:lpstr>New Reverification Case – Document Type Selection</vt:lpstr>
      <vt:lpstr>New Reverification Case – Document Type Selection – List C</vt:lpstr>
      <vt:lpstr>New Reverification Case – Enter Section 3 Form I-9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 PPT FNC Reverification Updated 9.5.14</dc:title>
  <dc:creator/>
  <cp:lastModifiedBy/>
  <cp:revision>1</cp:revision>
  <dcterms:created xsi:type="dcterms:W3CDTF">2014-09-05T20:06:14Z</dcterms:created>
  <dcterms:modified xsi:type="dcterms:W3CDTF">2016-04-07T18:48:41Z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0x0101007A6DA179B0E0F64F8E4BD07CD80BD78F</vt:lpwstr>
  </property>
</Properties>
</file>