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0"/>
  </p:notesMasterIdLst>
  <p:sldIdLst>
    <p:sldId id="279" r:id="rId6"/>
    <p:sldId id="256" r:id="rId7"/>
    <p:sldId id="257" r:id="rId8"/>
    <p:sldId id="258" r:id="rId9"/>
    <p:sldId id="259" r:id="rId10"/>
    <p:sldId id="260"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61"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630" autoAdjust="0"/>
  </p:normalViewPr>
  <p:slideViewPr>
    <p:cSldViewPr>
      <p:cViewPr varScale="1">
        <p:scale>
          <a:sx n="88" d="100"/>
          <a:sy n="88" d="100"/>
        </p:scale>
        <p:origin x="227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BC5538C-7BB7-4E41-92BE-D4A9C72C1729}" type="datetimeFigureOut">
              <a:rPr lang="en-US" smtClean="0"/>
              <a:t>3/31/2017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FBDA574-92FF-42BE-A38F-7BED39020FD2}" type="slidenum">
              <a:rPr lang="en-US" smtClean="0"/>
              <a:t>‹#›</a:t>
            </a:fld>
            <a:endParaRPr lang="en-US"/>
          </a:p>
        </p:txBody>
      </p:sp>
    </p:spTree>
    <p:extLst>
      <p:ext uri="{BB962C8B-B14F-4D97-AF65-F5344CB8AC3E}">
        <p14:creationId xmlns:p14="http://schemas.microsoft.com/office/powerpoint/2010/main" val="2785113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BDA574-92FF-42BE-A38F-7BED39020FD2}" type="slidenum">
              <a:rPr lang="en-US" smtClean="0"/>
              <a:t>6</a:t>
            </a:fld>
            <a:endParaRPr lang="en-US"/>
          </a:p>
        </p:txBody>
      </p:sp>
    </p:spTree>
    <p:extLst>
      <p:ext uri="{BB962C8B-B14F-4D97-AF65-F5344CB8AC3E}">
        <p14:creationId xmlns:p14="http://schemas.microsoft.com/office/powerpoint/2010/main" val="1771586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BDA574-92FF-42BE-A38F-7BED39020FD2}" type="slidenum">
              <a:rPr lang="en-US" smtClean="0"/>
              <a:t>24</a:t>
            </a:fld>
            <a:endParaRPr lang="en-US"/>
          </a:p>
        </p:txBody>
      </p:sp>
    </p:spTree>
    <p:extLst>
      <p:ext uri="{BB962C8B-B14F-4D97-AF65-F5344CB8AC3E}">
        <p14:creationId xmlns:p14="http://schemas.microsoft.com/office/powerpoint/2010/main" val="4112842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660B40-748A-4A0E-81B6-3F5A7B3EE270}" type="datetimeFigureOut">
              <a:rPr lang="en-US" smtClean="0"/>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AD56D-D763-4B25-B49A-F35B6F6A6F50}" type="slidenum">
              <a:rPr lang="en-US" smtClean="0"/>
              <a:t>‹#›</a:t>
            </a:fld>
            <a:endParaRPr lang="en-US"/>
          </a:p>
        </p:txBody>
      </p:sp>
    </p:spTree>
    <p:extLst>
      <p:ext uri="{BB962C8B-B14F-4D97-AF65-F5344CB8AC3E}">
        <p14:creationId xmlns:p14="http://schemas.microsoft.com/office/powerpoint/2010/main" val="1435294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660B40-748A-4A0E-81B6-3F5A7B3EE270}" type="datetimeFigureOut">
              <a:rPr lang="en-US" smtClean="0"/>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AD56D-D763-4B25-B49A-F35B6F6A6F50}" type="slidenum">
              <a:rPr lang="en-US" smtClean="0"/>
              <a:t>‹#›</a:t>
            </a:fld>
            <a:endParaRPr lang="en-US"/>
          </a:p>
        </p:txBody>
      </p:sp>
    </p:spTree>
    <p:extLst>
      <p:ext uri="{BB962C8B-B14F-4D97-AF65-F5344CB8AC3E}">
        <p14:creationId xmlns:p14="http://schemas.microsoft.com/office/powerpoint/2010/main" val="2879669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660B40-748A-4A0E-81B6-3F5A7B3EE270}" type="datetimeFigureOut">
              <a:rPr lang="en-US" smtClean="0"/>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AD56D-D763-4B25-B49A-F35B6F6A6F50}" type="slidenum">
              <a:rPr lang="en-US" smtClean="0"/>
              <a:t>‹#›</a:t>
            </a:fld>
            <a:endParaRPr lang="en-US"/>
          </a:p>
        </p:txBody>
      </p:sp>
    </p:spTree>
    <p:extLst>
      <p:ext uri="{BB962C8B-B14F-4D97-AF65-F5344CB8AC3E}">
        <p14:creationId xmlns:p14="http://schemas.microsoft.com/office/powerpoint/2010/main" val="3797976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660B40-748A-4A0E-81B6-3F5A7B3EE270}" type="datetimeFigureOut">
              <a:rPr lang="en-US" smtClean="0"/>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AD56D-D763-4B25-B49A-F35B6F6A6F50}" type="slidenum">
              <a:rPr lang="en-US" smtClean="0"/>
              <a:t>‹#›</a:t>
            </a:fld>
            <a:endParaRPr lang="en-US"/>
          </a:p>
        </p:txBody>
      </p:sp>
    </p:spTree>
    <p:extLst>
      <p:ext uri="{BB962C8B-B14F-4D97-AF65-F5344CB8AC3E}">
        <p14:creationId xmlns:p14="http://schemas.microsoft.com/office/powerpoint/2010/main" val="469588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660B40-748A-4A0E-81B6-3F5A7B3EE270}" type="datetimeFigureOut">
              <a:rPr lang="en-US" smtClean="0"/>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AD56D-D763-4B25-B49A-F35B6F6A6F50}" type="slidenum">
              <a:rPr lang="en-US" smtClean="0"/>
              <a:t>‹#›</a:t>
            </a:fld>
            <a:endParaRPr lang="en-US"/>
          </a:p>
        </p:txBody>
      </p:sp>
    </p:spTree>
    <p:extLst>
      <p:ext uri="{BB962C8B-B14F-4D97-AF65-F5344CB8AC3E}">
        <p14:creationId xmlns:p14="http://schemas.microsoft.com/office/powerpoint/2010/main" val="2573323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660B40-748A-4A0E-81B6-3F5A7B3EE270}" type="datetimeFigureOut">
              <a:rPr lang="en-US" smtClean="0"/>
              <a:t>3/31/2017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7AD56D-D763-4B25-B49A-F35B6F6A6F50}" type="slidenum">
              <a:rPr lang="en-US" smtClean="0"/>
              <a:t>‹#›</a:t>
            </a:fld>
            <a:endParaRPr lang="en-US"/>
          </a:p>
        </p:txBody>
      </p:sp>
    </p:spTree>
    <p:extLst>
      <p:ext uri="{BB962C8B-B14F-4D97-AF65-F5344CB8AC3E}">
        <p14:creationId xmlns:p14="http://schemas.microsoft.com/office/powerpoint/2010/main" val="1163246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660B40-748A-4A0E-81B6-3F5A7B3EE270}" type="datetimeFigureOut">
              <a:rPr lang="en-US" smtClean="0"/>
              <a:t>3/31/2017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7AD56D-D763-4B25-B49A-F35B6F6A6F50}" type="slidenum">
              <a:rPr lang="en-US" smtClean="0"/>
              <a:t>‹#›</a:t>
            </a:fld>
            <a:endParaRPr lang="en-US"/>
          </a:p>
        </p:txBody>
      </p:sp>
    </p:spTree>
    <p:extLst>
      <p:ext uri="{BB962C8B-B14F-4D97-AF65-F5344CB8AC3E}">
        <p14:creationId xmlns:p14="http://schemas.microsoft.com/office/powerpoint/2010/main" val="2977432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660B40-748A-4A0E-81B6-3F5A7B3EE270}" type="datetimeFigureOut">
              <a:rPr lang="en-US" smtClean="0"/>
              <a:t>3/31/2017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7AD56D-D763-4B25-B49A-F35B6F6A6F50}" type="slidenum">
              <a:rPr lang="en-US" smtClean="0"/>
              <a:t>‹#›</a:t>
            </a:fld>
            <a:endParaRPr lang="en-US"/>
          </a:p>
        </p:txBody>
      </p:sp>
    </p:spTree>
    <p:extLst>
      <p:ext uri="{BB962C8B-B14F-4D97-AF65-F5344CB8AC3E}">
        <p14:creationId xmlns:p14="http://schemas.microsoft.com/office/powerpoint/2010/main" val="3269569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660B40-748A-4A0E-81B6-3F5A7B3EE270}" type="datetimeFigureOut">
              <a:rPr lang="en-US" smtClean="0"/>
              <a:t>3/31/2017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7AD56D-D763-4B25-B49A-F35B6F6A6F50}" type="slidenum">
              <a:rPr lang="en-US" smtClean="0"/>
              <a:t>‹#›</a:t>
            </a:fld>
            <a:endParaRPr lang="en-US"/>
          </a:p>
        </p:txBody>
      </p:sp>
    </p:spTree>
    <p:extLst>
      <p:ext uri="{BB962C8B-B14F-4D97-AF65-F5344CB8AC3E}">
        <p14:creationId xmlns:p14="http://schemas.microsoft.com/office/powerpoint/2010/main" val="4262217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660B40-748A-4A0E-81B6-3F5A7B3EE270}" type="datetimeFigureOut">
              <a:rPr lang="en-US" smtClean="0"/>
              <a:t>3/31/2017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7AD56D-D763-4B25-B49A-F35B6F6A6F50}" type="slidenum">
              <a:rPr lang="en-US" smtClean="0"/>
              <a:t>‹#›</a:t>
            </a:fld>
            <a:endParaRPr lang="en-US"/>
          </a:p>
        </p:txBody>
      </p:sp>
    </p:spTree>
    <p:extLst>
      <p:ext uri="{BB962C8B-B14F-4D97-AF65-F5344CB8AC3E}">
        <p14:creationId xmlns:p14="http://schemas.microsoft.com/office/powerpoint/2010/main" val="3338096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660B40-748A-4A0E-81B6-3F5A7B3EE270}" type="datetimeFigureOut">
              <a:rPr lang="en-US" smtClean="0"/>
              <a:t>3/31/2017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7AD56D-D763-4B25-B49A-F35B6F6A6F50}" type="slidenum">
              <a:rPr lang="en-US" smtClean="0"/>
              <a:t>‹#›</a:t>
            </a:fld>
            <a:endParaRPr lang="en-US"/>
          </a:p>
        </p:txBody>
      </p:sp>
    </p:spTree>
    <p:extLst>
      <p:ext uri="{BB962C8B-B14F-4D97-AF65-F5344CB8AC3E}">
        <p14:creationId xmlns:p14="http://schemas.microsoft.com/office/powerpoint/2010/main" val="659461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660B40-748A-4A0E-81B6-3F5A7B3EE270}" type="datetimeFigureOut">
              <a:rPr lang="en-US" smtClean="0"/>
              <a:t>3/31/2017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7AD56D-D763-4B25-B49A-F35B6F6A6F50}" type="slidenum">
              <a:rPr lang="en-US" smtClean="0"/>
              <a:t>‹#›</a:t>
            </a:fld>
            <a:endParaRPr lang="en-US"/>
          </a:p>
        </p:txBody>
      </p:sp>
    </p:spTree>
    <p:extLst>
      <p:ext uri="{BB962C8B-B14F-4D97-AF65-F5344CB8AC3E}">
        <p14:creationId xmlns:p14="http://schemas.microsoft.com/office/powerpoint/2010/main" val="3988287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Kimberly.sass@hq.dhs.gov"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9563" y="3979575"/>
            <a:ext cx="8362950" cy="1527772"/>
          </a:xfrm>
        </p:spPr>
        <p:txBody>
          <a:bodyPr>
            <a:normAutofit/>
          </a:bodyPr>
          <a:lstStyle/>
          <a:p>
            <a:pPr algn="l"/>
            <a:r>
              <a:rPr lang="en-US" sz="1000" b="1" dirty="0" smtClean="0">
                <a:latin typeface="+mn-lt"/>
              </a:rPr>
              <a:t>Privacy </a:t>
            </a:r>
            <a:r>
              <a:rPr lang="en-US" sz="1000" b="1" dirty="0">
                <a:latin typeface="+mn-lt"/>
              </a:rPr>
              <a:t>Act Statement: </a:t>
            </a:r>
            <a:r>
              <a:rPr lang="en-US" sz="1000" dirty="0">
                <a:latin typeface="+mn-lt"/>
              </a:rPr>
              <a:t/>
            </a:r>
            <a:br>
              <a:rPr lang="en-US" sz="1000" dirty="0">
                <a:latin typeface="+mn-lt"/>
              </a:rPr>
            </a:br>
            <a:r>
              <a:rPr lang="en-US" sz="1000" b="1" dirty="0">
                <a:latin typeface="+mn-lt"/>
              </a:rPr>
              <a:t>Authority</a:t>
            </a:r>
            <a:r>
              <a:rPr lang="en-US" sz="1000" dirty="0">
                <a:latin typeface="+mn-lt"/>
              </a:rPr>
              <a:t>: 44 U.S.C. § 3101 and 44 U.S.C. § 3534 authorize the collection of this information. </a:t>
            </a:r>
            <a:br>
              <a:rPr lang="en-US" sz="1000" dirty="0">
                <a:latin typeface="+mn-lt"/>
              </a:rPr>
            </a:br>
            <a:r>
              <a:rPr lang="en-US" sz="1000" b="1" dirty="0">
                <a:latin typeface="+mn-lt"/>
              </a:rPr>
              <a:t>Purpose</a:t>
            </a:r>
            <a:r>
              <a:rPr lang="en-US" sz="1000" dirty="0">
                <a:latin typeface="+mn-lt"/>
              </a:rPr>
              <a:t>: DHS will use this information to create and manage your user account and grant access to the Infrastructure Protection (IP) Gateway. </a:t>
            </a:r>
            <a:br>
              <a:rPr lang="en-US" sz="1000" dirty="0">
                <a:latin typeface="+mn-lt"/>
              </a:rPr>
            </a:br>
            <a:r>
              <a:rPr lang="en-US" sz="1000" b="1" dirty="0">
                <a:latin typeface="+mn-lt"/>
              </a:rPr>
              <a:t>Routine Use</a:t>
            </a:r>
            <a:r>
              <a:rPr lang="en-US" sz="1000" dirty="0">
                <a:latin typeface="+mn-lt"/>
              </a:rPr>
              <a:t>: This information may be disclosed as generally permitted under 5 U.S.C. § 552a(b) of the Privacy Act of 1974. This includes using the information, as necessary and authorized by the routine uses published in DHS/ALL-004 - General Information Technology Access Account Records System (GITAARS) November 27, 2012, 77 Fed. Reg. 70,792. </a:t>
            </a:r>
            <a:br>
              <a:rPr lang="en-US" sz="1000" dirty="0">
                <a:latin typeface="+mn-lt"/>
              </a:rPr>
            </a:br>
            <a:r>
              <a:rPr lang="en-US" sz="1000" b="1" dirty="0">
                <a:latin typeface="+mn-lt"/>
              </a:rPr>
              <a:t>Disclosure</a:t>
            </a:r>
            <a:r>
              <a:rPr lang="en-US" sz="1000" dirty="0">
                <a:latin typeface="+mn-lt"/>
              </a:rPr>
              <a:t>: Furnishing this information is voluntary; however failure to provide the information requested may delay or prevent DHS from processing your access request. </a:t>
            </a:r>
          </a:p>
        </p:txBody>
      </p:sp>
      <p:sp>
        <p:nvSpPr>
          <p:cNvPr id="3" name="Subtitle 2"/>
          <p:cNvSpPr>
            <a:spLocks noGrp="1"/>
          </p:cNvSpPr>
          <p:nvPr>
            <p:ph type="subTitle" idx="1"/>
          </p:nvPr>
        </p:nvSpPr>
        <p:spPr>
          <a:xfrm>
            <a:off x="304800" y="5562600"/>
            <a:ext cx="8648700" cy="914400"/>
          </a:xfrm>
        </p:spPr>
        <p:txBody>
          <a:bodyPr>
            <a:normAutofit/>
          </a:bodyPr>
          <a:lstStyle/>
          <a:p>
            <a:pPr algn="l"/>
            <a:r>
              <a:rPr lang="en-US" sz="1000" b="1" dirty="0"/>
              <a:t>P</a:t>
            </a:r>
            <a:r>
              <a:rPr lang="en-US" sz="1000" b="1" dirty="0">
                <a:solidFill>
                  <a:schemeClr val="tx1"/>
                </a:solidFill>
              </a:rPr>
              <a:t>aperwork Reduction Act: </a:t>
            </a:r>
            <a:r>
              <a:rPr lang="en-US" sz="1000" dirty="0">
                <a:solidFill>
                  <a:schemeClr val="tx1"/>
                </a:solidFill>
              </a:rPr>
              <a:t>The public reporting burden to complete this information collection is estimated at </a:t>
            </a:r>
            <a:r>
              <a:rPr lang="en-US" sz="1000" dirty="0" smtClean="0">
                <a:solidFill>
                  <a:schemeClr val="tx1"/>
                </a:solidFill>
              </a:rPr>
              <a:t>30 </a:t>
            </a:r>
            <a:r>
              <a:rPr lang="en-US" sz="1000" dirty="0">
                <a:solidFill>
                  <a:schemeClr val="tx1"/>
                </a:solidFill>
              </a:rPr>
              <a:t>minutes per response, including the time for reviewing instructions, searching existing data sources, gathering and maintaining the data needed, and the completing and reviewing the collected information.  An agency may not conduct or sponsor, and a person is not required to respond to a collection of information unless it displays a currently valid OMB control number and expiration date.  Send comments regarding this burden estimate or any other aspect of this collection of information, including suggestions for reducing this burden to DHS/NPPD/IICD, Kimberly Sass, </a:t>
            </a:r>
            <a:r>
              <a:rPr lang="en-US" sz="1000" u="sng" dirty="0">
                <a:solidFill>
                  <a:schemeClr val="tx1"/>
                </a:solidFill>
                <a:hlinkClick r:id="rId2"/>
              </a:rPr>
              <a:t>Kimberly.sass@hq.dhs.gov</a:t>
            </a:r>
            <a:r>
              <a:rPr lang="en-US" sz="1000" dirty="0">
                <a:solidFill>
                  <a:schemeClr val="tx1"/>
                </a:solidFill>
              </a:rPr>
              <a:t> ATTN: PRA [OMB Control Number </a:t>
            </a:r>
            <a:r>
              <a:rPr lang="en-US" sz="1000" dirty="0" smtClean="0">
                <a:solidFill>
                  <a:schemeClr val="tx1"/>
                </a:solidFill>
              </a:rPr>
              <a:t>1670-0009.</a:t>
            </a:r>
            <a:endParaRPr lang="en-US" sz="1000" dirty="0">
              <a:solidFill>
                <a:schemeClr val="tx1"/>
              </a:solidFill>
            </a:endParaRPr>
          </a:p>
        </p:txBody>
      </p:sp>
      <p:sp>
        <p:nvSpPr>
          <p:cNvPr id="4" name="Title 3"/>
          <p:cNvSpPr txBox="1">
            <a:spLocks/>
          </p:cNvSpPr>
          <p:nvPr/>
        </p:nvSpPr>
        <p:spPr>
          <a:xfrm>
            <a:off x="457200" y="274638"/>
            <a:ext cx="8229600" cy="7921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IP Gateway User Registration</a:t>
            </a:r>
            <a:endParaRPr lang="en-US" dirty="0"/>
          </a:p>
        </p:txBody>
      </p:sp>
      <p:sp>
        <p:nvSpPr>
          <p:cNvPr id="5" name="Rectangle 4"/>
          <p:cNvSpPr/>
          <p:nvPr/>
        </p:nvSpPr>
        <p:spPr>
          <a:xfrm>
            <a:off x="304800" y="3419625"/>
            <a:ext cx="3467100" cy="400110"/>
          </a:xfrm>
          <a:prstGeom prst="rect">
            <a:avLst/>
          </a:prstGeom>
        </p:spPr>
        <p:txBody>
          <a:bodyPr wrap="square">
            <a:spAutoFit/>
          </a:bodyPr>
          <a:lstStyle/>
          <a:p>
            <a:r>
              <a:rPr lang="en-US" sz="1000" dirty="0" smtClean="0"/>
              <a:t>OMB Control Number:  1670-0009</a:t>
            </a:r>
          </a:p>
          <a:p>
            <a:r>
              <a:rPr lang="en-US" sz="1000" dirty="0" smtClean="0"/>
              <a:t>Expiration Date:  XX/XX/XXXX</a:t>
            </a:r>
            <a:endParaRPr lang="en-US" sz="1000" dirty="0"/>
          </a:p>
        </p:txBody>
      </p:sp>
      <p:sp>
        <p:nvSpPr>
          <p:cNvPr id="6" name="Rectangle 5"/>
          <p:cNvSpPr/>
          <p:nvPr/>
        </p:nvSpPr>
        <p:spPr>
          <a:xfrm>
            <a:off x="0" y="1600200"/>
            <a:ext cx="10972800" cy="369332"/>
          </a:xfrm>
          <a:prstGeom prst="rect">
            <a:avLst/>
          </a:prstGeom>
        </p:spPr>
        <p:txBody>
          <a:bodyPr wrap="square">
            <a:spAutoFit/>
          </a:bodyPr>
          <a:lstStyle/>
          <a:p>
            <a:r>
              <a:rPr lang="en-US" dirty="0" smtClean="0"/>
              <a:t>Registration, feedback, and logon screen to updated to include the following:</a:t>
            </a:r>
            <a:endParaRPr lang="en-US" dirty="0"/>
          </a:p>
        </p:txBody>
      </p:sp>
    </p:spTree>
    <p:extLst>
      <p:ext uri="{BB962C8B-B14F-4D97-AF65-F5344CB8AC3E}">
        <p14:creationId xmlns:p14="http://schemas.microsoft.com/office/powerpoint/2010/main" val="4022544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IP Gateway User Registration Step 2 State Government </a:t>
            </a:r>
            <a:r>
              <a:rPr lang="en-US" sz="3200" dirty="0" smtClean="0"/>
              <a:t>Employee Continued</a:t>
            </a:r>
            <a:endParaRPr lang="en-US" sz="3200"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447800"/>
            <a:ext cx="8686800" cy="5105400"/>
          </a:xfrm>
          <a:prstGeom prst="rect">
            <a:avLst/>
          </a:prstGeom>
          <a:noFill/>
          <a:ln>
            <a:noFill/>
          </a:ln>
        </p:spPr>
      </p:pic>
    </p:spTree>
    <p:extLst>
      <p:ext uri="{BB962C8B-B14F-4D97-AF65-F5344CB8AC3E}">
        <p14:creationId xmlns:p14="http://schemas.microsoft.com/office/powerpoint/2010/main" val="3131775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IP Gateway User Registration Step </a:t>
            </a:r>
            <a:r>
              <a:rPr lang="en-US" sz="3200" dirty="0" smtClean="0"/>
              <a:t>2 State Contractor</a:t>
            </a:r>
            <a:endParaRPr lang="en-US" sz="3200" dirty="0"/>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781" y="1295400"/>
            <a:ext cx="879475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769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IP Gateway User Registration Step 2 State </a:t>
            </a:r>
            <a:r>
              <a:rPr lang="en-US" sz="3200" dirty="0" smtClean="0"/>
              <a:t>Contractor Continued</a:t>
            </a:r>
            <a:endParaRPr lang="en-US" sz="3200"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371600"/>
            <a:ext cx="8305800" cy="5105400"/>
          </a:xfrm>
          <a:prstGeom prst="rect">
            <a:avLst/>
          </a:prstGeom>
          <a:noFill/>
          <a:ln>
            <a:noFill/>
          </a:ln>
        </p:spPr>
      </p:pic>
    </p:spTree>
    <p:extLst>
      <p:ext uri="{BB962C8B-B14F-4D97-AF65-F5344CB8AC3E}">
        <p14:creationId xmlns:p14="http://schemas.microsoft.com/office/powerpoint/2010/main" val="2120685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IP Gateway User Registration Step 2 State Contractor Continued</a:t>
            </a:r>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447800"/>
            <a:ext cx="8610599" cy="5105400"/>
          </a:xfrm>
          <a:prstGeom prst="rect">
            <a:avLst/>
          </a:prstGeom>
          <a:noFill/>
          <a:ln>
            <a:noFill/>
          </a:ln>
        </p:spPr>
      </p:pic>
    </p:spTree>
    <p:extLst>
      <p:ext uri="{BB962C8B-B14F-4D97-AF65-F5344CB8AC3E}">
        <p14:creationId xmlns:p14="http://schemas.microsoft.com/office/powerpoint/2010/main" val="921325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IP Gateway User Registration Step </a:t>
            </a:r>
            <a:r>
              <a:rPr lang="en-US" sz="3200" dirty="0" smtClean="0"/>
              <a:t>2 Local Government Employee</a:t>
            </a:r>
            <a:endParaRPr lang="en-US" sz="3200" dirty="0"/>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181" y="1371600"/>
            <a:ext cx="8516696"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1748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IP Gateway User Registration Step 2 Local Government Employee</a:t>
            </a:r>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447800"/>
            <a:ext cx="8229599" cy="5029199"/>
          </a:xfrm>
          <a:prstGeom prst="rect">
            <a:avLst/>
          </a:prstGeom>
          <a:noFill/>
          <a:ln>
            <a:noFill/>
          </a:ln>
        </p:spPr>
      </p:pic>
    </p:spTree>
    <p:extLst>
      <p:ext uri="{BB962C8B-B14F-4D97-AF65-F5344CB8AC3E}">
        <p14:creationId xmlns:p14="http://schemas.microsoft.com/office/powerpoint/2010/main" val="3387842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IP Gateway User Registration Step 2 Local Government </a:t>
            </a:r>
            <a:r>
              <a:rPr lang="en-US" sz="3200" dirty="0" smtClean="0"/>
              <a:t>Contractor</a:t>
            </a:r>
            <a:endParaRPr lang="en-US" sz="3200" dirty="0"/>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1524000"/>
            <a:ext cx="8558489"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7747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IP Gateway User Registration Step 2 Local Government </a:t>
            </a:r>
            <a:r>
              <a:rPr lang="en-US" sz="3200" dirty="0" smtClean="0"/>
              <a:t>Contractor Continued</a:t>
            </a:r>
            <a:endParaRPr lang="en-US" sz="3200"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447800"/>
            <a:ext cx="8458200" cy="5029200"/>
          </a:xfrm>
          <a:prstGeom prst="rect">
            <a:avLst/>
          </a:prstGeom>
          <a:noFill/>
          <a:ln>
            <a:noFill/>
          </a:ln>
        </p:spPr>
      </p:pic>
    </p:spTree>
    <p:extLst>
      <p:ext uri="{BB962C8B-B14F-4D97-AF65-F5344CB8AC3E}">
        <p14:creationId xmlns:p14="http://schemas.microsoft.com/office/powerpoint/2010/main" val="2989332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3200" dirty="0"/>
              <a:t>IP Gateway User Registration Step 2 Local Government Contractor Continued</a:t>
            </a:r>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447800"/>
            <a:ext cx="8381999" cy="5105400"/>
          </a:xfrm>
          <a:prstGeom prst="rect">
            <a:avLst/>
          </a:prstGeom>
          <a:noFill/>
          <a:ln>
            <a:noFill/>
          </a:ln>
        </p:spPr>
      </p:pic>
    </p:spTree>
    <p:extLst>
      <p:ext uri="{BB962C8B-B14F-4D97-AF65-F5344CB8AC3E}">
        <p14:creationId xmlns:p14="http://schemas.microsoft.com/office/powerpoint/2010/main" val="3263777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IP Gateway User Registration Step </a:t>
            </a:r>
            <a:r>
              <a:rPr lang="en-US" sz="3200" dirty="0" smtClean="0"/>
              <a:t>2 Tribal Government Employee</a:t>
            </a:r>
            <a:endParaRPr lang="en-US" sz="3200" dirty="0"/>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8553327"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2595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92162"/>
          </a:xfrm>
        </p:spPr>
        <p:txBody>
          <a:bodyPr>
            <a:normAutofit fontScale="90000"/>
          </a:bodyPr>
          <a:lstStyle/>
          <a:p>
            <a:r>
              <a:rPr lang="en-US" dirty="0" smtClean="0"/>
              <a:t>IP Gateway User Registration Step 1</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847" y="1143000"/>
            <a:ext cx="8753475" cy="4882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4762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IP Gateway User Registration Step 2 Tribal Government </a:t>
            </a:r>
            <a:r>
              <a:rPr lang="en-US" sz="3200" dirty="0" smtClean="0"/>
              <a:t>Employee Continued</a:t>
            </a:r>
            <a:endParaRPr lang="en-US" sz="3200"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71600"/>
            <a:ext cx="8610600" cy="5181600"/>
          </a:xfrm>
          <a:prstGeom prst="rect">
            <a:avLst/>
          </a:prstGeom>
          <a:noFill/>
          <a:ln>
            <a:noFill/>
          </a:ln>
        </p:spPr>
      </p:pic>
    </p:spTree>
    <p:extLst>
      <p:ext uri="{BB962C8B-B14F-4D97-AF65-F5344CB8AC3E}">
        <p14:creationId xmlns:p14="http://schemas.microsoft.com/office/powerpoint/2010/main" val="921609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IP Gateway User Registration Step 2 Tribal </a:t>
            </a:r>
            <a:r>
              <a:rPr lang="en-US" sz="3200" dirty="0" smtClean="0"/>
              <a:t>Government Contractor</a:t>
            </a:r>
            <a:endParaRPr lang="en-US" sz="3200" dirty="0"/>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686800" cy="488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84924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IP Gateway User Registration Step 2 Tribal Government </a:t>
            </a:r>
            <a:r>
              <a:rPr lang="en-US" sz="3200" dirty="0" smtClean="0"/>
              <a:t>Contractor Continued</a:t>
            </a:r>
            <a:endParaRPr lang="en-US" sz="3200"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447800"/>
            <a:ext cx="8610599" cy="5029200"/>
          </a:xfrm>
          <a:prstGeom prst="rect">
            <a:avLst/>
          </a:prstGeom>
          <a:noFill/>
          <a:ln>
            <a:noFill/>
          </a:ln>
        </p:spPr>
      </p:pic>
    </p:spTree>
    <p:extLst>
      <p:ext uri="{BB962C8B-B14F-4D97-AF65-F5344CB8AC3E}">
        <p14:creationId xmlns:p14="http://schemas.microsoft.com/office/powerpoint/2010/main" val="31371944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IP Gateway User Registration Step 2 Tribal Government Contractor Continued</a:t>
            </a:r>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600200"/>
            <a:ext cx="8610600" cy="5029200"/>
          </a:xfrm>
          <a:prstGeom prst="rect">
            <a:avLst/>
          </a:prstGeom>
          <a:noFill/>
          <a:ln>
            <a:noFill/>
          </a:ln>
        </p:spPr>
      </p:pic>
    </p:spTree>
    <p:extLst>
      <p:ext uri="{BB962C8B-B14F-4D97-AF65-F5344CB8AC3E}">
        <p14:creationId xmlns:p14="http://schemas.microsoft.com/office/powerpoint/2010/main" val="2875569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200" dirty="0" smtClean="0"/>
              <a:t>IP Gateway User Registration Step 3</a:t>
            </a:r>
            <a:endParaRPr lang="en-US" sz="3200" dirty="0"/>
          </a:p>
        </p:txBody>
      </p:sp>
      <p:pic>
        <p:nvPicPr>
          <p:cNvPr id="5" name="Content Placeholder 4"/>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914400"/>
            <a:ext cx="8686800" cy="5638800"/>
          </a:xfrm>
          <a:prstGeom prst="rect">
            <a:avLst/>
          </a:prstGeom>
          <a:noFill/>
          <a:ln>
            <a:noFill/>
          </a:ln>
        </p:spPr>
      </p:pic>
    </p:spTree>
    <p:extLst>
      <p:ext uri="{BB962C8B-B14F-4D97-AF65-F5344CB8AC3E}">
        <p14:creationId xmlns:p14="http://schemas.microsoft.com/office/powerpoint/2010/main" val="1744205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US" sz="3200" dirty="0" smtClean="0"/>
              <a:t>IP Gateway User Registration Step 2</a:t>
            </a:r>
            <a:br>
              <a:rPr lang="en-US" sz="3200" dirty="0" smtClean="0"/>
            </a:br>
            <a:r>
              <a:rPr lang="en-US" sz="3200" dirty="0" smtClean="0"/>
              <a:t>Federal Employee</a:t>
            </a:r>
            <a:endParaRPr lang="en-US" sz="3200"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1295400"/>
            <a:ext cx="8697745"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9604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a:bodyPr>
          <a:lstStyle/>
          <a:p>
            <a:r>
              <a:rPr lang="en-US" sz="3200" dirty="0"/>
              <a:t>IP Gateway User Registration Step 2</a:t>
            </a:r>
            <a:br>
              <a:rPr lang="en-US" sz="3200" dirty="0"/>
            </a:br>
            <a:r>
              <a:rPr lang="en-US" sz="3200" dirty="0"/>
              <a:t>Federal </a:t>
            </a:r>
            <a:r>
              <a:rPr lang="en-US" sz="3200" dirty="0" smtClean="0"/>
              <a:t>Employee Continued</a:t>
            </a:r>
            <a:endParaRPr lang="en-US" sz="3200" dirty="0"/>
          </a:p>
        </p:txBody>
      </p:sp>
      <p:sp>
        <p:nvSpPr>
          <p:cNvPr id="3" name="Content Placeholder 2"/>
          <p:cNvSpPr>
            <a:spLocks noGrp="1"/>
          </p:cNvSpPr>
          <p:nvPr>
            <p:ph idx="1"/>
          </p:nvPr>
        </p:nvSpPr>
        <p:spPr/>
        <p:txBody>
          <a:bodyPr/>
          <a:lstStyle/>
          <a:p>
            <a:endParaRPr lang="en-US"/>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219201"/>
            <a:ext cx="8534400" cy="5181600"/>
          </a:xfrm>
          <a:prstGeom prst="rect">
            <a:avLst/>
          </a:prstGeom>
          <a:noFill/>
          <a:ln>
            <a:noFill/>
          </a:ln>
        </p:spPr>
      </p:pic>
    </p:spTree>
    <p:extLst>
      <p:ext uri="{BB962C8B-B14F-4D97-AF65-F5344CB8AC3E}">
        <p14:creationId xmlns:p14="http://schemas.microsoft.com/office/powerpoint/2010/main" val="4264146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200" dirty="0"/>
              <a:t>IP Gateway User Registration Step 2</a:t>
            </a:r>
            <a:br>
              <a:rPr lang="en-US" sz="3200" dirty="0"/>
            </a:br>
            <a:r>
              <a:rPr lang="en-US" sz="3200" dirty="0"/>
              <a:t>Federal Employee Continued</a:t>
            </a: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143000"/>
            <a:ext cx="8458200" cy="5334000"/>
          </a:xfrm>
          <a:prstGeom prst="rect">
            <a:avLst/>
          </a:prstGeom>
          <a:noFill/>
          <a:ln>
            <a:noFill/>
          </a:ln>
        </p:spPr>
      </p:pic>
    </p:spTree>
    <p:extLst>
      <p:ext uri="{BB962C8B-B14F-4D97-AF65-F5344CB8AC3E}">
        <p14:creationId xmlns:p14="http://schemas.microsoft.com/office/powerpoint/2010/main" val="3100314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19200"/>
          </a:xfrm>
        </p:spPr>
        <p:txBody>
          <a:bodyPr>
            <a:normAutofit fontScale="90000"/>
          </a:bodyPr>
          <a:lstStyle/>
          <a:p>
            <a:r>
              <a:rPr lang="en-US" sz="3600" dirty="0" smtClean="0"/>
              <a:t>IP Gateway User Registration Step 2</a:t>
            </a:r>
            <a:br>
              <a:rPr lang="en-US" sz="3600" dirty="0" smtClean="0"/>
            </a:br>
            <a:r>
              <a:rPr lang="en-US" sz="3600" dirty="0"/>
              <a:t>Federal Government Contractor</a:t>
            </a:r>
            <a:r>
              <a:rPr lang="en-US" dirty="0"/>
              <a:t/>
            </a:r>
            <a:br>
              <a:rPr lang="en-US" dirty="0"/>
            </a:br>
            <a:endParaRPr lang="en-US" dirty="0"/>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066800"/>
            <a:ext cx="8767075"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1623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IP Gateway User Registration Step 2</a:t>
            </a:r>
            <a:br>
              <a:rPr lang="en-US" sz="3200" dirty="0"/>
            </a:br>
            <a:r>
              <a:rPr lang="en-US" sz="3200" dirty="0"/>
              <a:t>Federal Government </a:t>
            </a:r>
            <a:r>
              <a:rPr lang="en-US" sz="3200" dirty="0" smtClean="0"/>
              <a:t>Contractor Continued</a:t>
            </a:r>
            <a:endParaRPr lang="en-US" sz="3200"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447800"/>
            <a:ext cx="8534400" cy="5105400"/>
          </a:xfrm>
          <a:prstGeom prst="rect">
            <a:avLst/>
          </a:prstGeom>
          <a:noFill/>
          <a:ln>
            <a:noFill/>
          </a:ln>
        </p:spPr>
      </p:pic>
    </p:spTree>
    <p:extLst>
      <p:ext uri="{BB962C8B-B14F-4D97-AF65-F5344CB8AC3E}">
        <p14:creationId xmlns:p14="http://schemas.microsoft.com/office/powerpoint/2010/main" val="480303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IP Gateway User Registration Step 2</a:t>
            </a:r>
            <a:br>
              <a:rPr lang="en-US" sz="3200" dirty="0"/>
            </a:br>
            <a:r>
              <a:rPr lang="en-US" sz="3200" dirty="0"/>
              <a:t>Federal Government Contractor Continued</a:t>
            </a:r>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600200"/>
            <a:ext cx="8534399" cy="5029200"/>
          </a:xfrm>
          <a:prstGeom prst="rect">
            <a:avLst/>
          </a:prstGeom>
          <a:noFill/>
          <a:ln>
            <a:noFill/>
          </a:ln>
        </p:spPr>
      </p:pic>
    </p:spTree>
    <p:extLst>
      <p:ext uri="{BB962C8B-B14F-4D97-AF65-F5344CB8AC3E}">
        <p14:creationId xmlns:p14="http://schemas.microsoft.com/office/powerpoint/2010/main" val="962324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IP Gateway User Registration Step </a:t>
            </a:r>
            <a:r>
              <a:rPr lang="en-US" sz="3200" dirty="0" smtClean="0"/>
              <a:t>2 State Government Employee</a:t>
            </a:r>
            <a:endParaRPr lang="en-US" sz="3200" dirty="0"/>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47800"/>
            <a:ext cx="8763000" cy="4917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08363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4DD533536F82C45ADFF6E8EEFF0EBED" ma:contentTypeVersion="2" ma:contentTypeDescription="Create a new document." ma:contentTypeScope="" ma:versionID="3bdc6f9e70f40d20a33eac84ad1540c9">
  <xsd:schema xmlns:xsd="http://www.w3.org/2001/XMLSchema" xmlns:xs="http://www.w3.org/2001/XMLSchema" xmlns:p="http://schemas.microsoft.com/office/2006/metadata/properties" xmlns:ns2="fe9628a8-4e73-4825-8be1-523eedfc6754" targetNamespace="http://schemas.microsoft.com/office/2006/metadata/properties" ma:root="true" ma:fieldsID="ca882db6251e1b1e1c73473381714eb9" ns2:_="">
    <xsd:import namespace="fe9628a8-4e73-4825-8be1-523eedfc675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9628a8-4e73-4825-8be1-523eedfc675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fe9628a8-4e73-4825-8be1-523eedfc6754">5YJZXJV6V4SC-902-319</_dlc_DocId>
    <_dlc_DocIdUrl xmlns="fe9628a8-4e73-4825-8be1-523eedfc6754">
      <Url>http://sptapp.dhs.gov/ESTT/CIO_PRA/_layouts/DocIdRedir.aspx?ID=5YJZXJV6V4SC-902-319</Url>
      <Description>5YJZXJV6V4SC-902-319</Description>
    </_dlc_DocIdUrl>
  </documentManagement>
</p:properties>
</file>

<file path=customXml/itemProps1.xml><?xml version="1.0" encoding="utf-8"?>
<ds:datastoreItem xmlns:ds="http://schemas.openxmlformats.org/officeDocument/2006/customXml" ds:itemID="{A6560878-8219-41A8-9BD1-EDC0AD0CFB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9628a8-4e73-4825-8be1-523eedfc67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C642D05-9A8C-4821-BA24-00DB85F96093}">
  <ds:schemaRefs>
    <ds:schemaRef ds:uri="http://schemas.microsoft.com/sharepoint/events"/>
  </ds:schemaRefs>
</ds:datastoreItem>
</file>

<file path=customXml/itemProps3.xml><?xml version="1.0" encoding="utf-8"?>
<ds:datastoreItem xmlns:ds="http://schemas.openxmlformats.org/officeDocument/2006/customXml" ds:itemID="{5BC5CAC6-35CB-4EBE-8116-9F4919ECD262}">
  <ds:schemaRefs>
    <ds:schemaRef ds:uri="http://schemas.microsoft.com/sharepoint/v3/contenttype/forms"/>
  </ds:schemaRefs>
</ds:datastoreItem>
</file>

<file path=customXml/itemProps4.xml><?xml version="1.0" encoding="utf-8"?>
<ds:datastoreItem xmlns:ds="http://schemas.openxmlformats.org/officeDocument/2006/customXml" ds:itemID="{37A24219-893E-46B3-82B2-F697CB81148F}">
  <ds:schemaRefs>
    <ds:schemaRef ds:uri="http://schemas.openxmlformats.org/package/2006/metadata/core-properties"/>
    <ds:schemaRef ds:uri="http://purl.org/dc/dcmitype/"/>
    <ds:schemaRef ds:uri="http://schemas.microsoft.com/office/infopath/2007/PartnerControls"/>
    <ds:schemaRef ds:uri="fe9628a8-4e73-4825-8be1-523eedfc6754"/>
    <ds:schemaRef ds:uri="http://purl.org/dc/elements/1.1/"/>
    <ds:schemaRef ds:uri="http://schemas.microsoft.com/office/2006/metadata/properties"/>
    <ds:schemaRef ds:uri="http://schemas.microsoft.com/office/2006/documentManagement/typ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105</TotalTime>
  <Words>270</Words>
  <Application>Microsoft Office PowerPoint</Application>
  <PresentationFormat>On-screen Show (4:3)</PresentationFormat>
  <Paragraphs>31</Paragraphs>
  <Slides>24</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Privacy Act Statement:  Authority: 44 U.S.C. § 3101 and 44 U.S.C. § 3534 authorize the collection of this information.  Purpose: DHS will use this information to create and manage your user account and grant access to the Infrastructure Protection (IP) Gateway.  Routine Use: This information may be disclosed as generally permitted under 5 U.S.C. § 552a(b) of the Privacy Act of 1974. This includes using the information, as necessary and authorized by the routine uses published in DHS/ALL-004 - General Information Technology Access Account Records System (GITAARS) November 27, 2012, 77 Fed. Reg. 70,792.  Disclosure: Furnishing this information is voluntary; however failure to provide the information requested may delay or prevent DHS from processing your access request. </vt:lpstr>
      <vt:lpstr>IP Gateway User Registration Step 1</vt:lpstr>
      <vt:lpstr>IP Gateway User Registration Step 2 Federal Employee</vt:lpstr>
      <vt:lpstr>IP Gateway User Registration Step 2 Federal Employee Continued</vt:lpstr>
      <vt:lpstr>IP Gateway User Registration Step 2 Federal Employee Continued</vt:lpstr>
      <vt:lpstr>IP Gateway User Registration Step 2 Federal Government Contractor </vt:lpstr>
      <vt:lpstr>IP Gateway User Registration Step 2 Federal Government Contractor Continued</vt:lpstr>
      <vt:lpstr>IP Gateway User Registration Step 2 Federal Government Contractor Continued</vt:lpstr>
      <vt:lpstr>IP Gateway User Registration Step 2 State Government Employee</vt:lpstr>
      <vt:lpstr>IP Gateway User Registration Step 2 State Government Employee Continued</vt:lpstr>
      <vt:lpstr>IP Gateway User Registration Step 2 State Contractor</vt:lpstr>
      <vt:lpstr>IP Gateway User Registration Step 2 State Contractor Continued</vt:lpstr>
      <vt:lpstr>IP Gateway User Registration Step 2 State Contractor Continued</vt:lpstr>
      <vt:lpstr>IP Gateway User Registration Step 2 Local Government Employee</vt:lpstr>
      <vt:lpstr>IP Gateway User Registration Step 2 Local Government Employee</vt:lpstr>
      <vt:lpstr>IP Gateway User Registration Step 2 Local Government Contractor</vt:lpstr>
      <vt:lpstr>IP Gateway User Registration Step 2 Local Government Contractor Continued</vt:lpstr>
      <vt:lpstr>IP Gateway User Registration Step 2 Local Government Contractor Continued</vt:lpstr>
      <vt:lpstr>IP Gateway User Registration Step 2 Tribal Government Employee</vt:lpstr>
      <vt:lpstr>IP Gateway User Registration Step 2 Tribal Government Employee Continued</vt:lpstr>
      <vt:lpstr>IP Gateway User Registration Step 2 Tribal Government Contractor</vt:lpstr>
      <vt:lpstr>IP Gateway User Registration Step 2 Tribal Government Contractor Continued</vt:lpstr>
      <vt:lpstr>IP Gateway User Registration Step 2 Tribal Government Contractor Continued</vt:lpstr>
      <vt:lpstr>IP Gateway User Registration Step 3</vt:lpstr>
    </vt:vector>
  </TitlesOfParts>
  <Company>Department of Homeland Security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Seifert, Katherine</dc:creator>
  <cp:lastModifiedBy>Woodson-Dukes, Cynthia (CTR)</cp:lastModifiedBy>
  <cp:revision>14</cp:revision>
  <cp:lastPrinted>2017-03-28T18:18:06Z</cp:lastPrinted>
  <dcterms:created xsi:type="dcterms:W3CDTF">2014-05-09T18:54:55Z</dcterms:created>
  <dcterms:modified xsi:type="dcterms:W3CDTF">2017-03-31T18:41:55Z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0x01010094DD533536F82C45ADFF6E8EEFF0EBED</vt:lpwstr>
  </property>
  <property fmtid="{D5CDD505-2E9C-101B-9397-08002B2CF9AE}" pid="3" name="_dlc_DocIdItemGuid">
    <vt:lpwstr>f35785fb-b0fc-4582-b44d-3cb44e9c25d2</vt:lpwstr>
  </property>
</Properties>
</file>