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6.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CDDE"/>
    <a:srgbClr val="E8E8EF"/>
    <a:srgbClr val="EF382E"/>
    <a:srgbClr val="E23A2F"/>
    <a:srgbClr val="FFE3B3"/>
    <a:srgbClr val="F78C3C"/>
    <a:srgbClr val="8250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62" autoAdjust="0"/>
    <p:restoredTop sz="90929"/>
  </p:normalViewPr>
  <p:slideViewPr>
    <p:cSldViewPr showGuides="1">
      <p:cViewPr varScale="1">
        <p:scale>
          <a:sx n="42" d="100"/>
          <a:sy n="42" d="100"/>
        </p:scale>
        <p:origin x="1164"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latin typeface="Bookman Old Style" panose="02050604050505020204" pitchFamily="18" charset="0"/>
              </a:defRPr>
            </a:pPr>
            <a:r>
              <a:rPr lang="en-US" dirty="0" smtClean="0">
                <a:latin typeface="Bookman Old Style" panose="02050604050505020204" pitchFamily="18" charset="0"/>
              </a:rPr>
              <a:t>All</a:t>
            </a:r>
            <a:r>
              <a:rPr lang="en-US" baseline="0" dirty="0" smtClean="0">
                <a:latin typeface="Bookman Old Style" panose="02050604050505020204" pitchFamily="18" charset="0"/>
              </a:rPr>
              <a:t> Applications Submitted</a:t>
            </a:r>
            <a:endParaRPr lang="en-US" dirty="0">
              <a:latin typeface="Bookman Old Style" panose="02050604050505020204" pitchFamily="18" charset="0"/>
            </a:endParaRPr>
          </a:p>
        </c:rich>
      </c:tx>
      <c:layout>
        <c:manualLayout>
          <c:xMode val="edge"/>
          <c:yMode val="edge"/>
          <c:x val="0.22958882894288593"/>
          <c:y val="4.2828706811928303E-2"/>
        </c:manualLayout>
      </c:layout>
      <c:overlay val="0"/>
    </c:title>
    <c:autoTitleDeleted val="0"/>
    <c:view3D>
      <c:rotX val="45"/>
      <c:rotY val="60"/>
      <c:rAngAx val="0"/>
    </c:view3D>
    <c:floor>
      <c:thickness val="0"/>
    </c:floor>
    <c:sideWall>
      <c:thickness val="0"/>
    </c:sideWall>
    <c:backWall>
      <c:thickness val="0"/>
    </c:backWall>
    <c:plotArea>
      <c:layout>
        <c:manualLayout>
          <c:layoutTarget val="inner"/>
          <c:xMode val="edge"/>
          <c:yMode val="edge"/>
          <c:x val="0.10278581800522359"/>
          <c:y val="0.15644983743920304"/>
          <c:w val="0.64758193740151682"/>
          <c:h val="0.80072145574886866"/>
        </c:manualLayout>
      </c:layout>
      <c:pie3DChart>
        <c:varyColors val="1"/>
        <c:ser>
          <c:idx val="0"/>
          <c:order val="0"/>
          <c:tx>
            <c:strRef>
              <c:f>Sheet1!$B$1</c:f>
              <c:strCache>
                <c:ptCount val="1"/>
                <c:pt idx="0">
                  <c:v>x</c:v>
                </c:pt>
              </c:strCache>
            </c:strRef>
          </c:tx>
          <c:spPr>
            <a:ln w="19050">
              <a:solidFill>
                <a:schemeClr val="tx1"/>
              </a:solidFill>
            </a:ln>
          </c:spPr>
          <c:explosion val="21"/>
          <c:dPt>
            <c:idx val="0"/>
            <c:bubble3D val="0"/>
            <c:explosion val="6"/>
            <c:spPr>
              <a:solidFill>
                <a:srgbClr val="C00000"/>
              </a:solidFill>
              <a:ln w="19050">
                <a:solidFill>
                  <a:schemeClr val="tx1"/>
                </a:solidFill>
              </a:ln>
            </c:spPr>
          </c:dPt>
          <c:dPt>
            <c:idx val="1"/>
            <c:bubble3D val="0"/>
            <c:spPr>
              <a:solidFill>
                <a:srgbClr val="FFE3B3"/>
              </a:solidFill>
              <a:ln w="19050">
                <a:solidFill>
                  <a:schemeClr val="tx1"/>
                </a:solidFill>
              </a:ln>
            </c:spPr>
          </c:dPt>
          <c:cat>
            <c:strRef>
              <c:f>Sheet1!$A$2:$A$3</c:f>
              <c:strCache>
                <c:ptCount val="2"/>
                <c:pt idx="0">
                  <c:v>Awarded</c:v>
                </c:pt>
                <c:pt idx="1">
                  <c:v>Not Awarded</c:v>
                </c:pt>
              </c:strCache>
            </c:strRef>
          </c:cat>
          <c:val>
            <c:numRef>
              <c:f>Sheet1!$B$2:$B$3</c:f>
              <c:numCache>
                <c:formatCode>General</c:formatCode>
                <c:ptCount val="2"/>
                <c:pt idx="0">
                  <c:v>49</c:v>
                </c:pt>
                <c:pt idx="1">
                  <c:v>88</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70755509904781688"/>
          <c:y val="0.43172404373811418"/>
          <c:w val="0.29244484141754701"/>
          <c:h val="0.18592998293315377"/>
        </c:manualLayout>
      </c:layout>
      <c:overlay val="0"/>
      <c:txPr>
        <a:bodyPr/>
        <a:lstStyle/>
        <a:p>
          <a:pPr>
            <a:defRPr>
              <a:latin typeface="Bookman Old Style" pitchFamily="18" charset="0"/>
            </a:defRPr>
          </a:pPr>
          <a:endParaRPr lang="en-US"/>
        </a:p>
      </c:txPr>
    </c:legend>
    <c:plotVisOnly val="1"/>
    <c:dispBlanksAs val="gap"/>
    <c:showDLblsOverMax val="0"/>
  </c:chart>
  <c:spPr>
    <a:ln>
      <a:noFill/>
    </a:ln>
  </c:spPr>
  <c:txPr>
    <a:bodyPr/>
    <a:lstStyle/>
    <a:p>
      <a:pPr>
        <a:defRPr sz="18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dirty="0"/>
              <a:t>Distribution of Awards</a:t>
            </a:r>
          </a:p>
        </c:rich>
      </c:tx>
      <c:overlay val="0"/>
    </c:title>
    <c:autoTitleDeleted val="0"/>
    <c:view3D>
      <c:rotX val="30"/>
      <c:rotY val="160"/>
      <c:rAngAx val="0"/>
      <c:perspective val="10"/>
    </c:view3D>
    <c:floor>
      <c:thickness val="0"/>
    </c:floor>
    <c:sideWall>
      <c:thickness val="0"/>
    </c:sideWall>
    <c:backWall>
      <c:thickness val="0"/>
    </c:backWall>
    <c:plotArea>
      <c:layout>
        <c:manualLayout>
          <c:layoutTarget val="inner"/>
          <c:xMode val="edge"/>
          <c:yMode val="edge"/>
          <c:x val="1.1652431157969665E-2"/>
          <c:y val="0.15191015482616629"/>
          <c:w val="0.98516971395524711"/>
          <c:h val="0.71457569375842966"/>
        </c:manualLayout>
      </c:layout>
      <c:pie3DChart>
        <c:varyColors val="1"/>
        <c:ser>
          <c:idx val="0"/>
          <c:order val="0"/>
          <c:tx>
            <c:strRef>
              <c:f>Sheet1!$B$1</c:f>
              <c:strCache>
                <c:ptCount val="1"/>
                <c:pt idx="0">
                  <c:v>Awards</c:v>
                </c:pt>
              </c:strCache>
            </c:strRef>
          </c:tx>
          <c:spPr>
            <a:ln w="19050">
              <a:solidFill>
                <a:schemeClr val="tx1"/>
              </a:solidFill>
            </a:ln>
          </c:spPr>
          <c:explosion val="14"/>
          <c:dPt>
            <c:idx val="0"/>
            <c:bubble3D val="0"/>
            <c:spPr>
              <a:solidFill>
                <a:srgbClr val="F78C3C"/>
              </a:solidFill>
              <a:ln w="19050">
                <a:solidFill>
                  <a:schemeClr val="tx1"/>
                </a:solidFill>
              </a:ln>
            </c:spPr>
          </c:dPt>
          <c:dPt>
            <c:idx val="1"/>
            <c:bubble3D val="0"/>
            <c:spPr>
              <a:solidFill>
                <a:srgbClr val="C00000"/>
              </a:solidFill>
              <a:ln w="19050">
                <a:solidFill>
                  <a:schemeClr val="tx1"/>
                </a:solidFill>
              </a:ln>
            </c:spPr>
          </c:dPt>
          <c:dPt>
            <c:idx val="2"/>
            <c:bubble3D val="0"/>
            <c:spPr>
              <a:solidFill>
                <a:srgbClr val="FFE3B3"/>
              </a:solidFill>
              <a:ln w="19050">
                <a:solidFill>
                  <a:schemeClr val="tx1"/>
                </a:solidFill>
              </a:ln>
            </c:spPr>
          </c:dPt>
          <c:dLbls>
            <c:dLbl>
              <c:idx val="0"/>
              <c:layout>
                <c:manualLayout>
                  <c:x val="0.20338983050847459"/>
                  <c:y val="-0.21250006971787072"/>
                </c:manualLayout>
              </c:layout>
              <c:dLblPos val="bestFit"/>
              <c:showLegendKey val="0"/>
              <c:showVal val="0"/>
              <c:showCatName val="0"/>
              <c:showSerName val="0"/>
              <c:showPercent val="1"/>
              <c:showBubbleSize val="0"/>
              <c:extLst>
                <c:ext xmlns:c15="http://schemas.microsoft.com/office/drawing/2012/chart" uri="{CE6537A1-D6FC-4f65-9D91-7224C49458BB}"/>
              </c:extLst>
            </c:dLbl>
            <c:dLbl>
              <c:idx val="1"/>
              <c:layout>
                <c:manualLayout>
                  <c:x val="-0.21468926553672316"/>
                  <c:y val="6.6666688538939811E-2"/>
                </c:manualLayout>
              </c:layout>
              <c:spPr>
                <a:ln w="19050"/>
              </c:spPr>
              <c:txPr>
                <a:bodyPr/>
                <a:lstStyle/>
                <a:p>
                  <a:pPr>
                    <a:defRPr sz="1000">
                      <a:solidFill>
                        <a:schemeClr val="bg1"/>
                      </a:solidFil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2"/>
              <c:layout>
                <c:manualLayout>
                  <c:x val="3.3898305084745659E-2"/>
                  <c:y val="-5.0000016404204858E-2"/>
                </c:manualLayout>
              </c:layout>
              <c:dLblPos val="bestFit"/>
              <c:showLegendKey val="0"/>
              <c:showVal val="0"/>
              <c:showCatName val="0"/>
              <c:showSerName val="0"/>
              <c:showPercent val="1"/>
              <c:showBubbleSize val="0"/>
              <c:extLst>
                <c:ext xmlns:c15="http://schemas.microsoft.com/office/drawing/2012/chart" uri="{CE6537A1-D6FC-4f65-9D91-7224C49458BB}"/>
              </c:extLst>
            </c:dLbl>
            <c:spPr>
              <a:ln w="19050"/>
            </c:spPr>
            <c:txPr>
              <a:bodyPr/>
              <a:lstStyle/>
              <a:p>
                <a:pPr>
                  <a:defRPr sz="1000"/>
                </a:pPr>
                <a:endParaRPr lang="en-US"/>
              </a:p>
            </c:txPr>
            <c:dLblPos val="outEnd"/>
            <c:showLegendKey val="0"/>
            <c:showVal val="0"/>
            <c:showCatName val="0"/>
            <c:showSerName val="0"/>
            <c:showPercent val="1"/>
            <c:showBubbleSize val="0"/>
            <c:showLeaderLines val="0"/>
            <c:extLst>
              <c:ext xmlns:c15="http://schemas.microsoft.com/office/drawing/2012/chart" uri="{CE6537A1-D6FC-4f65-9D91-7224C49458BB}"/>
            </c:extLst>
          </c:dLbls>
          <c:cat>
            <c:strRef>
              <c:f>Sheet1!$A$2:$A$4</c:f>
              <c:strCache>
                <c:ptCount val="3"/>
                <c:pt idx="0">
                  <c:v>Female</c:v>
                </c:pt>
                <c:pt idx="1">
                  <c:v>Male</c:v>
                </c:pt>
                <c:pt idx="2">
                  <c:v>No answer</c:v>
                </c:pt>
              </c:strCache>
            </c:strRef>
          </c:cat>
          <c:val>
            <c:numRef>
              <c:f>Sheet1!$B$2:$B$4</c:f>
              <c:numCache>
                <c:formatCode>General</c:formatCode>
                <c:ptCount val="3"/>
                <c:pt idx="0">
                  <c:v>42.9</c:v>
                </c:pt>
                <c:pt idx="1">
                  <c:v>53.1</c:v>
                </c:pt>
                <c:pt idx="2">
                  <c:v>4.0999999999999996</c:v>
                </c:pt>
              </c:numCache>
            </c:numRef>
          </c:val>
        </c:ser>
        <c:dLbls>
          <c:showLegendKey val="0"/>
          <c:showVal val="0"/>
          <c:showCatName val="0"/>
          <c:showSerName val="0"/>
          <c:showPercent val="0"/>
          <c:showBubbleSize val="0"/>
          <c:showLeaderLines val="0"/>
        </c:dLbls>
      </c:pie3DChart>
    </c:plotArea>
    <c:legend>
      <c:legendPos val="b"/>
      <c:layout>
        <c:manualLayout>
          <c:xMode val="edge"/>
          <c:yMode val="edge"/>
          <c:x val="2.9348058187641794E-2"/>
          <c:y val="0.87171354058843198"/>
          <c:w val="0.94136718865197833"/>
          <c:h val="0.12374544742304705"/>
        </c:manualLayout>
      </c:layout>
      <c:overlay val="0"/>
      <c:txPr>
        <a:bodyPr/>
        <a:lstStyle/>
        <a:p>
          <a:pPr>
            <a:defRPr sz="1200"/>
          </a:pPr>
          <a:endParaRPr lang="en-US"/>
        </a:p>
      </c:txPr>
    </c:legend>
    <c:plotVisOnly val="1"/>
    <c:dispBlanksAs val="gap"/>
    <c:showDLblsOverMax val="0"/>
  </c:chart>
  <c:spPr>
    <a:ln>
      <a:solidFill>
        <a:schemeClr val="bg1"/>
      </a:solidFill>
    </a:ln>
  </c:spPr>
  <c:txPr>
    <a:bodyPr/>
    <a:lstStyle/>
    <a:p>
      <a:pPr>
        <a:defRPr sz="1800">
          <a:latin typeface="Bookman Old Style" pitchFamily="18"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Sheet1!$B$1</c:f>
              <c:strCache>
                <c:ptCount val="1"/>
                <c:pt idx="0">
                  <c:v>Applications</c:v>
                </c:pt>
              </c:strCache>
            </c:strRef>
          </c:tx>
          <c:spPr>
            <a:solidFill>
              <a:srgbClr val="CDCDDE"/>
            </a:solidFill>
            <a:ln>
              <a:solidFill>
                <a:schemeClr val="tx1"/>
              </a:solidFill>
            </a:ln>
          </c:spPr>
          <c:invertIfNegative val="0"/>
          <c:dLbls>
            <c:dLbl>
              <c:idx val="4"/>
              <c:layout>
                <c:manualLayout>
                  <c:x val="-1.4983378478134709E-3"/>
                  <c:y val="5.4644808743169399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&lt;1 Year</c:v>
                </c:pt>
                <c:pt idx="1">
                  <c:v>1-3 Years</c:v>
                </c:pt>
                <c:pt idx="2">
                  <c:v>4-6 Years</c:v>
                </c:pt>
                <c:pt idx="3">
                  <c:v>7-9 Years</c:v>
                </c:pt>
                <c:pt idx="4">
                  <c:v>10+ Years</c:v>
                </c:pt>
              </c:strCache>
            </c:strRef>
          </c:cat>
          <c:val>
            <c:numRef>
              <c:f>Sheet1!$B$2:$B$6</c:f>
              <c:numCache>
                <c:formatCode>General</c:formatCode>
                <c:ptCount val="5"/>
                <c:pt idx="0">
                  <c:v>28</c:v>
                </c:pt>
                <c:pt idx="1">
                  <c:v>53</c:v>
                </c:pt>
                <c:pt idx="2">
                  <c:v>31</c:v>
                </c:pt>
                <c:pt idx="3">
                  <c:v>18</c:v>
                </c:pt>
                <c:pt idx="4">
                  <c:v>7</c:v>
                </c:pt>
              </c:numCache>
            </c:numRef>
          </c:val>
        </c:ser>
        <c:ser>
          <c:idx val="1"/>
          <c:order val="1"/>
          <c:tx>
            <c:strRef>
              <c:f>Sheet1!$C$1</c:f>
              <c:strCache>
                <c:ptCount val="1"/>
                <c:pt idx="0">
                  <c:v>Awards</c:v>
                </c:pt>
              </c:strCache>
            </c:strRef>
          </c:tx>
          <c:spPr>
            <a:solidFill>
              <a:srgbClr val="C00000"/>
            </a:solidFill>
            <a:ln>
              <a:solidFill>
                <a:schemeClr val="tx1"/>
              </a:solidFill>
            </a:ln>
          </c:spPr>
          <c:invertIfNegative val="0"/>
          <c:dLbls>
            <c:spPr>
              <a:noFill/>
              <a:ln>
                <a:noFill/>
              </a:ln>
              <a:effectLst/>
            </c:spPr>
            <c:txPr>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&lt;1 Year</c:v>
                </c:pt>
                <c:pt idx="1">
                  <c:v>1-3 Years</c:v>
                </c:pt>
                <c:pt idx="2">
                  <c:v>4-6 Years</c:v>
                </c:pt>
                <c:pt idx="3">
                  <c:v>7-9 Years</c:v>
                </c:pt>
                <c:pt idx="4">
                  <c:v>10+ Years</c:v>
                </c:pt>
              </c:strCache>
            </c:strRef>
          </c:cat>
          <c:val>
            <c:numRef>
              <c:f>Sheet1!$C$2:$C$6</c:f>
              <c:numCache>
                <c:formatCode>General</c:formatCode>
                <c:ptCount val="5"/>
                <c:pt idx="0">
                  <c:v>3</c:v>
                </c:pt>
                <c:pt idx="1">
                  <c:v>22</c:v>
                </c:pt>
                <c:pt idx="2">
                  <c:v>14</c:v>
                </c:pt>
                <c:pt idx="3">
                  <c:v>8</c:v>
                </c:pt>
                <c:pt idx="4">
                  <c:v>2</c:v>
                </c:pt>
              </c:numCache>
            </c:numRef>
          </c:val>
        </c:ser>
        <c:dLbls>
          <c:showLegendKey val="0"/>
          <c:showVal val="0"/>
          <c:showCatName val="0"/>
          <c:showSerName val="0"/>
          <c:showPercent val="0"/>
          <c:showBubbleSize val="0"/>
        </c:dLbls>
        <c:gapWidth val="150"/>
        <c:axId val="273727264"/>
        <c:axId val="273731576"/>
      </c:barChart>
      <c:catAx>
        <c:axId val="273727264"/>
        <c:scaling>
          <c:orientation val="minMax"/>
        </c:scaling>
        <c:delete val="0"/>
        <c:axPos val="b"/>
        <c:numFmt formatCode="General" sourceLinked="0"/>
        <c:majorTickMark val="out"/>
        <c:minorTickMark val="none"/>
        <c:tickLblPos val="nextTo"/>
        <c:txPr>
          <a:bodyPr/>
          <a:lstStyle/>
          <a:p>
            <a:pPr>
              <a:defRPr sz="1200"/>
            </a:pPr>
            <a:endParaRPr lang="en-US"/>
          </a:p>
        </c:txPr>
        <c:crossAx val="273731576"/>
        <c:crosses val="autoZero"/>
        <c:auto val="1"/>
        <c:lblAlgn val="ctr"/>
        <c:lblOffset val="100"/>
        <c:noMultiLvlLbl val="0"/>
      </c:catAx>
      <c:valAx>
        <c:axId val="273731576"/>
        <c:scaling>
          <c:orientation val="minMax"/>
        </c:scaling>
        <c:delete val="0"/>
        <c:axPos val="l"/>
        <c:majorGridlines/>
        <c:numFmt formatCode="General" sourceLinked="1"/>
        <c:majorTickMark val="out"/>
        <c:minorTickMark val="none"/>
        <c:tickLblPos val="nextTo"/>
        <c:txPr>
          <a:bodyPr/>
          <a:lstStyle/>
          <a:p>
            <a:pPr>
              <a:defRPr sz="1400"/>
            </a:pPr>
            <a:endParaRPr lang="en-US"/>
          </a:p>
        </c:txPr>
        <c:crossAx val="273727264"/>
        <c:crosses val="autoZero"/>
        <c:crossBetween val="between"/>
      </c:valAx>
    </c:plotArea>
    <c:legend>
      <c:legendPos val="r"/>
      <c:overlay val="0"/>
      <c:txPr>
        <a:bodyPr/>
        <a:lstStyle/>
        <a:p>
          <a:pPr>
            <a:defRPr sz="1400"/>
          </a:pPr>
          <a:endParaRPr lang="en-US"/>
        </a:p>
      </c:txPr>
    </c:legend>
    <c:plotVisOnly val="1"/>
    <c:dispBlanksAs val="gap"/>
    <c:showDLblsOverMax val="0"/>
  </c:chart>
  <c:txPr>
    <a:bodyPr/>
    <a:lstStyle/>
    <a:p>
      <a:pPr>
        <a:defRPr sz="1800">
          <a:latin typeface="Bookman Old Style" pitchFamily="18"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40"/>
      <c:rotY val="210"/>
      <c:depthPercent val="100"/>
      <c:rAngAx val="0"/>
      <c:perspective val="0"/>
    </c:view3D>
    <c:floor>
      <c:thickness val="0"/>
    </c:floor>
    <c:sideWall>
      <c:thickness val="0"/>
    </c:sideWall>
    <c:backWall>
      <c:thickness val="0"/>
    </c:backWall>
    <c:plotArea>
      <c:layout>
        <c:manualLayout>
          <c:layoutTarget val="inner"/>
          <c:xMode val="edge"/>
          <c:yMode val="edge"/>
          <c:x val="8.2775866846064305E-2"/>
          <c:y val="0.13173154063289258"/>
          <c:w val="0.82571684587813621"/>
          <c:h val="0.80223064748055284"/>
        </c:manualLayout>
      </c:layout>
      <c:pie3DChart>
        <c:varyColors val="1"/>
        <c:ser>
          <c:idx val="0"/>
          <c:order val="0"/>
          <c:tx>
            <c:strRef>
              <c:f>Sheet1!$B$1</c:f>
              <c:strCache>
                <c:ptCount val="1"/>
                <c:pt idx="0">
                  <c:v>Applications</c:v>
                </c:pt>
              </c:strCache>
            </c:strRef>
          </c:tx>
          <c:spPr>
            <a:ln w="38100">
              <a:solidFill>
                <a:schemeClr val="tx1"/>
              </a:solidFill>
            </a:ln>
          </c:spPr>
          <c:dPt>
            <c:idx val="0"/>
            <c:bubble3D val="0"/>
            <c:spPr>
              <a:solidFill>
                <a:srgbClr val="FFE3B3"/>
              </a:solidFill>
              <a:ln w="38100">
                <a:solidFill>
                  <a:schemeClr val="tx1"/>
                </a:solidFill>
              </a:ln>
            </c:spPr>
          </c:dPt>
          <c:dPt>
            <c:idx val="1"/>
            <c:bubble3D val="0"/>
            <c:spPr>
              <a:solidFill>
                <a:srgbClr val="F78C3C"/>
              </a:solidFill>
              <a:ln w="38100">
                <a:solidFill>
                  <a:schemeClr val="tx1"/>
                </a:solidFill>
              </a:ln>
            </c:spPr>
          </c:dPt>
          <c:dPt>
            <c:idx val="2"/>
            <c:bubble3D val="0"/>
            <c:spPr>
              <a:solidFill>
                <a:srgbClr val="825037"/>
              </a:solidFill>
              <a:ln w="38100">
                <a:solidFill>
                  <a:schemeClr val="tx1"/>
                </a:solidFill>
              </a:ln>
            </c:spPr>
          </c:dPt>
          <c:dPt>
            <c:idx val="3"/>
            <c:bubble3D val="0"/>
            <c:spPr>
              <a:solidFill>
                <a:srgbClr val="C00000"/>
              </a:solidFill>
              <a:ln w="38100">
                <a:solidFill>
                  <a:schemeClr val="tx1"/>
                </a:solidFill>
              </a:ln>
            </c:spPr>
          </c:dPt>
          <c:dLbls>
            <c:dLbl>
              <c:idx val="0"/>
              <c:spPr>
                <a:ln>
                  <a:noFill/>
                </a:ln>
              </c:spPr>
              <c:txPr>
                <a:bodyPr/>
                <a:lstStyle/>
                <a:p>
                  <a:pPr>
                    <a:defRPr sz="1100" b="1">
                      <a:solidFill>
                        <a:schemeClr val="tx1"/>
                      </a:solidFill>
                      <a:latin typeface="Bookman Old Style" pitchFamily="18"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Lst>
            </c:dLbl>
            <c:dLbl>
              <c:idx val="1"/>
              <c:layout>
                <c:manualLayout>
                  <c:x val="0.22621373437191319"/>
                  <c:y val="0.1236544843056919"/>
                </c:manualLayout>
              </c:layout>
              <c:spPr>
                <a:ln>
                  <a:noFill/>
                </a:ln>
              </c:spPr>
              <c:txPr>
                <a:bodyPr/>
                <a:lstStyle/>
                <a:p>
                  <a:pPr>
                    <a:defRPr sz="1100" b="1">
                      <a:solidFill>
                        <a:schemeClr val="tx1"/>
                      </a:solidFill>
                      <a:latin typeface="Bookman Old Style" pitchFamily="18" charset="0"/>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extLst>
            </c:dLbl>
            <c:dLbl>
              <c:idx val="2"/>
              <c:layout>
                <c:manualLayout>
                  <c:x val="-0.21528906668924458"/>
                  <c:y val="0.11765632776865188"/>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Lst>
            </c:dLbl>
            <c:dLbl>
              <c:idx val="3"/>
              <c:layout>
                <c:manualLayout>
                  <c:x val="-0.11438438855494382"/>
                  <c:y val="-0.223977089229982"/>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Lst>
            </c:dLbl>
            <c:dLbl>
              <c:idx val="4"/>
              <c:layout>
                <c:manualLayout>
                  <c:x val="-2.1383050404989726E-2"/>
                  <c:y val="3.3342509844347404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Lst>
            </c:dLbl>
            <c:spPr>
              <a:ln>
                <a:noFill/>
              </a:ln>
            </c:spPr>
            <c:txPr>
              <a:bodyPr/>
              <a:lstStyle/>
              <a:p>
                <a:pPr>
                  <a:defRPr sz="1100" b="1">
                    <a:solidFill>
                      <a:schemeClr val="bg1"/>
                    </a:solidFill>
                    <a:latin typeface="Bookman Old Style" pitchFamily="18" charset="0"/>
                  </a:defRPr>
                </a:pPr>
                <a:endParaRPr lang="en-US"/>
              </a:p>
            </c:txPr>
            <c:dLblPos val="bestFit"/>
            <c:showLegendKey val="0"/>
            <c:showVal val="0"/>
            <c:showCatName val="1"/>
            <c:showSerName val="0"/>
            <c:showPercent val="1"/>
            <c:showBubbleSize val="0"/>
            <c:separator>, </c:separator>
            <c:showLeaderLines val="1"/>
            <c:extLst>
              <c:ext xmlns:c15="http://schemas.microsoft.com/office/drawing/2012/chart" uri="{CE6537A1-D6FC-4f65-9D91-7224C49458BB}"/>
            </c:extLst>
          </c:dLbls>
          <c:cat>
            <c:strRef>
              <c:f>Sheet1!$A$2:$A$6</c:f>
              <c:strCache>
                <c:ptCount val="4"/>
                <c:pt idx="0">
                  <c:v>Under $50,000</c:v>
                </c:pt>
                <c:pt idx="1">
                  <c:v>$50,001 to $100,000</c:v>
                </c:pt>
                <c:pt idx="2">
                  <c:v>$100,001 to $150,000</c:v>
                </c:pt>
                <c:pt idx="3">
                  <c:v>Over $150,000</c:v>
                </c:pt>
              </c:strCache>
            </c:strRef>
          </c:cat>
          <c:val>
            <c:numRef>
              <c:f>Sheet1!$B$2:$B$6</c:f>
              <c:numCache>
                <c:formatCode>General</c:formatCode>
                <c:ptCount val="5"/>
                <c:pt idx="0">
                  <c:v>5</c:v>
                </c:pt>
                <c:pt idx="1">
                  <c:v>13</c:v>
                </c:pt>
                <c:pt idx="2">
                  <c:v>16</c:v>
                </c:pt>
                <c:pt idx="3">
                  <c:v>9</c:v>
                </c:pt>
              </c:numCache>
            </c:numRef>
          </c:val>
        </c:ser>
        <c:dLbls>
          <c:showLegendKey val="0"/>
          <c:showVal val="0"/>
          <c:showCatName val="0"/>
          <c:showSerName val="0"/>
          <c:showPercent val="0"/>
          <c:showBubbleSize val="0"/>
          <c:showLeaderLines val="1"/>
        </c:dLbls>
      </c:pie3DChart>
    </c:plotArea>
    <c:plotVisOnly val="1"/>
    <c:dispBlanksAs val="gap"/>
    <c:showDLblsOverMax val="0"/>
  </c:chart>
  <c:spPr>
    <a:ln>
      <a:noFill/>
    </a:ln>
  </c:spPr>
  <c:txPr>
    <a:bodyPr/>
    <a:lstStyle/>
    <a:p>
      <a:pPr>
        <a:defRPr sz="18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40"/>
      <c:rotY val="210"/>
      <c:depthPercent val="100"/>
      <c:rAngAx val="0"/>
      <c:perspective val="0"/>
    </c:view3D>
    <c:floor>
      <c:thickness val="0"/>
    </c:floor>
    <c:sideWall>
      <c:thickness val="0"/>
    </c:sideWall>
    <c:backWall>
      <c:thickness val="0"/>
    </c:backWall>
    <c:plotArea>
      <c:layout>
        <c:manualLayout>
          <c:layoutTarget val="inner"/>
          <c:xMode val="edge"/>
          <c:yMode val="edge"/>
          <c:x val="7.5770996769647367E-2"/>
          <c:y val="0.11802081921628219"/>
          <c:w val="0.82633946080907206"/>
          <c:h val="0.80314965287162354"/>
        </c:manualLayout>
      </c:layout>
      <c:pie3DChart>
        <c:varyColors val="1"/>
        <c:ser>
          <c:idx val="0"/>
          <c:order val="0"/>
          <c:tx>
            <c:strRef>
              <c:f>Sheet1!$B$1</c:f>
              <c:strCache>
                <c:ptCount val="1"/>
                <c:pt idx="0">
                  <c:v>Awards</c:v>
                </c:pt>
              </c:strCache>
            </c:strRef>
          </c:tx>
          <c:spPr>
            <a:ln w="38100">
              <a:solidFill>
                <a:schemeClr val="tx1"/>
              </a:solidFill>
            </a:ln>
            <a:scene3d>
              <a:camera prst="orthographicFront"/>
              <a:lightRig rig="threePt" dir="t"/>
            </a:scene3d>
            <a:sp3d>
              <a:contourClr>
                <a:srgbClr val="000000"/>
              </a:contourClr>
            </a:sp3d>
          </c:spPr>
          <c:dPt>
            <c:idx val="0"/>
            <c:bubble3D val="0"/>
            <c:spPr>
              <a:solidFill>
                <a:srgbClr val="FFE3B3"/>
              </a:solidFill>
              <a:ln w="38100">
                <a:solidFill>
                  <a:schemeClr val="tx1"/>
                </a:solidFill>
              </a:ln>
              <a:scene3d>
                <a:camera prst="orthographicFront"/>
                <a:lightRig rig="threePt" dir="t"/>
              </a:scene3d>
              <a:sp3d>
                <a:contourClr>
                  <a:srgbClr val="000000"/>
                </a:contourClr>
              </a:sp3d>
            </c:spPr>
          </c:dPt>
          <c:dPt>
            <c:idx val="1"/>
            <c:bubble3D val="0"/>
            <c:spPr>
              <a:solidFill>
                <a:srgbClr val="F78C3C"/>
              </a:solidFill>
              <a:ln w="38100">
                <a:solidFill>
                  <a:schemeClr val="tx1"/>
                </a:solidFill>
              </a:ln>
              <a:scene3d>
                <a:camera prst="orthographicFront"/>
                <a:lightRig rig="threePt" dir="t"/>
              </a:scene3d>
              <a:sp3d>
                <a:contourClr>
                  <a:srgbClr val="000000"/>
                </a:contourClr>
              </a:sp3d>
            </c:spPr>
          </c:dPt>
          <c:dPt>
            <c:idx val="2"/>
            <c:bubble3D val="0"/>
            <c:spPr>
              <a:solidFill>
                <a:srgbClr val="825037"/>
              </a:solidFill>
              <a:ln w="38100">
                <a:solidFill>
                  <a:schemeClr val="tx1"/>
                </a:solidFill>
              </a:ln>
              <a:scene3d>
                <a:camera prst="orthographicFront"/>
                <a:lightRig rig="threePt" dir="t"/>
              </a:scene3d>
              <a:sp3d>
                <a:contourClr>
                  <a:srgbClr val="000000"/>
                </a:contourClr>
              </a:sp3d>
            </c:spPr>
          </c:dPt>
          <c:dPt>
            <c:idx val="3"/>
            <c:bubble3D val="0"/>
            <c:spPr>
              <a:solidFill>
                <a:srgbClr val="C00000"/>
              </a:solidFill>
              <a:ln w="38100">
                <a:solidFill>
                  <a:schemeClr val="tx1"/>
                </a:solidFill>
              </a:ln>
              <a:scene3d>
                <a:camera prst="orthographicFront"/>
                <a:lightRig rig="threePt" dir="t"/>
              </a:scene3d>
              <a:sp3d>
                <a:contourClr>
                  <a:srgbClr val="000000"/>
                </a:contourClr>
              </a:sp3d>
            </c:spPr>
          </c:dPt>
          <c:dLbls>
            <c:dLbl>
              <c:idx val="0"/>
              <c:layout>
                <c:manualLayout>
                  <c:x val="0.19535591183632162"/>
                  <c:y val="0.12977060367454069"/>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13633871539666739"/>
                      <c:h val="0.13984759113711062"/>
                    </c:manualLayout>
                  </c15:layout>
                </c:ext>
              </c:extLst>
            </c:dLbl>
            <c:dLbl>
              <c:idx val="1"/>
              <c:layout>
                <c:manualLayout>
                  <c:x val="-0.18588640275387264"/>
                  <c:y val="0.20412703412073491"/>
                </c:manualLayout>
              </c:layout>
              <c:spPr>
                <a:ln>
                  <a:noFill/>
                </a:ln>
              </c:spPr>
              <c:txPr>
                <a:bodyPr/>
                <a:lstStyle/>
                <a:p>
                  <a:pPr>
                    <a:defRPr sz="1100" b="1">
                      <a:solidFill>
                        <a:schemeClr val="bg1"/>
                      </a:solidFill>
                      <a:latin typeface="Bookman Old Style" pitchFamily="18" charset="0"/>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extLst>
            </c:dLbl>
            <c:dLbl>
              <c:idx val="2"/>
              <c:layout>
                <c:manualLayout>
                  <c:x val="-0.20424555364314401"/>
                  <c:y val="-0.14772992125984258"/>
                </c:manualLayout>
              </c:layout>
              <c:spPr>
                <a:ln>
                  <a:noFill/>
                </a:ln>
              </c:spPr>
              <c:txPr>
                <a:bodyPr/>
                <a:lstStyle/>
                <a:p>
                  <a:pPr>
                    <a:defRPr sz="1100" b="1">
                      <a:solidFill>
                        <a:schemeClr val="bg1"/>
                      </a:solidFill>
                      <a:latin typeface="Bookman Old Style" pitchFamily="18" charset="0"/>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extLst>
            </c:dLbl>
            <c:dLbl>
              <c:idx val="3"/>
              <c:layout>
                <c:manualLayout>
                  <c:x val="-6.7800199673835951E-2"/>
                  <c:y val="-0.23794199475065628"/>
                </c:manualLayout>
              </c:layout>
              <c:tx>
                <c:rich>
                  <a:bodyPr/>
                  <a:lstStyle/>
                  <a:p>
                    <a:pPr>
                      <a:defRPr sz="1100" b="1">
                        <a:solidFill>
                          <a:schemeClr val="bg1"/>
                        </a:solidFill>
                        <a:latin typeface="Bookman Old Style" pitchFamily="18" charset="0"/>
                      </a:defRPr>
                    </a:pPr>
                    <a:fld id="{9247A219-1AFB-4976-9227-DB391FB137A2}" type="CATEGORYNAME">
                      <a:rPr lang="en-US">
                        <a:solidFill>
                          <a:schemeClr val="bg1"/>
                        </a:solidFill>
                      </a:rPr>
                      <a:pPr>
                        <a:defRPr sz="1100" b="1">
                          <a:solidFill>
                            <a:schemeClr val="bg1"/>
                          </a:solidFill>
                          <a:latin typeface="Bookman Old Style" pitchFamily="18" charset="0"/>
                        </a:defRPr>
                      </a:pPr>
                      <a:t>[CATEGORY NAME]</a:t>
                    </a:fld>
                    <a:r>
                      <a:rPr lang="en-US" baseline="0" dirty="0" smtClean="0">
                        <a:solidFill>
                          <a:schemeClr val="bg1"/>
                        </a:solidFill>
                      </a:rPr>
                      <a:t>,</a:t>
                    </a:r>
                    <a:br>
                      <a:rPr lang="en-US" baseline="0" dirty="0" smtClean="0">
                        <a:solidFill>
                          <a:schemeClr val="bg1"/>
                        </a:solidFill>
                      </a:rPr>
                    </a:br>
                    <a:r>
                      <a:rPr lang="en-US" baseline="0" dirty="0" smtClean="0">
                        <a:solidFill>
                          <a:schemeClr val="bg1"/>
                        </a:solidFill>
                      </a:rPr>
                      <a:t> </a:t>
                    </a:r>
                    <a:fld id="{845B2F99-2AB8-42F3-B66F-8C804D8C0B83}" type="PERCENTAGE">
                      <a:rPr lang="en-US" baseline="0">
                        <a:solidFill>
                          <a:schemeClr val="bg1"/>
                        </a:solidFill>
                      </a:rPr>
                      <a:pPr>
                        <a:defRPr sz="1100" b="1">
                          <a:solidFill>
                            <a:schemeClr val="bg1"/>
                          </a:solidFill>
                          <a:latin typeface="Bookman Old Style" pitchFamily="18" charset="0"/>
                        </a:defRPr>
                      </a:pPr>
                      <a:t>[PERCENTAGE]</a:t>
                    </a:fld>
                    <a:endParaRPr lang="en-US" baseline="0" dirty="0" smtClean="0">
                      <a:solidFill>
                        <a:schemeClr val="bg1"/>
                      </a:solidFill>
                    </a:endParaRPr>
                  </a:p>
                </c:rich>
              </c:tx>
              <c:spPr>
                <a:ln>
                  <a:noFill/>
                </a:ln>
              </c:spPr>
              <c:dLblPos val="bestFit"/>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ln>
                <a:noFill/>
              </a:ln>
            </c:spPr>
            <c:txPr>
              <a:bodyPr/>
              <a:lstStyle/>
              <a:p>
                <a:pPr>
                  <a:defRPr sz="1100" b="1">
                    <a:solidFill>
                      <a:schemeClr val="tx1"/>
                    </a:solidFill>
                    <a:latin typeface="Bookman Old Style" pitchFamily="18" charset="0"/>
                  </a:defRPr>
                </a:pPr>
                <a:endParaRPr lang="en-US"/>
              </a:p>
            </c:txPr>
            <c:dLblPos val="bestFit"/>
            <c:showLegendKey val="0"/>
            <c:showVal val="0"/>
            <c:showCatName val="1"/>
            <c:showSerName val="0"/>
            <c:showPercent val="1"/>
            <c:showBubbleSize val="0"/>
            <c:separator>, </c:separator>
            <c:showLeaderLines val="1"/>
            <c:extLst>
              <c:ext xmlns:c15="http://schemas.microsoft.com/office/drawing/2012/chart" uri="{CE6537A1-D6FC-4f65-9D91-7224C49458BB}"/>
            </c:extLst>
          </c:dLbls>
          <c:cat>
            <c:strRef>
              <c:f>Sheet1!$A$2:$A$5</c:f>
              <c:strCache>
                <c:ptCount val="4"/>
                <c:pt idx="0">
                  <c:v>Under $50,000</c:v>
                </c:pt>
                <c:pt idx="1">
                  <c:v>$50,001 to $100,000</c:v>
                </c:pt>
                <c:pt idx="2">
                  <c:v>$100,001 to $150,000</c:v>
                </c:pt>
                <c:pt idx="3">
                  <c:v>Over $150,000</c:v>
                </c:pt>
              </c:strCache>
            </c:strRef>
          </c:cat>
          <c:val>
            <c:numRef>
              <c:f>Sheet1!$B$2:$B$5</c:f>
              <c:numCache>
                <c:formatCode>General</c:formatCode>
                <c:ptCount val="4"/>
                <c:pt idx="0">
                  <c:v>2</c:v>
                </c:pt>
                <c:pt idx="1">
                  <c:v>1</c:v>
                </c:pt>
                <c:pt idx="2">
                  <c:v>1</c:v>
                </c:pt>
                <c:pt idx="3">
                  <c:v>1</c:v>
                </c:pt>
              </c:numCache>
            </c:numRef>
          </c:val>
        </c:ser>
        <c:dLbls>
          <c:showLegendKey val="0"/>
          <c:showVal val="0"/>
          <c:showCatName val="0"/>
          <c:showSerName val="0"/>
          <c:showPercent val="0"/>
          <c:showBubbleSize val="0"/>
          <c:showLeaderLines val="1"/>
        </c:dLbls>
      </c:pie3DChart>
    </c:plotArea>
    <c:plotVisOnly val="1"/>
    <c:dispBlanksAs val="gap"/>
    <c:showDLblsOverMax val="0"/>
  </c:chart>
  <c:spPr>
    <a:ln>
      <a:noFill/>
    </a:ln>
  </c:spPr>
  <c:txPr>
    <a:bodyPr/>
    <a:lstStyle/>
    <a:p>
      <a:pPr>
        <a:defRPr sz="1800"/>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dirty="0"/>
              <a:t>Distribution of </a:t>
            </a:r>
            <a:r>
              <a:rPr lang="en-US" sz="1600" dirty="0" smtClean="0"/>
              <a:t>Areas Filled</a:t>
            </a:r>
            <a:endParaRPr lang="en-US" sz="1600" dirty="0"/>
          </a:p>
        </c:rich>
      </c:tx>
      <c:overlay val="0"/>
    </c:title>
    <c:autoTitleDeleted val="0"/>
    <c:view3D>
      <c:rotX val="30"/>
      <c:rotY val="180"/>
      <c:rAngAx val="0"/>
      <c:perspective val="10"/>
    </c:view3D>
    <c:floor>
      <c:thickness val="0"/>
    </c:floor>
    <c:sideWall>
      <c:thickness val="0"/>
    </c:sideWall>
    <c:backWall>
      <c:thickness val="0"/>
    </c:backWall>
    <c:plotArea>
      <c:layout>
        <c:manualLayout>
          <c:layoutTarget val="inner"/>
          <c:xMode val="edge"/>
          <c:yMode val="edge"/>
          <c:x val="1.2861117374307418E-2"/>
          <c:y val="0.15294137949573317"/>
          <c:w val="0.97427776525138532"/>
          <c:h val="0.7042959652149211"/>
        </c:manualLayout>
      </c:layout>
      <c:pie3DChart>
        <c:varyColors val="1"/>
        <c:ser>
          <c:idx val="0"/>
          <c:order val="0"/>
          <c:tx>
            <c:strRef>
              <c:f>Sheet1!$B$1</c:f>
              <c:strCache>
                <c:ptCount val="1"/>
                <c:pt idx="0">
                  <c:v>Awards</c:v>
                </c:pt>
              </c:strCache>
            </c:strRef>
          </c:tx>
          <c:spPr>
            <a:ln w="19050">
              <a:solidFill>
                <a:schemeClr val="tx1"/>
              </a:solidFill>
            </a:ln>
          </c:spPr>
          <c:explosion val="16"/>
          <c:dPt>
            <c:idx val="0"/>
            <c:bubble3D val="0"/>
            <c:spPr>
              <a:solidFill>
                <a:srgbClr val="F78C3C"/>
              </a:solidFill>
              <a:ln w="19050">
                <a:solidFill>
                  <a:schemeClr val="tx1"/>
                </a:solidFill>
              </a:ln>
            </c:spPr>
          </c:dPt>
          <c:dPt>
            <c:idx val="1"/>
            <c:bubble3D val="0"/>
            <c:spPr>
              <a:solidFill>
                <a:srgbClr val="C00000"/>
              </a:solidFill>
              <a:ln w="19050">
                <a:solidFill>
                  <a:schemeClr val="tx1"/>
                </a:solidFill>
              </a:ln>
            </c:spPr>
          </c:dPt>
          <c:dPt>
            <c:idx val="2"/>
            <c:bubble3D val="0"/>
            <c:spPr>
              <a:solidFill>
                <a:srgbClr val="FFE3B3"/>
              </a:solidFill>
              <a:ln w="19050">
                <a:solidFill>
                  <a:schemeClr val="tx1"/>
                </a:solidFill>
              </a:ln>
            </c:spPr>
          </c:dPt>
          <c:dLbls>
            <c:dLbl>
              <c:idx val="0"/>
              <c:layout>
                <c:manualLayout>
                  <c:x val="9.6175009692007846E-2"/>
                  <c:y val="-0.24445398749388542"/>
                </c:manualLayout>
              </c:layout>
              <c:dLblPos val="bestFit"/>
              <c:showLegendKey val="0"/>
              <c:showVal val="0"/>
              <c:showCatName val="0"/>
              <c:showSerName val="0"/>
              <c:showPercent val="1"/>
              <c:showBubbleSize val="0"/>
              <c:extLst>
                <c:ext xmlns:c15="http://schemas.microsoft.com/office/drawing/2012/chart" uri="{CE6537A1-D6FC-4f65-9D91-7224C49458BB}"/>
              </c:extLst>
            </c:dLbl>
            <c:dLbl>
              <c:idx val="1"/>
              <c:layout>
                <c:manualLayout>
                  <c:x val="-3.1024196674841256E-3"/>
                  <c:y val="0.15594478512540957"/>
                </c:manualLayout>
              </c:layout>
              <c:spPr>
                <a:ln w="19050"/>
              </c:spPr>
              <c:txPr>
                <a:bodyPr/>
                <a:lstStyle/>
                <a:p>
                  <a:pPr>
                    <a:defRPr sz="1000" b="1">
                      <a:solidFill>
                        <a:schemeClr val="bg1"/>
                      </a:solidFil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2"/>
              <c:layout>
                <c:manualLayout>
                  <c:x val="-9.6175009692007901E-2"/>
                  <c:y val="-0.24445398749388542"/>
                </c:manualLayout>
              </c:layout>
              <c:dLblPos val="bestFit"/>
              <c:showLegendKey val="0"/>
              <c:showVal val="0"/>
              <c:showCatName val="0"/>
              <c:showSerName val="0"/>
              <c:showPercent val="1"/>
              <c:showBubbleSize val="0"/>
              <c:extLst>
                <c:ext xmlns:c15="http://schemas.microsoft.com/office/drawing/2012/chart" uri="{CE6537A1-D6FC-4f65-9D91-7224C49458BB}"/>
              </c:extLst>
            </c:dLbl>
            <c:spPr>
              <a:ln w="19050"/>
            </c:spPr>
            <c:txPr>
              <a:bodyPr/>
              <a:lstStyle/>
              <a:p>
                <a:pPr>
                  <a:defRPr sz="1000" b="1"/>
                </a:pPr>
                <a:endParaRPr lang="en-US"/>
              </a:p>
            </c:txPr>
            <c:dLblPos val="outEnd"/>
            <c:showLegendKey val="0"/>
            <c:showVal val="0"/>
            <c:showCatName val="0"/>
            <c:showSerName val="0"/>
            <c:showPercent val="1"/>
            <c:showBubbleSize val="0"/>
            <c:showLeaderLines val="0"/>
            <c:extLst>
              <c:ext xmlns:c15="http://schemas.microsoft.com/office/drawing/2012/chart" uri="{CE6537A1-D6FC-4f65-9D91-7224C49458BB}"/>
            </c:extLst>
          </c:dLbls>
          <c:cat>
            <c:strRef>
              <c:f>Sheet1!$A$2:$A$4</c:f>
              <c:strCache>
                <c:ptCount val="3"/>
                <c:pt idx="0">
                  <c:v>Type I</c:v>
                </c:pt>
                <c:pt idx="1">
                  <c:v>Type II</c:v>
                </c:pt>
                <c:pt idx="2">
                  <c:v>Type III</c:v>
                </c:pt>
              </c:strCache>
            </c:strRef>
          </c:cat>
          <c:val>
            <c:numRef>
              <c:f>Sheet1!$B$2:$B$4</c:f>
              <c:numCache>
                <c:formatCode>General</c:formatCode>
                <c:ptCount val="3"/>
                <c:pt idx="0">
                  <c:v>10</c:v>
                </c:pt>
                <c:pt idx="1">
                  <c:v>29</c:v>
                </c:pt>
                <c:pt idx="2">
                  <c:v>4</c:v>
                </c:pt>
              </c:numCache>
            </c:numRef>
          </c:val>
        </c:ser>
        <c:dLbls>
          <c:showLegendKey val="0"/>
          <c:showVal val="0"/>
          <c:showCatName val="0"/>
          <c:showSerName val="0"/>
          <c:showPercent val="0"/>
          <c:showBubbleSize val="0"/>
          <c:showLeaderLines val="0"/>
        </c:dLbls>
      </c:pie3DChart>
    </c:plotArea>
    <c:legend>
      <c:legendPos val="b"/>
      <c:layout>
        <c:manualLayout>
          <c:xMode val="edge"/>
          <c:yMode val="edge"/>
          <c:x val="1.7493494079386277E-2"/>
          <c:y val="0.84292122183187168"/>
          <c:w val="0.9413671886519781"/>
          <c:h val="0.15707865168539387"/>
        </c:manualLayout>
      </c:layout>
      <c:overlay val="0"/>
      <c:txPr>
        <a:bodyPr/>
        <a:lstStyle/>
        <a:p>
          <a:pPr>
            <a:defRPr sz="1200"/>
          </a:pPr>
          <a:endParaRPr lang="en-US"/>
        </a:p>
      </c:txPr>
    </c:legend>
    <c:plotVisOnly val="1"/>
    <c:dispBlanksAs val="gap"/>
    <c:showDLblsOverMax val="0"/>
  </c:chart>
  <c:spPr>
    <a:ln>
      <a:solidFill>
        <a:schemeClr val="bg1"/>
      </a:solidFill>
    </a:ln>
  </c:spPr>
  <c:txPr>
    <a:bodyPr/>
    <a:lstStyle/>
    <a:p>
      <a:pPr>
        <a:defRPr sz="1800">
          <a:latin typeface="Bookman Old Style" pitchFamily="18"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dirty="0"/>
              <a:t>Distribution of </a:t>
            </a:r>
            <a:r>
              <a:rPr lang="en-US" sz="1600" dirty="0" smtClean="0"/>
              <a:t>Areas Filled</a:t>
            </a:r>
            <a:endParaRPr lang="en-US" sz="1600" dirty="0"/>
          </a:p>
        </c:rich>
      </c:tx>
      <c:overlay val="0"/>
    </c:title>
    <c:autoTitleDeleted val="0"/>
    <c:view3D>
      <c:rotX val="30"/>
      <c:rotY val="180"/>
      <c:rAngAx val="0"/>
      <c:perspective val="10"/>
    </c:view3D>
    <c:floor>
      <c:thickness val="0"/>
    </c:floor>
    <c:sideWall>
      <c:thickness val="0"/>
    </c:sideWall>
    <c:backWall>
      <c:thickness val="0"/>
    </c:backWall>
    <c:plotArea>
      <c:layout>
        <c:manualLayout>
          <c:layoutTarget val="inner"/>
          <c:xMode val="edge"/>
          <c:yMode val="edge"/>
          <c:x val="1.7302148672093953E-2"/>
          <c:y val="0.1644101589272175"/>
          <c:w val="0.98234485519818515"/>
          <c:h val="0.71040902572474596"/>
        </c:manualLayout>
      </c:layout>
      <c:pie3DChart>
        <c:varyColors val="1"/>
        <c:ser>
          <c:idx val="0"/>
          <c:order val="0"/>
          <c:tx>
            <c:strRef>
              <c:f>Sheet1!$B$1</c:f>
              <c:strCache>
                <c:ptCount val="1"/>
                <c:pt idx="0">
                  <c:v>Awards</c:v>
                </c:pt>
              </c:strCache>
            </c:strRef>
          </c:tx>
          <c:spPr>
            <a:ln w="19050">
              <a:solidFill>
                <a:schemeClr val="tx1"/>
              </a:solidFill>
            </a:ln>
          </c:spPr>
          <c:explosion val="16"/>
          <c:dPt>
            <c:idx val="0"/>
            <c:bubble3D val="0"/>
            <c:spPr>
              <a:solidFill>
                <a:srgbClr val="F78C3C"/>
              </a:solidFill>
              <a:ln w="19050">
                <a:solidFill>
                  <a:schemeClr val="tx1"/>
                </a:solidFill>
              </a:ln>
            </c:spPr>
          </c:dPt>
          <c:dPt>
            <c:idx val="1"/>
            <c:bubble3D val="0"/>
            <c:spPr>
              <a:solidFill>
                <a:srgbClr val="C00000"/>
              </a:solidFill>
              <a:ln w="19050">
                <a:solidFill>
                  <a:schemeClr val="tx1"/>
                </a:solidFill>
              </a:ln>
            </c:spPr>
          </c:dPt>
          <c:dPt>
            <c:idx val="2"/>
            <c:bubble3D val="0"/>
            <c:spPr>
              <a:solidFill>
                <a:srgbClr val="FFE3B3"/>
              </a:solidFill>
              <a:ln w="19050">
                <a:solidFill>
                  <a:schemeClr val="tx1"/>
                </a:solidFill>
              </a:ln>
            </c:spPr>
          </c:dPt>
          <c:dLbls>
            <c:dLbl>
              <c:idx val="0"/>
              <c:delete val="1"/>
              <c:extLst>
                <c:ext xmlns:c15="http://schemas.microsoft.com/office/drawing/2012/chart" uri="{CE6537A1-D6FC-4f65-9D91-7224C49458BB}"/>
              </c:extLst>
            </c:dLbl>
            <c:dLbl>
              <c:idx val="1"/>
              <c:layout>
                <c:manualLayout>
                  <c:x val="7.3446327683615822E-2"/>
                  <c:y val="0.19166672954945196"/>
                </c:manualLayout>
              </c:layout>
              <c:spPr>
                <a:ln w="19050"/>
              </c:spPr>
              <c:txPr>
                <a:bodyPr/>
                <a:lstStyle/>
                <a:p>
                  <a:pPr>
                    <a:defRPr sz="1000" b="1">
                      <a:solidFill>
                        <a:schemeClr val="bg1"/>
                      </a:solidFil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2"/>
              <c:delete val="1"/>
              <c:extLst>
                <c:ext xmlns:c15="http://schemas.microsoft.com/office/drawing/2012/chart" uri="{CE6537A1-D6FC-4f65-9D91-7224C49458BB}"/>
              </c:extLst>
            </c:dLbl>
            <c:spPr>
              <a:ln w="19050"/>
            </c:spPr>
            <c:txPr>
              <a:bodyPr/>
              <a:lstStyle/>
              <a:p>
                <a:pPr>
                  <a:defRPr sz="1000" b="1"/>
                </a:pPr>
                <a:endParaRPr lang="en-US"/>
              </a:p>
            </c:txPr>
            <c:dLblPos val="outEnd"/>
            <c:showLegendKey val="0"/>
            <c:showVal val="0"/>
            <c:showCatName val="0"/>
            <c:showSerName val="0"/>
            <c:showPercent val="1"/>
            <c:showBubbleSize val="0"/>
            <c:showLeaderLines val="0"/>
            <c:extLst>
              <c:ext xmlns:c15="http://schemas.microsoft.com/office/drawing/2012/chart" uri="{CE6537A1-D6FC-4f65-9D91-7224C49458BB}"/>
            </c:extLst>
          </c:dLbls>
          <c:cat>
            <c:strRef>
              <c:f>Sheet1!$A$2:$A$4</c:f>
              <c:strCache>
                <c:ptCount val="3"/>
                <c:pt idx="0">
                  <c:v>Type I</c:v>
                </c:pt>
                <c:pt idx="1">
                  <c:v>Type II</c:v>
                </c:pt>
                <c:pt idx="2">
                  <c:v>Type III</c:v>
                </c:pt>
              </c:strCache>
            </c:strRef>
          </c:cat>
          <c:val>
            <c:numRef>
              <c:f>Sheet1!$B$2:$B$4</c:f>
              <c:numCache>
                <c:formatCode>General</c:formatCode>
                <c:ptCount val="3"/>
                <c:pt idx="0">
                  <c:v>0</c:v>
                </c:pt>
                <c:pt idx="1">
                  <c:v>5</c:v>
                </c:pt>
                <c:pt idx="2">
                  <c:v>0</c:v>
                </c:pt>
              </c:numCache>
            </c:numRef>
          </c:val>
        </c:ser>
        <c:dLbls>
          <c:showLegendKey val="0"/>
          <c:showVal val="0"/>
          <c:showCatName val="0"/>
          <c:showSerName val="0"/>
          <c:showPercent val="0"/>
          <c:showBubbleSize val="0"/>
          <c:showLeaderLines val="0"/>
        </c:dLbls>
      </c:pie3DChart>
    </c:plotArea>
    <c:legend>
      <c:legendPos val="b"/>
      <c:layout>
        <c:manualLayout>
          <c:xMode val="edge"/>
          <c:yMode val="edge"/>
          <c:x val="5.1946928244138969E-2"/>
          <c:y val="0.84254686435264581"/>
          <c:w val="0.9413671886519781"/>
          <c:h val="0.15707865168539387"/>
        </c:manualLayout>
      </c:layout>
      <c:overlay val="0"/>
      <c:txPr>
        <a:bodyPr/>
        <a:lstStyle/>
        <a:p>
          <a:pPr>
            <a:defRPr sz="1200"/>
          </a:pPr>
          <a:endParaRPr lang="en-US"/>
        </a:p>
      </c:txPr>
    </c:legend>
    <c:plotVisOnly val="1"/>
    <c:dispBlanksAs val="gap"/>
    <c:showDLblsOverMax val="0"/>
  </c:chart>
  <c:spPr>
    <a:ln>
      <a:solidFill>
        <a:schemeClr val="bg1"/>
      </a:solidFill>
    </a:ln>
  </c:spPr>
  <c:txPr>
    <a:bodyPr/>
    <a:lstStyle/>
    <a:p>
      <a:pPr>
        <a:defRPr sz="1800">
          <a:latin typeface="Bookman Old Style" pitchFamily="18" charset="0"/>
        </a:defRPr>
      </a:pPr>
      <a:endParaRPr lang="en-US"/>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D0280F1-9E58-4598-8CA5-F1413D0B07D1}" type="slidenum">
              <a:rPr lang="en-US" altLang="en-US"/>
              <a:pPr>
                <a:defRPr/>
              </a:pPr>
              <a:t>‹#›</a:t>
            </a:fld>
            <a:endParaRPr lang="en-US" altLang="en-US"/>
          </a:p>
        </p:txBody>
      </p:sp>
    </p:spTree>
    <p:extLst>
      <p:ext uri="{BB962C8B-B14F-4D97-AF65-F5344CB8AC3E}">
        <p14:creationId xmlns:p14="http://schemas.microsoft.com/office/powerpoint/2010/main" val="29125540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FAAA4BD-6EFB-4A3B-B17D-6520FEAD9A48}" type="slidenum">
              <a:rPr lang="en-US" altLang="en-US" sz="1200"/>
              <a:pPr/>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486196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D0280F1-9E58-4598-8CA5-F1413D0B07D1}" type="slidenum">
              <a:rPr lang="en-US" altLang="en-US" smtClean="0"/>
              <a:pPr>
                <a:defRPr/>
              </a:pPr>
              <a:t>15</a:t>
            </a:fld>
            <a:endParaRPr lang="en-US" altLang="en-US"/>
          </a:p>
        </p:txBody>
      </p:sp>
    </p:spTree>
    <p:extLst>
      <p:ext uri="{BB962C8B-B14F-4D97-AF65-F5344CB8AC3E}">
        <p14:creationId xmlns:p14="http://schemas.microsoft.com/office/powerpoint/2010/main" val="8712181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xfrm>
            <a:off x="1258888" y="719138"/>
            <a:ext cx="4799012" cy="3600450"/>
          </a:xfrm>
          <a:ln/>
        </p:spPr>
      </p:sp>
      <p:sp>
        <p:nvSpPr>
          <p:cNvPr id="25603" name="Notes Placeholder 2"/>
          <p:cNvSpPr>
            <a:spLocks noGrp="1"/>
          </p:cNvSpPr>
          <p:nvPr>
            <p:ph type="body" idx="1"/>
          </p:nvPr>
        </p:nvSpPr>
        <p:spPr>
          <a:noFill/>
        </p:spPr>
        <p:txBody>
          <a:bodyPr/>
          <a:lstStyle/>
          <a:p>
            <a:pPr eaLnBrk="1" hangingPunct="1"/>
            <a:endParaRPr lang="en-US" altLang="en-US" smtClean="0"/>
          </a:p>
        </p:txBody>
      </p:sp>
      <p:sp>
        <p:nvSpPr>
          <p:cNvPr id="25604"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EFF6DAA-46F3-4F97-A109-D4AFF8F8E71D}" type="slidenum">
              <a:rPr lang="en-US" altLang="en-US" sz="1200"/>
              <a:pPr/>
              <a:t>17</a:t>
            </a:fld>
            <a:endParaRPr lang="en-US" altLang="en-US" sz="1200"/>
          </a:p>
        </p:txBody>
      </p:sp>
    </p:spTree>
    <p:extLst>
      <p:ext uri="{BB962C8B-B14F-4D97-AF65-F5344CB8AC3E}">
        <p14:creationId xmlns:p14="http://schemas.microsoft.com/office/powerpoint/2010/main" val="2706457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xfrm>
            <a:off x="1258888" y="719138"/>
            <a:ext cx="4799012" cy="3600450"/>
          </a:xfrm>
          <a:ln/>
        </p:spPr>
      </p:sp>
      <p:sp>
        <p:nvSpPr>
          <p:cNvPr id="6147" name="Notes Placeholder 2"/>
          <p:cNvSpPr>
            <a:spLocks noGrp="1"/>
          </p:cNvSpPr>
          <p:nvPr>
            <p:ph type="body" idx="1"/>
          </p:nvPr>
        </p:nvSpPr>
        <p:spPr>
          <a:noFill/>
        </p:spPr>
        <p:txBody>
          <a:bodyPr/>
          <a:lstStyle/>
          <a:p>
            <a:pPr eaLnBrk="1" hangingPunct="1"/>
            <a:endParaRPr lang="en-US" altLang="en-US" smtClean="0"/>
          </a:p>
        </p:txBody>
      </p:sp>
      <p:sp>
        <p:nvSpPr>
          <p:cNvPr id="6148"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BF82A78-DECC-4205-8BBD-A6D48089A2AA}" type="slidenum">
              <a:rPr lang="en-US" altLang="en-US" sz="1200"/>
              <a:pPr/>
              <a:t>2</a:t>
            </a:fld>
            <a:endParaRPr lang="en-US" altLang="en-US" sz="1200"/>
          </a:p>
        </p:txBody>
      </p:sp>
    </p:spTree>
    <p:extLst>
      <p:ext uri="{BB962C8B-B14F-4D97-AF65-F5344CB8AC3E}">
        <p14:creationId xmlns:p14="http://schemas.microsoft.com/office/powerpoint/2010/main" val="3230124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p:spPr>
        <p:txBody>
          <a:bodyPr/>
          <a:lstStyle/>
          <a:p>
            <a:pPr eaLnBrk="1" hangingPunct="1"/>
            <a:endParaRPr lang="en-US" altLang="en-US" smtClean="0"/>
          </a:p>
        </p:txBody>
      </p:sp>
      <p:sp>
        <p:nvSpPr>
          <p:cNvPr id="12292"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78FB137-3C01-42F4-8665-B9C3AF5010CD}" type="slidenum">
              <a:rPr lang="en-US" altLang="en-US" sz="1200"/>
              <a:pPr/>
              <a:t>7</a:t>
            </a:fld>
            <a:endParaRPr lang="en-US" altLang="en-US" sz="1200"/>
          </a:p>
        </p:txBody>
      </p:sp>
    </p:spTree>
    <p:extLst>
      <p:ext uri="{BB962C8B-B14F-4D97-AF65-F5344CB8AC3E}">
        <p14:creationId xmlns:p14="http://schemas.microsoft.com/office/powerpoint/2010/main" val="277635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D0280F1-9E58-4598-8CA5-F1413D0B07D1}" type="slidenum">
              <a:rPr lang="en-US" altLang="en-US" smtClean="0"/>
              <a:pPr>
                <a:defRPr/>
              </a:pPr>
              <a:t>8</a:t>
            </a:fld>
            <a:endParaRPr lang="en-US" altLang="en-US"/>
          </a:p>
        </p:txBody>
      </p:sp>
    </p:spTree>
    <p:extLst>
      <p:ext uri="{BB962C8B-B14F-4D97-AF65-F5344CB8AC3E}">
        <p14:creationId xmlns:p14="http://schemas.microsoft.com/office/powerpoint/2010/main" val="19981993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D0280F1-9E58-4598-8CA5-F1413D0B07D1}" type="slidenum">
              <a:rPr lang="en-US" altLang="en-US" smtClean="0"/>
              <a:pPr>
                <a:defRPr/>
              </a:pPr>
              <a:t>9</a:t>
            </a:fld>
            <a:endParaRPr lang="en-US" altLang="en-US"/>
          </a:p>
        </p:txBody>
      </p:sp>
    </p:spTree>
    <p:extLst>
      <p:ext uri="{BB962C8B-B14F-4D97-AF65-F5344CB8AC3E}">
        <p14:creationId xmlns:p14="http://schemas.microsoft.com/office/powerpoint/2010/main" val="1635412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D0280F1-9E58-4598-8CA5-F1413D0B07D1}" type="slidenum">
              <a:rPr lang="en-US" altLang="en-US" smtClean="0"/>
              <a:pPr>
                <a:defRPr/>
              </a:pPr>
              <a:t>10</a:t>
            </a:fld>
            <a:endParaRPr lang="en-US" altLang="en-US"/>
          </a:p>
        </p:txBody>
      </p:sp>
    </p:spTree>
    <p:extLst>
      <p:ext uri="{BB962C8B-B14F-4D97-AF65-F5344CB8AC3E}">
        <p14:creationId xmlns:p14="http://schemas.microsoft.com/office/powerpoint/2010/main" val="3009140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xfrm>
            <a:off x="1258888" y="719138"/>
            <a:ext cx="4799012" cy="3600450"/>
          </a:xfrm>
          <a:ln/>
        </p:spPr>
      </p:sp>
      <p:sp>
        <p:nvSpPr>
          <p:cNvPr id="17411" name="Notes Placeholder 2"/>
          <p:cNvSpPr>
            <a:spLocks noGrp="1"/>
          </p:cNvSpPr>
          <p:nvPr>
            <p:ph type="body" idx="1"/>
          </p:nvPr>
        </p:nvSpPr>
        <p:spPr>
          <a:noFill/>
        </p:spPr>
        <p:txBody>
          <a:bodyPr/>
          <a:lstStyle/>
          <a:p>
            <a:pPr eaLnBrk="1" hangingPunct="1"/>
            <a:endParaRPr lang="en-US" altLang="en-US" dirty="0" smtClean="0"/>
          </a:p>
        </p:txBody>
      </p:sp>
      <p:sp>
        <p:nvSpPr>
          <p:cNvPr id="17412"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E9BB2A4-8310-49F9-98BF-5436855A7F8C}" type="slidenum">
              <a:rPr lang="en-US" altLang="en-US" sz="1200"/>
              <a:pPr/>
              <a:t>11</a:t>
            </a:fld>
            <a:endParaRPr lang="en-US" altLang="en-US" sz="1200"/>
          </a:p>
        </p:txBody>
      </p:sp>
    </p:spTree>
    <p:extLst>
      <p:ext uri="{BB962C8B-B14F-4D97-AF65-F5344CB8AC3E}">
        <p14:creationId xmlns:p14="http://schemas.microsoft.com/office/powerpoint/2010/main" val="3156098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D0280F1-9E58-4598-8CA5-F1413D0B07D1}" type="slidenum">
              <a:rPr lang="en-US" altLang="en-US" smtClean="0"/>
              <a:pPr>
                <a:defRPr/>
              </a:pPr>
              <a:t>12</a:t>
            </a:fld>
            <a:endParaRPr lang="en-US" altLang="en-US"/>
          </a:p>
        </p:txBody>
      </p:sp>
    </p:spTree>
    <p:extLst>
      <p:ext uri="{BB962C8B-B14F-4D97-AF65-F5344CB8AC3E}">
        <p14:creationId xmlns:p14="http://schemas.microsoft.com/office/powerpoint/2010/main" val="2932460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xfrm>
            <a:off x="1258888" y="719138"/>
            <a:ext cx="4799012" cy="3600450"/>
          </a:xfrm>
          <a:ln/>
        </p:spPr>
      </p:sp>
      <p:sp>
        <p:nvSpPr>
          <p:cNvPr id="21507" name="Notes Placeholder 2"/>
          <p:cNvSpPr>
            <a:spLocks noGrp="1"/>
          </p:cNvSpPr>
          <p:nvPr>
            <p:ph type="body" idx="1"/>
          </p:nvPr>
        </p:nvSpPr>
        <p:spPr>
          <a:noFill/>
        </p:spPr>
        <p:txBody>
          <a:bodyPr/>
          <a:lstStyle/>
          <a:p>
            <a:pPr eaLnBrk="1" hangingPunct="1"/>
            <a:endParaRPr lang="en-US" altLang="en-US" smtClean="0"/>
          </a:p>
        </p:txBody>
      </p:sp>
      <p:sp>
        <p:nvSpPr>
          <p:cNvPr id="21508"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686ABB2-7CDD-4E98-83F7-2547C1DA2C36}" type="slidenum">
              <a:rPr lang="en-US" altLang="en-US" sz="1200"/>
              <a:pPr/>
              <a:t>14</a:t>
            </a:fld>
            <a:endParaRPr lang="en-US" altLang="en-US" sz="1200"/>
          </a:p>
        </p:txBody>
      </p:sp>
    </p:spTree>
    <p:extLst>
      <p:ext uri="{BB962C8B-B14F-4D97-AF65-F5344CB8AC3E}">
        <p14:creationId xmlns:p14="http://schemas.microsoft.com/office/powerpoint/2010/main" val="1605015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xfrm>
            <a:off x="-76200" y="6553200"/>
            <a:ext cx="2209800" cy="457200"/>
          </a:xfrm>
          <a:ln/>
        </p:spPr>
        <p:txBody>
          <a:bodyPr/>
          <a:lstStyle>
            <a:lvl1pPr>
              <a:defRPr sz="900"/>
            </a:lvl1pPr>
          </a:lstStyle>
          <a:p>
            <a:pPr>
              <a:defRPr/>
            </a:pPr>
            <a:r>
              <a:rPr lang="en-US" dirty="0" smtClean="0">
                <a:latin typeface="Bookman Old Style" pitchFamily="18" charset="0"/>
                <a:ea typeface="ＭＳ Ｐゴシック" pitchFamily="1" charset="-128"/>
              </a:rPr>
              <a:t>VMLRP Annual Report - FY 2015</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D6A13CB-4723-4202-BD69-57830EFC0DE3}" type="slidenum">
              <a:rPr lang="en-US" altLang="en-US"/>
              <a:pPr>
                <a:defRPr/>
              </a:pPr>
              <a:t>‹#›</a:t>
            </a:fld>
            <a:endParaRPr lang="en-US" altLang="en-US"/>
          </a:p>
        </p:txBody>
      </p:sp>
    </p:spTree>
    <p:extLst>
      <p:ext uri="{BB962C8B-B14F-4D97-AF65-F5344CB8AC3E}">
        <p14:creationId xmlns:p14="http://schemas.microsoft.com/office/powerpoint/2010/main" val="163678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4C4FE99-F7D7-4593-9912-1433EF52A698}" type="slidenum">
              <a:rPr lang="en-US" altLang="en-US"/>
              <a:pPr>
                <a:defRPr/>
              </a:pPr>
              <a:t>‹#›</a:t>
            </a:fld>
            <a:endParaRPr lang="en-US" altLang="en-US"/>
          </a:p>
        </p:txBody>
      </p:sp>
    </p:spTree>
    <p:extLst>
      <p:ext uri="{BB962C8B-B14F-4D97-AF65-F5344CB8AC3E}">
        <p14:creationId xmlns:p14="http://schemas.microsoft.com/office/powerpoint/2010/main" val="2435628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066800"/>
            <a:ext cx="19431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6769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7B8F67D-5A64-4EC5-8581-499F479E453F}" type="slidenum">
              <a:rPr lang="en-US" altLang="en-US"/>
              <a:pPr>
                <a:defRPr/>
              </a:pPr>
              <a:t>‹#›</a:t>
            </a:fld>
            <a:endParaRPr lang="en-US" altLang="en-US"/>
          </a:p>
        </p:txBody>
      </p:sp>
    </p:spTree>
    <p:extLst>
      <p:ext uri="{BB962C8B-B14F-4D97-AF65-F5344CB8AC3E}">
        <p14:creationId xmlns:p14="http://schemas.microsoft.com/office/powerpoint/2010/main" val="2783761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xfrm>
            <a:off x="6934200" y="6477000"/>
            <a:ext cx="1905000" cy="457200"/>
          </a:xfrm>
          <a:ln/>
        </p:spPr>
        <p:txBody>
          <a:bodyPr/>
          <a:lstStyle>
            <a:lvl1pPr>
              <a:defRPr/>
            </a:lvl1pPr>
          </a:lstStyle>
          <a:p>
            <a:pPr>
              <a:defRPr/>
            </a:pPr>
            <a:fld id="{9223A270-0A5D-4AA1-8D08-779C298AB14F}" type="slidenum">
              <a:rPr lang="en-US" altLang="en-US"/>
              <a:pPr>
                <a:defRPr/>
              </a:pPr>
              <a:t>‹#›</a:t>
            </a:fld>
            <a:endParaRPr lang="en-US" altLang="en-US"/>
          </a:p>
        </p:txBody>
      </p:sp>
      <p:sp>
        <p:nvSpPr>
          <p:cNvPr id="7" name="Rectangle 4"/>
          <p:cNvSpPr txBox="1">
            <a:spLocks noChangeArrowheads="1"/>
          </p:cNvSpPr>
          <p:nvPr userDrawn="1"/>
        </p:nvSpPr>
        <p:spPr bwMode="auto">
          <a:xfrm>
            <a:off x="304800" y="6553200"/>
            <a:ext cx="2209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l" rtl="0" eaLnBrk="0" fontAlgn="base" hangingPunct="0">
              <a:spcBef>
                <a:spcPct val="0"/>
              </a:spcBef>
              <a:spcAft>
                <a:spcPct val="0"/>
              </a:spcAft>
              <a:defRPr sz="9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a:lstStyle>
          <a:p>
            <a:pPr>
              <a:defRPr/>
            </a:pPr>
            <a:r>
              <a:rPr lang="en-US" dirty="0" smtClean="0">
                <a:latin typeface="Bookman Old Style" pitchFamily="18" charset="0"/>
                <a:ea typeface="ＭＳ Ｐゴシック" pitchFamily="1" charset="-128"/>
              </a:rPr>
              <a:t>VMLRP Annual Report - FY 2015</a:t>
            </a:r>
          </a:p>
        </p:txBody>
      </p:sp>
    </p:spTree>
    <p:extLst>
      <p:ext uri="{BB962C8B-B14F-4D97-AF65-F5344CB8AC3E}">
        <p14:creationId xmlns:p14="http://schemas.microsoft.com/office/powerpoint/2010/main" val="329388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B6197B5-9E49-4FF2-A54E-BF6C9B6AAC54}" type="slidenum">
              <a:rPr lang="en-US" altLang="en-US"/>
              <a:pPr>
                <a:defRPr/>
              </a:pPr>
              <a:t>‹#›</a:t>
            </a:fld>
            <a:endParaRPr lang="en-US" altLang="en-US"/>
          </a:p>
        </p:txBody>
      </p:sp>
    </p:spTree>
    <p:extLst>
      <p:ext uri="{BB962C8B-B14F-4D97-AF65-F5344CB8AC3E}">
        <p14:creationId xmlns:p14="http://schemas.microsoft.com/office/powerpoint/2010/main" val="2690931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B7663829-019F-4F43-8B39-D7948B533637}" type="slidenum">
              <a:rPr lang="en-US" altLang="en-US"/>
              <a:pPr>
                <a:defRPr/>
              </a:pPr>
              <a:t>‹#›</a:t>
            </a:fld>
            <a:endParaRPr lang="en-US" altLang="en-US"/>
          </a:p>
        </p:txBody>
      </p:sp>
    </p:spTree>
    <p:extLst>
      <p:ext uri="{BB962C8B-B14F-4D97-AF65-F5344CB8AC3E}">
        <p14:creationId xmlns:p14="http://schemas.microsoft.com/office/powerpoint/2010/main" val="106427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6F9E4E09-1627-4998-BE78-9B9D669B1148}" type="slidenum">
              <a:rPr lang="en-US" altLang="en-US"/>
              <a:pPr>
                <a:defRPr/>
              </a:pPr>
              <a:t>‹#›</a:t>
            </a:fld>
            <a:endParaRPr lang="en-US" altLang="en-US"/>
          </a:p>
        </p:txBody>
      </p:sp>
    </p:spTree>
    <p:extLst>
      <p:ext uri="{BB962C8B-B14F-4D97-AF65-F5344CB8AC3E}">
        <p14:creationId xmlns:p14="http://schemas.microsoft.com/office/powerpoint/2010/main" val="902476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9FAFD476-87EA-43AA-A269-BA0C40215BDB}" type="slidenum">
              <a:rPr lang="en-US" altLang="en-US"/>
              <a:pPr>
                <a:defRPr/>
              </a:pPr>
              <a:t>‹#›</a:t>
            </a:fld>
            <a:endParaRPr lang="en-US" altLang="en-US"/>
          </a:p>
        </p:txBody>
      </p:sp>
    </p:spTree>
    <p:extLst>
      <p:ext uri="{BB962C8B-B14F-4D97-AF65-F5344CB8AC3E}">
        <p14:creationId xmlns:p14="http://schemas.microsoft.com/office/powerpoint/2010/main" val="266221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17BC9505-0A75-4E94-A739-789C029BB790}" type="slidenum">
              <a:rPr lang="en-US" altLang="en-US"/>
              <a:pPr>
                <a:defRPr/>
              </a:pPr>
              <a:t>‹#›</a:t>
            </a:fld>
            <a:endParaRPr lang="en-US" altLang="en-US"/>
          </a:p>
        </p:txBody>
      </p:sp>
    </p:spTree>
    <p:extLst>
      <p:ext uri="{BB962C8B-B14F-4D97-AF65-F5344CB8AC3E}">
        <p14:creationId xmlns:p14="http://schemas.microsoft.com/office/powerpoint/2010/main" val="638532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9AA297D-2C50-45F0-8D8A-1CFE124EF3BB}" type="slidenum">
              <a:rPr lang="en-US" altLang="en-US"/>
              <a:pPr>
                <a:defRPr/>
              </a:pPr>
              <a:t>‹#›</a:t>
            </a:fld>
            <a:endParaRPr lang="en-US" altLang="en-US"/>
          </a:p>
        </p:txBody>
      </p:sp>
    </p:spTree>
    <p:extLst>
      <p:ext uri="{BB962C8B-B14F-4D97-AF65-F5344CB8AC3E}">
        <p14:creationId xmlns:p14="http://schemas.microsoft.com/office/powerpoint/2010/main" val="1289373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B7D6159-D7F7-4477-AB19-E11A4D3A93CE}" type="slidenum">
              <a:rPr lang="en-US" altLang="en-US"/>
              <a:pPr>
                <a:defRPr/>
              </a:pPr>
              <a:t>‹#›</a:t>
            </a:fld>
            <a:endParaRPr lang="en-US" altLang="en-US"/>
          </a:p>
        </p:txBody>
      </p:sp>
    </p:spTree>
    <p:extLst>
      <p:ext uri="{BB962C8B-B14F-4D97-AF65-F5344CB8AC3E}">
        <p14:creationId xmlns:p14="http://schemas.microsoft.com/office/powerpoint/2010/main" val="2706942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066800"/>
            <a:ext cx="7772400"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2667000"/>
            <a:ext cx="7772400" cy="3429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2E41056F-256D-4FAC-AB70-9ED3807D6CAA}" type="slidenum">
              <a:rPr lang="en-US" altLang="en-US"/>
              <a:pPr>
                <a:defRPr/>
              </a:pPr>
              <a:t>‹#›</a:t>
            </a:fld>
            <a:endParaRPr lang="en-US" altLang="en-US"/>
          </a:p>
        </p:txBody>
      </p:sp>
      <p:pic>
        <p:nvPicPr>
          <p:cNvPr id="1031" name="Picture 10" descr="NIFA New PPT Pages 20133"/>
          <p:cNvPicPr>
            <a:picLocks noChangeAspect="1" noChangeArrowheads="1"/>
          </p:cNvPicPr>
          <p:nvPr userDrawn="1"/>
        </p:nvPicPr>
        <p:blipFill>
          <a:blip r:embed="rId13">
            <a:extLst>
              <a:ext uri="{28A0092B-C50C-407E-A947-70E740481C1C}">
                <a14:useLocalDpi xmlns:a14="http://schemas.microsoft.com/office/drawing/2010/main" val="0"/>
              </a:ext>
            </a:extLst>
          </a:blip>
          <a:srcRect b="86415"/>
          <a:stretch>
            <a:fillRect/>
          </a:stretch>
        </p:blipFill>
        <p:spPr bwMode="auto">
          <a:xfrm>
            <a:off x="0" y="0"/>
            <a:ext cx="9145588" cy="93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2pPr>
      <a:lvl3pPr algn="ctr" rtl="0" eaLnBrk="0" fontAlgn="base" hangingPunct="0">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3pPr>
      <a:lvl4pPr algn="ctr" rtl="0" eaLnBrk="0" fontAlgn="base" hangingPunct="0">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4pPr>
      <a:lvl5pPr algn="ctr" rtl="0" eaLnBrk="0" fontAlgn="base" hangingPunct="0">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5pPr>
      <a:lvl6pPr marL="457200" algn="ctr" rtl="0" fontAlgn="base">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6pPr>
      <a:lvl7pPr marL="914400" algn="ctr" rtl="0" fontAlgn="base">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7pPr>
      <a:lvl8pPr marL="1371600" algn="ctr" rtl="0" fontAlgn="base">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8pPr>
      <a:lvl9pPr marL="1828800" algn="ctr" rtl="0" fontAlgn="base">
        <a:spcBef>
          <a:spcPct val="0"/>
        </a:spcBef>
        <a:spcAft>
          <a:spcPct val="0"/>
        </a:spcAft>
        <a:defRPr sz="4400">
          <a:solidFill>
            <a:schemeClr val="tx2"/>
          </a:solidFill>
          <a:latin typeface="Arial" panose="020B0604020202020204" pitchFamily="34" charset="0"/>
          <a:ea typeface="ＭＳ Ｐゴシック" panose="020B0600070205080204" pitchFamily="34" charset="-128"/>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nifa.usda.gov/vmlr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mailto:vmlrp@nifa.usd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nchor="ctr"/>
          <a:lstStyle/>
          <a:p>
            <a:pPr eaLnBrk="1" hangingPunct="1"/>
            <a:endParaRPr lang="en-US" altLang="en-US" sz="4400" smtClean="0"/>
          </a:p>
        </p:txBody>
      </p:sp>
      <p:sp>
        <p:nvSpPr>
          <p:cNvPr id="3075" name="Rectangle 3"/>
          <p:cNvSpPr>
            <a:spLocks noGrp="1" noChangeArrowheads="1"/>
          </p:cNvSpPr>
          <p:nvPr>
            <p:ph type="subTitle" idx="1"/>
          </p:nvPr>
        </p:nvSpPr>
        <p:spPr>
          <a:xfrm>
            <a:off x="1371600" y="3886200"/>
            <a:ext cx="6400800" cy="1752600"/>
          </a:xfrm>
        </p:spPr>
        <p:txBody>
          <a:bodyPr/>
          <a:lstStyle/>
          <a:p>
            <a:pPr eaLnBrk="1" hangingPunct="1"/>
            <a:endParaRPr lang="en-US" altLang="en-US" sz="3200" smtClean="0"/>
          </a:p>
        </p:txBody>
      </p:sp>
      <p:pic>
        <p:nvPicPr>
          <p:cNvPr id="3076" name="Picture 5" descr="NIFA New PPT Pages 20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Box 1"/>
          <p:cNvSpPr txBox="1">
            <a:spLocks noChangeArrowheads="1"/>
          </p:cNvSpPr>
          <p:nvPr/>
        </p:nvSpPr>
        <p:spPr bwMode="auto">
          <a:xfrm>
            <a:off x="242888" y="3886200"/>
            <a:ext cx="4015843"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b="1" dirty="0"/>
              <a:t>Veterinary Medicine</a:t>
            </a:r>
            <a:br>
              <a:rPr lang="en-US" altLang="en-US" b="1" dirty="0"/>
            </a:br>
            <a:r>
              <a:rPr lang="en-US" altLang="en-US" b="1" dirty="0"/>
              <a:t>Loan Repayment Program</a:t>
            </a:r>
          </a:p>
          <a:p>
            <a:r>
              <a:rPr lang="en-US" altLang="en-US" b="1" dirty="0"/>
              <a:t>Annual Report</a:t>
            </a:r>
          </a:p>
          <a:p>
            <a:r>
              <a:rPr lang="en-US" altLang="en-US" b="1" dirty="0"/>
              <a:t>Fiscal Year </a:t>
            </a:r>
            <a:r>
              <a:rPr lang="en-US" altLang="en-US" b="1" dirty="0" smtClean="0"/>
              <a:t>2015</a:t>
            </a:r>
            <a:endParaRPr lang="en-US" altLang="en-US" b="1" dirty="0"/>
          </a:p>
          <a:p>
            <a:r>
              <a:rPr lang="en-US" altLang="en-US" sz="1100" b="1" dirty="0"/>
              <a:t>Application Period:  </a:t>
            </a:r>
            <a:r>
              <a:rPr lang="en-US" altLang="en-US" sz="1100" b="1" dirty="0" smtClean="0"/>
              <a:t>May 6 – </a:t>
            </a:r>
            <a:r>
              <a:rPr lang="en-US" altLang="en-US" sz="1100" b="1" dirty="0"/>
              <a:t>June </a:t>
            </a:r>
            <a:r>
              <a:rPr lang="en-US" altLang="en-US" sz="1100" b="1" dirty="0" smtClean="0"/>
              <a:t>22, 2015</a:t>
            </a:r>
          </a:p>
          <a:p>
            <a:endParaRPr lang="en-US" altLang="en-US" sz="1100" b="1" dirty="0" smtClean="0"/>
          </a:p>
          <a:p>
            <a:endParaRPr lang="en-US"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96863" y="1143000"/>
            <a:ext cx="8475662" cy="762000"/>
          </a:xfrm>
          <a:prstGeom prst="rect">
            <a:avLst/>
          </a:prstGeom>
          <a:noFill/>
          <a:ln w="9525">
            <a:noFill/>
            <a:miter lim="800000"/>
            <a:headEnd/>
            <a:tailEnd/>
          </a:ln>
        </p:spPr>
        <p:txBody>
          <a:bodyPr lIns="90614" tIns="45308" rIns="90614" bIns="45308" anchor="b"/>
          <a:lstStyle/>
          <a:p>
            <a:pPr defTabSz="906148" eaLnBrk="1" hangingPunct="1">
              <a:lnSpc>
                <a:spcPct val="90000"/>
              </a:lnSpc>
              <a:defRPr/>
            </a:pPr>
            <a:r>
              <a:rPr lang="en-US" sz="2250" b="1" kern="0" dirty="0">
                <a:solidFill>
                  <a:srgbClr val="343434"/>
                </a:solidFill>
                <a:latin typeface="Bookman Old Style" pitchFamily="18" charset="0"/>
                <a:ea typeface="+mj-ea"/>
                <a:cs typeface="+mj-cs"/>
              </a:rPr>
              <a:t>Distribution of </a:t>
            </a:r>
            <a:r>
              <a:rPr lang="en-US" sz="2250" b="1" kern="0" dirty="0" smtClean="0">
                <a:solidFill>
                  <a:srgbClr val="343434"/>
                </a:solidFill>
                <a:latin typeface="Bookman Old Style" pitchFamily="18" charset="0"/>
                <a:ea typeface="+mj-ea"/>
                <a:cs typeface="+mj-cs"/>
              </a:rPr>
              <a:t>Award </a:t>
            </a:r>
            <a:r>
              <a:rPr lang="en-US" sz="2250" b="1" kern="0" dirty="0">
                <a:solidFill>
                  <a:srgbClr val="343434"/>
                </a:solidFill>
                <a:latin typeface="Bookman Old Style" pitchFamily="18" charset="0"/>
                <a:ea typeface="+mj-ea"/>
                <a:cs typeface="+mj-cs"/>
              </a:rPr>
              <a:t>Recipients’ </a:t>
            </a:r>
            <a:r>
              <a:rPr lang="en-US" sz="2250" b="1" kern="0" dirty="0" smtClean="0">
                <a:solidFill>
                  <a:srgbClr val="343434"/>
                </a:solidFill>
                <a:latin typeface="Bookman Old Style" pitchFamily="18" charset="0"/>
                <a:ea typeface="+mj-ea"/>
                <a:cs typeface="+mj-cs"/>
              </a:rPr>
              <a:t>Debt</a:t>
            </a:r>
            <a:r>
              <a:rPr lang="en-US" sz="2250" b="1" kern="0" dirty="0">
                <a:solidFill>
                  <a:srgbClr val="343434"/>
                </a:solidFill>
                <a:latin typeface="Bookman Old Style" pitchFamily="18" charset="0"/>
                <a:ea typeface="+mj-ea"/>
                <a:cs typeface="+mj-cs"/>
              </a:rPr>
              <a:t/>
            </a:r>
            <a:br>
              <a:rPr lang="en-US" sz="2250" b="1" kern="0" dirty="0">
                <a:solidFill>
                  <a:srgbClr val="343434"/>
                </a:solidFill>
                <a:latin typeface="Bookman Old Style" pitchFamily="18" charset="0"/>
                <a:ea typeface="+mj-ea"/>
                <a:cs typeface="+mj-cs"/>
              </a:rPr>
            </a:br>
            <a:r>
              <a:rPr lang="en-US" sz="1688" b="1" kern="0" dirty="0">
                <a:solidFill>
                  <a:srgbClr val="343434"/>
                </a:solidFill>
                <a:latin typeface="Bookman Old Style" pitchFamily="18" charset="0"/>
                <a:ea typeface="+mj-ea"/>
                <a:cs typeface="+mj-cs"/>
              </a:rPr>
              <a:t>By Award Type</a:t>
            </a:r>
          </a:p>
        </p:txBody>
      </p:sp>
      <p:graphicFrame>
        <p:nvGraphicFramePr>
          <p:cNvPr id="5" name="Chart 4"/>
          <p:cNvGraphicFramePr/>
          <p:nvPr>
            <p:extLst>
              <p:ext uri="{D42A27DB-BD31-4B8C-83A1-F6EECF244321}">
                <p14:modId xmlns:p14="http://schemas.microsoft.com/office/powerpoint/2010/main" val="4074790431"/>
              </p:ext>
            </p:extLst>
          </p:nvPr>
        </p:nvGraphicFramePr>
        <p:xfrm>
          <a:off x="-382301" y="2643187"/>
          <a:ext cx="5454364" cy="3786188"/>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046163" y="2133600"/>
            <a:ext cx="2454275" cy="466725"/>
          </a:xfrm>
          <a:prstGeom prst="rect">
            <a:avLst/>
          </a:prstGeom>
          <a:noFill/>
          <a:ln>
            <a:solidFill>
              <a:schemeClr val="tx1"/>
            </a:solidFill>
          </a:ln>
        </p:spPr>
        <p:txBody>
          <a:bodyPr lIns="90614" tIns="45308" rIns="90614" bIns="45308">
            <a:spAutoFit/>
          </a:bodyPr>
          <a:lstStyle/>
          <a:p>
            <a:pPr algn="ctr">
              <a:defRPr/>
            </a:pPr>
            <a:r>
              <a:rPr lang="en-US" sz="1313" b="1" dirty="0">
                <a:solidFill>
                  <a:srgbClr val="003E00"/>
                </a:solidFill>
                <a:latin typeface="Bookman Old Style" pitchFamily="18" charset="0"/>
              </a:rPr>
              <a:t>New Awards</a:t>
            </a:r>
          </a:p>
          <a:p>
            <a:pPr algn="ctr">
              <a:defRPr/>
            </a:pPr>
            <a:r>
              <a:rPr lang="en-US" sz="1125" b="1" dirty="0" smtClean="0">
                <a:solidFill>
                  <a:srgbClr val="003E00"/>
                </a:solidFill>
                <a:latin typeface="Bookman Old Style" pitchFamily="18" charset="0"/>
              </a:rPr>
              <a:t>Average </a:t>
            </a:r>
            <a:r>
              <a:rPr lang="en-US" sz="1125" b="1" dirty="0">
                <a:solidFill>
                  <a:srgbClr val="003E00"/>
                </a:solidFill>
                <a:latin typeface="Bookman Old Style" pitchFamily="18" charset="0"/>
              </a:rPr>
              <a:t>Debt: $</a:t>
            </a:r>
            <a:r>
              <a:rPr lang="en-US" sz="1125" b="1" dirty="0" smtClean="0">
                <a:solidFill>
                  <a:srgbClr val="003E00"/>
                </a:solidFill>
                <a:latin typeface="Bookman Old Style" pitchFamily="18" charset="0"/>
              </a:rPr>
              <a:t>114,136</a:t>
            </a:r>
            <a:endParaRPr lang="en-US" sz="1125" b="1" dirty="0">
              <a:solidFill>
                <a:srgbClr val="003E00"/>
              </a:solidFill>
              <a:latin typeface="Bookman Old Style" pitchFamily="18" charset="0"/>
            </a:endParaRPr>
          </a:p>
        </p:txBody>
      </p:sp>
      <p:graphicFrame>
        <p:nvGraphicFramePr>
          <p:cNvPr id="8" name="Chart 7"/>
          <p:cNvGraphicFramePr/>
          <p:nvPr>
            <p:extLst>
              <p:ext uri="{D42A27DB-BD31-4B8C-83A1-F6EECF244321}">
                <p14:modId xmlns:p14="http://schemas.microsoft.com/office/powerpoint/2010/main" val="3298431387"/>
              </p:ext>
            </p:extLst>
          </p:nvPr>
        </p:nvGraphicFramePr>
        <p:xfrm>
          <a:off x="4038600" y="2667001"/>
          <a:ext cx="5534025" cy="38100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572125" y="2133600"/>
            <a:ext cx="2386013" cy="466725"/>
          </a:xfrm>
          <a:prstGeom prst="rect">
            <a:avLst/>
          </a:prstGeom>
          <a:noFill/>
          <a:ln>
            <a:solidFill>
              <a:schemeClr val="tx1"/>
            </a:solidFill>
          </a:ln>
        </p:spPr>
        <p:txBody>
          <a:bodyPr lIns="90614" tIns="45308" rIns="90614" bIns="45308">
            <a:spAutoFit/>
          </a:bodyPr>
          <a:lstStyle/>
          <a:p>
            <a:pPr algn="ctr">
              <a:defRPr/>
            </a:pPr>
            <a:r>
              <a:rPr lang="en-US" sz="1313" b="1" dirty="0">
                <a:solidFill>
                  <a:srgbClr val="003E00"/>
                </a:solidFill>
                <a:latin typeface="Bookman Old Style" pitchFamily="18" charset="0"/>
              </a:rPr>
              <a:t>Renewals</a:t>
            </a:r>
          </a:p>
          <a:p>
            <a:pPr algn="ctr">
              <a:defRPr/>
            </a:pPr>
            <a:r>
              <a:rPr lang="en-US" sz="1125" b="1" dirty="0">
                <a:solidFill>
                  <a:srgbClr val="003E00"/>
                </a:solidFill>
                <a:latin typeface="Bookman Old Style" pitchFamily="18" charset="0"/>
              </a:rPr>
              <a:t>Average </a:t>
            </a:r>
            <a:r>
              <a:rPr lang="en-US" sz="1125" b="1" dirty="0" smtClean="0">
                <a:solidFill>
                  <a:srgbClr val="003E00"/>
                </a:solidFill>
                <a:latin typeface="Bookman Old Style" pitchFamily="18" charset="0"/>
              </a:rPr>
              <a:t>Debt</a:t>
            </a:r>
            <a:r>
              <a:rPr lang="en-US" sz="1125" b="1" dirty="0">
                <a:solidFill>
                  <a:srgbClr val="003E00"/>
                </a:solidFill>
                <a:latin typeface="Bookman Old Style" pitchFamily="18" charset="0"/>
              </a:rPr>
              <a:t>: </a:t>
            </a:r>
            <a:r>
              <a:rPr lang="en-US" sz="1125" b="1" dirty="0" smtClean="0">
                <a:solidFill>
                  <a:srgbClr val="003E00"/>
                </a:solidFill>
                <a:latin typeface="Bookman Old Style" pitchFamily="18" charset="0"/>
              </a:rPr>
              <a:t>$95,758</a:t>
            </a:r>
            <a:endParaRPr lang="en-US" sz="1125" b="1" dirty="0">
              <a:solidFill>
                <a:srgbClr val="003E00"/>
              </a:solidFill>
              <a:latin typeface="Bookman Old Style" pitchFamily="18" charset="0"/>
            </a:endParaRPr>
          </a:p>
        </p:txBody>
      </p:sp>
      <p:sp>
        <p:nvSpPr>
          <p:cNvPr id="15367" name="Slide Number Placeholder 6"/>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7C6F869-875D-4B1F-B881-1E3809E13F87}" type="slidenum">
              <a:rPr lang="en-US" altLang="en-US" sz="1400"/>
              <a:pPr/>
              <a:t>10</a:t>
            </a:fld>
            <a:endParaRPr lang="en-US" altLang="en-US" sz="14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bwMode="auto">
          <a:xfrm>
            <a:off x="296863" y="1968500"/>
            <a:ext cx="8775700" cy="4279900"/>
          </a:xfrm>
          <a:prstGeom prst="rect">
            <a:avLst/>
          </a:prstGeom>
          <a:noFill/>
          <a:ln w="9525">
            <a:noFill/>
            <a:miter lim="800000"/>
            <a:headEnd/>
            <a:tailEnd/>
          </a:ln>
        </p:spPr>
        <p:txBody>
          <a:bodyPr lIns="90614" tIns="45308" rIns="90614" bIns="45308"/>
          <a:lstStyle/>
          <a:p>
            <a:r>
              <a:rPr lang="en-US" sz="1130" dirty="0">
                <a:latin typeface="Bookman Old Style" pitchFamily="18" charset="0"/>
              </a:rPr>
              <a:t>In the interest of creating an objective and transparent process, as well as minimizing the administrative burden on the states, NIFA capped the numbers of nominations. The nomination allocation for each state was determined by quartile ranks in two variables broadly correlated with demand for food supply veterinary services: “Livestock and Livestock Products Total Sales ($)” and “Land Area (acres)”.  States were ranked from least to greatest value for each of these two variables.  The ranked lists were then divided into quartiles with Quartile 1 containing the lowest values and Quartile 4 containing the highest values.  Each state then received an allocation of shortage situation nominations corresponding to the number of the quartile in which the state falls, thereby giving states a range of 2 to 8 shortage situation nominations, contingent upon each state’s quartile ranking for the two variables.</a:t>
            </a:r>
          </a:p>
          <a:p>
            <a:r>
              <a:rPr lang="en-US" sz="1130" dirty="0">
                <a:latin typeface="Bookman Old Style" pitchFamily="18" charset="0"/>
              </a:rPr>
              <a:t> </a:t>
            </a:r>
          </a:p>
          <a:p>
            <a:r>
              <a:rPr lang="en-US" sz="1130" dirty="0">
                <a:latin typeface="Bookman Old Style" pitchFamily="18" charset="0"/>
              </a:rPr>
              <a:t>All States, </a:t>
            </a:r>
            <a:r>
              <a:rPr lang="en-US" sz="1130" dirty="0" smtClean="0">
                <a:latin typeface="Bookman Old Style" pitchFamily="18" charset="0"/>
              </a:rPr>
              <a:t>the District of Columbia, </a:t>
            </a:r>
            <a:r>
              <a:rPr lang="en-US" sz="1130" dirty="0">
                <a:latin typeface="Bookman Old Style" pitchFamily="18" charset="0"/>
              </a:rPr>
              <a:t>U.S. Insular Areas, and the </a:t>
            </a:r>
            <a:br>
              <a:rPr lang="en-US" sz="1130" dirty="0">
                <a:latin typeface="Bookman Old Style" pitchFamily="18" charset="0"/>
              </a:rPr>
            </a:br>
            <a:r>
              <a:rPr lang="en-US" sz="1130" dirty="0" smtClean="0">
                <a:latin typeface="Bookman Old Style" pitchFamily="18" charset="0"/>
              </a:rPr>
              <a:t>Federal Government were </a:t>
            </a:r>
            <a:r>
              <a:rPr lang="en-US" sz="1130" dirty="0">
                <a:latin typeface="Bookman Old Style" pitchFamily="18" charset="0"/>
              </a:rPr>
              <a:t>invited to submit nominations. </a:t>
            </a:r>
            <a:r>
              <a:rPr lang="en-US" sz="1130" dirty="0" smtClean="0">
                <a:latin typeface="Bookman Old Style" pitchFamily="18" charset="0"/>
              </a:rPr>
              <a:t>Nominations</a:t>
            </a:r>
            <a:br>
              <a:rPr lang="en-US" sz="1130" dirty="0" smtClean="0">
                <a:latin typeface="Bookman Old Style" pitchFamily="18" charset="0"/>
              </a:rPr>
            </a:br>
            <a:r>
              <a:rPr lang="en-US" sz="1130" dirty="0" smtClean="0">
                <a:latin typeface="Bookman Old Style" pitchFamily="18" charset="0"/>
              </a:rPr>
              <a:t>received by the deadline (February 11, 2015) </a:t>
            </a:r>
            <a:r>
              <a:rPr lang="en-US" sz="1130" dirty="0">
                <a:latin typeface="Bookman Old Style" pitchFamily="18" charset="0"/>
              </a:rPr>
              <a:t>were reviewed by </a:t>
            </a:r>
            <a:r>
              <a:rPr lang="en-US" sz="1130" dirty="0" smtClean="0">
                <a:latin typeface="Bookman Old Style" pitchFamily="18" charset="0"/>
              </a:rPr>
              <a:t>an</a:t>
            </a:r>
            <a:r>
              <a:rPr lang="en-US" sz="1130" dirty="0">
                <a:latin typeface="Bookman Old Style" pitchFamily="18" charset="0"/>
              </a:rPr>
              <a:t/>
            </a:r>
            <a:br>
              <a:rPr lang="en-US" sz="1130" dirty="0">
                <a:latin typeface="Bookman Old Style" pitchFamily="18" charset="0"/>
              </a:rPr>
            </a:br>
            <a:r>
              <a:rPr lang="en-US" sz="1130" dirty="0">
                <a:latin typeface="Bookman Old Style" pitchFamily="18" charset="0"/>
              </a:rPr>
              <a:t>external panel of veterinary experts.  Care was taken to ensure </a:t>
            </a:r>
            <a:r>
              <a:rPr lang="en-US" sz="1130" dirty="0" smtClean="0">
                <a:latin typeface="Bookman Old Style" pitchFamily="18" charset="0"/>
              </a:rPr>
              <a:t>broad</a:t>
            </a:r>
            <a:r>
              <a:rPr lang="en-US" sz="1130" dirty="0">
                <a:latin typeface="Bookman Old Style" pitchFamily="18" charset="0"/>
              </a:rPr>
              <a:t/>
            </a:r>
            <a:br>
              <a:rPr lang="en-US" sz="1130" dirty="0">
                <a:latin typeface="Bookman Old Style" pitchFamily="18" charset="0"/>
              </a:rPr>
            </a:br>
            <a:r>
              <a:rPr lang="en-US" sz="1130" dirty="0" smtClean="0">
                <a:latin typeface="Bookman Old Style" pitchFamily="18" charset="0"/>
              </a:rPr>
              <a:t>and diverse representation </a:t>
            </a:r>
            <a:r>
              <a:rPr lang="en-US" sz="1130" dirty="0">
                <a:latin typeface="Bookman Old Style" pitchFamily="18" charset="0"/>
              </a:rPr>
              <a:t>on the panels, and to avoid conflicts of interest</a:t>
            </a:r>
            <a:r>
              <a:rPr lang="en-US" sz="1130" dirty="0" smtClean="0">
                <a:latin typeface="Bookman Old Style" pitchFamily="18" charset="0"/>
              </a:rPr>
              <a:t>. </a:t>
            </a:r>
            <a:r>
              <a:rPr lang="en-US" sz="1130" dirty="0">
                <a:latin typeface="Bookman Old Style" pitchFamily="18" charset="0"/>
              </a:rPr>
              <a:t/>
            </a:r>
            <a:br>
              <a:rPr lang="en-US" sz="1130" dirty="0">
                <a:latin typeface="Bookman Old Style" pitchFamily="18" charset="0"/>
              </a:rPr>
            </a:br>
            <a:r>
              <a:rPr lang="en-US" sz="1130" dirty="0" err="1" smtClean="0">
                <a:latin typeface="Bookman Old Style" pitchFamily="18" charset="0"/>
              </a:rPr>
              <a:t>The</a:t>
            </a:r>
            <a:r>
              <a:rPr lang="en-US" sz="1130" dirty="0" smtClean="0">
                <a:latin typeface="Bookman Old Style" pitchFamily="18" charset="0"/>
              </a:rPr>
              <a:t> panels </a:t>
            </a:r>
            <a:r>
              <a:rPr lang="en-US" sz="1130" dirty="0">
                <a:latin typeface="Bookman Old Style" pitchFamily="18" charset="0"/>
              </a:rPr>
              <a:t>either recommended to “approve designation” or “disapprove</a:t>
            </a:r>
            <a:br>
              <a:rPr lang="en-US" sz="1130" dirty="0">
                <a:latin typeface="Bookman Old Style" pitchFamily="18" charset="0"/>
              </a:rPr>
            </a:br>
            <a:r>
              <a:rPr lang="en-US" sz="1130" dirty="0">
                <a:latin typeface="Bookman Old Style" pitchFamily="18" charset="0"/>
              </a:rPr>
              <a:t>designation” of each submitted nomination. </a:t>
            </a:r>
          </a:p>
          <a:p>
            <a:endParaRPr lang="en-US" sz="1130" dirty="0">
              <a:latin typeface="Bookman Old Style" pitchFamily="18" charset="0"/>
            </a:endParaRPr>
          </a:p>
          <a:p>
            <a:r>
              <a:rPr lang="en-US" sz="1130" dirty="0">
                <a:latin typeface="Bookman Old Style" pitchFamily="18" charset="0"/>
              </a:rPr>
              <a:t>NIFA emphasizes that shortage nomination allocation is intended to</a:t>
            </a:r>
          </a:p>
          <a:p>
            <a:r>
              <a:rPr lang="en-US" sz="1130" dirty="0">
                <a:latin typeface="Bookman Old Style" pitchFamily="18" charset="0"/>
              </a:rPr>
              <a:t>balance the number of designated shortage situations across states. </a:t>
            </a:r>
            <a:br>
              <a:rPr lang="en-US" sz="1130" dirty="0">
                <a:latin typeface="Bookman Old Style" pitchFamily="18" charset="0"/>
              </a:rPr>
            </a:br>
            <a:r>
              <a:rPr lang="en-US" sz="1130" dirty="0">
                <a:latin typeface="Bookman Old Style" pitchFamily="18" charset="0"/>
              </a:rPr>
              <a:t>No state is given a preference for placement of awardees.  Awards are</a:t>
            </a:r>
            <a:br>
              <a:rPr lang="en-US" sz="1130" dirty="0">
                <a:latin typeface="Bookman Old Style" pitchFamily="18" charset="0"/>
              </a:rPr>
            </a:br>
            <a:r>
              <a:rPr lang="en-US" sz="1130" dirty="0">
                <a:latin typeface="Bookman Old Style" pitchFamily="18" charset="0"/>
              </a:rPr>
              <a:t>made based strictly on the match between the merit of an application</a:t>
            </a:r>
            <a:br>
              <a:rPr lang="en-US" sz="1130" dirty="0">
                <a:latin typeface="Bookman Old Style" pitchFamily="18" charset="0"/>
              </a:rPr>
            </a:br>
            <a:r>
              <a:rPr lang="en-US" sz="1130" dirty="0">
                <a:latin typeface="Bookman Old Style" pitchFamily="18" charset="0"/>
              </a:rPr>
              <a:t>and the attributes of the specific shortage situation applied for</a:t>
            </a:r>
            <a:r>
              <a:rPr lang="en-US" sz="1130" dirty="0" smtClean="0">
                <a:latin typeface="Bookman Old Style" pitchFamily="18" charset="0"/>
              </a:rPr>
              <a:t>. </a:t>
            </a:r>
            <a:endParaRPr lang="en-US" sz="1130" dirty="0">
              <a:latin typeface="Bookman Old Style" pitchFamily="18" charset="0"/>
            </a:endParaRPr>
          </a:p>
        </p:txBody>
      </p:sp>
      <p:sp>
        <p:nvSpPr>
          <p:cNvPr id="4" name="Title 1"/>
          <p:cNvSpPr txBox="1">
            <a:spLocks/>
          </p:cNvSpPr>
          <p:nvPr/>
        </p:nvSpPr>
        <p:spPr bwMode="auto">
          <a:xfrm>
            <a:off x="296863" y="1143000"/>
            <a:ext cx="8475662" cy="762000"/>
          </a:xfrm>
          <a:prstGeom prst="rect">
            <a:avLst/>
          </a:prstGeom>
          <a:noFill/>
          <a:ln w="9525">
            <a:noFill/>
            <a:miter lim="800000"/>
            <a:headEnd/>
            <a:tailEnd/>
          </a:ln>
        </p:spPr>
        <p:txBody>
          <a:bodyPr lIns="90614" tIns="45308" rIns="90614" bIns="45308" anchor="b"/>
          <a:lstStyle/>
          <a:p>
            <a:pPr defTabSz="906148" eaLnBrk="1" hangingPunct="1">
              <a:lnSpc>
                <a:spcPct val="90000"/>
              </a:lnSpc>
              <a:defRPr/>
            </a:pPr>
            <a:r>
              <a:rPr lang="en-US" sz="2250" b="1" kern="0" dirty="0">
                <a:solidFill>
                  <a:srgbClr val="343434"/>
                </a:solidFill>
                <a:latin typeface="Bookman Old Style" pitchFamily="18" charset="0"/>
                <a:ea typeface="+mj-ea"/>
                <a:cs typeface="+mj-cs"/>
              </a:rPr>
              <a:t>Veterinary Shortage Areas</a:t>
            </a:r>
            <a:r>
              <a:rPr lang="en-US" sz="3563" b="1" kern="0" dirty="0">
                <a:solidFill>
                  <a:srgbClr val="343434"/>
                </a:solidFill>
                <a:latin typeface="Bookman Old Style" pitchFamily="18" charset="0"/>
                <a:ea typeface="+mj-ea"/>
                <a:cs typeface="+mj-cs"/>
              </a:rPr>
              <a:t/>
            </a:r>
            <a:br>
              <a:rPr lang="en-US" sz="3563" b="1" kern="0" dirty="0">
                <a:solidFill>
                  <a:srgbClr val="343434"/>
                </a:solidFill>
                <a:latin typeface="Bookman Old Style" pitchFamily="18" charset="0"/>
                <a:ea typeface="+mj-ea"/>
                <a:cs typeface="+mj-cs"/>
              </a:rPr>
            </a:br>
            <a:r>
              <a:rPr lang="en-US" sz="1688" b="1" kern="0" dirty="0">
                <a:solidFill>
                  <a:srgbClr val="343434"/>
                </a:solidFill>
                <a:latin typeface="Bookman Old Style" pitchFamily="18" charset="0"/>
                <a:ea typeface="+mj-ea"/>
                <a:cs typeface="+mj-cs"/>
              </a:rPr>
              <a:t>Nomination and Designation Process</a:t>
            </a:r>
          </a:p>
        </p:txBody>
      </p:sp>
      <p:graphicFrame>
        <p:nvGraphicFramePr>
          <p:cNvPr id="6" name="Table 5"/>
          <p:cNvGraphicFramePr>
            <a:graphicFrameLocks noGrp="1"/>
          </p:cNvGraphicFramePr>
          <p:nvPr>
            <p:extLst>
              <p:ext uri="{D42A27DB-BD31-4B8C-83A1-F6EECF244321}">
                <p14:modId xmlns:p14="http://schemas.microsoft.com/office/powerpoint/2010/main" val="858219920"/>
              </p:ext>
            </p:extLst>
          </p:nvPr>
        </p:nvGraphicFramePr>
        <p:xfrm>
          <a:off x="5521326" y="3352800"/>
          <a:ext cx="3532187" cy="2171700"/>
        </p:xfrm>
        <a:graphic>
          <a:graphicData uri="http://schemas.openxmlformats.org/drawingml/2006/table">
            <a:tbl>
              <a:tblPr firstRow="1" bandRow="1">
                <a:tableStyleId>{21E4AEA4-8DFA-4A89-87EB-49C32662AFE0}</a:tableStyleId>
              </a:tblPr>
              <a:tblGrid>
                <a:gridCol w="998959"/>
                <a:gridCol w="2533228"/>
              </a:tblGrid>
              <a:tr h="361950">
                <a:tc gridSpan="2">
                  <a:txBody>
                    <a:bodyPr/>
                    <a:lstStyle/>
                    <a:p>
                      <a:r>
                        <a:rPr lang="en-US" sz="1000" dirty="0" smtClean="0">
                          <a:latin typeface="Bookman Old Style" pitchFamily="18" charset="0"/>
                        </a:rPr>
                        <a:t>VETERINARY SHORTAGE AREAS:  FY</a:t>
                      </a:r>
                      <a:r>
                        <a:rPr lang="en-US" sz="1000" baseline="0" dirty="0" smtClean="0">
                          <a:latin typeface="Bookman Old Style" pitchFamily="18" charset="0"/>
                        </a:rPr>
                        <a:t> 2015</a:t>
                      </a:r>
                      <a:endParaRPr lang="en-US" sz="1000" dirty="0">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c hMerge="1">
                  <a:txBody>
                    <a:bodyPr/>
                    <a:lstStyle/>
                    <a:p>
                      <a:endParaRPr lang="en-US" dirty="0"/>
                    </a:p>
                  </a:txBody>
                  <a:tcPr/>
                </a:tc>
              </a:tr>
              <a:tr h="361950">
                <a:tc>
                  <a:txBody>
                    <a:bodyPr/>
                    <a:lstStyle/>
                    <a:p>
                      <a:pPr algn="ctr"/>
                      <a:r>
                        <a:rPr lang="en-US" sz="1000" dirty="0" smtClean="0">
                          <a:solidFill>
                            <a:schemeClr val="tx1"/>
                          </a:solidFill>
                          <a:latin typeface="Bookman Old Style" pitchFamily="18" charset="0"/>
                        </a:rPr>
                        <a:t>186</a:t>
                      </a:r>
                      <a:endParaRPr lang="en-US" sz="100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tcPr>
                </a:tc>
                <a:tc>
                  <a:txBody>
                    <a:bodyPr/>
                    <a:lstStyle/>
                    <a:p>
                      <a:r>
                        <a:rPr lang="en-US" sz="1000" dirty="0" smtClean="0">
                          <a:solidFill>
                            <a:schemeClr val="tx1"/>
                          </a:solidFill>
                          <a:latin typeface="Bookman Old Style" pitchFamily="18" charset="0"/>
                        </a:rPr>
                        <a:t>Shortage area nominations received</a:t>
                      </a:r>
                      <a:endParaRPr lang="en-US" sz="100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tcPr>
                </a:tc>
              </a:tr>
              <a:tr h="361950">
                <a:tc>
                  <a:txBody>
                    <a:bodyPr/>
                    <a:lstStyle/>
                    <a:p>
                      <a:pPr algn="ctr"/>
                      <a:r>
                        <a:rPr lang="en-US" sz="1000" dirty="0" smtClean="0">
                          <a:solidFill>
                            <a:schemeClr val="tx1"/>
                          </a:solidFill>
                          <a:latin typeface="Bookman Old Style" pitchFamily="18" charset="0"/>
                        </a:rPr>
                        <a:t>184</a:t>
                      </a:r>
                      <a:endParaRPr lang="en-US" sz="100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tcPr>
                </a:tc>
                <a:tc>
                  <a:txBody>
                    <a:bodyPr/>
                    <a:lstStyle/>
                    <a:p>
                      <a:r>
                        <a:rPr lang="en-US" sz="1000" dirty="0" smtClean="0">
                          <a:solidFill>
                            <a:schemeClr val="tx1"/>
                          </a:solidFill>
                          <a:latin typeface="Bookman Old Style" pitchFamily="18" charset="0"/>
                        </a:rPr>
                        <a:t>Veterinary shortage areas designated</a:t>
                      </a:r>
                      <a:endParaRPr lang="en-US" sz="100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tcPr>
                </a:tc>
              </a:tr>
              <a:tr h="361950">
                <a:tc>
                  <a:txBody>
                    <a:bodyPr/>
                    <a:lstStyle/>
                    <a:p>
                      <a:pPr algn="ctr"/>
                      <a:r>
                        <a:rPr lang="en-US" sz="1000" dirty="0" smtClean="0">
                          <a:solidFill>
                            <a:schemeClr val="tx1"/>
                          </a:solidFill>
                          <a:latin typeface="Bookman Old Style" pitchFamily="18" charset="0"/>
                        </a:rPr>
                        <a:t>44</a:t>
                      </a:r>
                      <a:endParaRPr lang="en-US" sz="100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tcPr>
                </a:tc>
                <a:tc>
                  <a:txBody>
                    <a:bodyPr/>
                    <a:lstStyle/>
                    <a:p>
                      <a:r>
                        <a:rPr lang="en-US" sz="1000" smtClean="0">
                          <a:solidFill>
                            <a:schemeClr val="tx1"/>
                          </a:solidFill>
                          <a:latin typeface="Bookman Old Style" pitchFamily="18" charset="0"/>
                        </a:rPr>
                        <a:t>State</a:t>
                      </a:r>
                      <a:r>
                        <a:rPr lang="en-US" sz="1000" baseline="0" smtClean="0">
                          <a:solidFill>
                            <a:schemeClr val="tx1"/>
                          </a:solidFill>
                          <a:latin typeface="Bookman Old Style" pitchFamily="18" charset="0"/>
                        </a:rPr>
                        <a:t> or Federal j</a:t>
                      </a:r>
                      <a:r>
                        <a:rPr lang="en-US" sz="1000" smtClean="0">
                          <a:solidFill>
                            <a:schemeClr val="tx1"/>
                          </a:solidFill>
                          <a:latin typeface="Bookman Old Style" pitchFamily="18" charset="0"/>
                        </a:rPr>
                        <a:t>urisdictions</a:t>
                      </a:r>
                      <a:r>
                        <a:rPr lang="en-US" sz="1000" baseline="0" smtClean="0">
                          <a:solidFill>
                            <a:schemeClr val="tx1"/>
                          </a:solidFill>
                          <a:latin typeface="Bookman Old Style" pitchFamily="18" charset="0"/>
                        </a:rPr>
                        <a:t> </a:t>
                      </a:r>
                      <a:r>
                        <a:rPr lang="en-US" sz="1000" dirty="0" smtClean="0">
                          <a:solidFill>
                            <a:schemeClr val="tx1"/>
                          </a:solidFill>
                          <a:latin typeface="Bookman Old Style" pitchFamily="18" charset="0"/>
                        </a:rPr>
                        <a:t>with at least one designated</a:t>
                      </a:r>
                      <a:r>
                        <a:rPr lang="en-US" sz="1000" baseline="0" dirty="0" smtClean="0">
                          <a:solidFill>
                            <a:schemeClr val="tx1"/>
                          </a:solidFill>
                          <a:latin typeface="Bookman Old Style" pitchFamily="18" charset="0"/>
                        </a:rPr>
                        <a:t> shortage area</a:t>
                      </a:r>
                      <a:endParaRPr lang="en-US" sz="100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tcPr>
                </a:tc>
              </a:tr>
              <a:tr h="361950">
                <a:tc>
                  <a:txBody>
                    <a:bodyPr/>
                    <a:lstStyle/>
                    <a:p>
                      <a:pPr algn="ctr"/>
                      <a:r>
                        <a:rPr lang="en-US" sz="1000" dirty="0" smtClean="0">
                          <a:solidFill>
                            <a:schemeClr val="tx1"/>
                          </a:solidFill>
                          <a:latin typeface="Bookman Old Style" pitchFamily="18" charset="0"/>
                        </a:rPr>
                        <a:t>48</a:t>
                      </a:r>
                      <a:endParaRPr lang="en-US" sz="100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tcPr>
                </a:tc>
                <a:tc>
                  <a:txBody>
                    <a:bodyPr/>
                    <a:lstStyle/>
                    <a:p>
                      <a:r>
                        <a:rPr lang="en-US" sz="1000" dirty="0" smtClean="0">
                          <a:solidFill>
                            <a:schemeClr val="tx1"/>
                          </a:solidFill>
                          <a:latin typeface="Bookman Old Style" pitchFamily="18" charset="0"/>
                        </a:rPr>
                        <a:t>Veterinary shortage areas filled</a:t>
                      </a:r>
                      <a:endParaRPr lang="en-US" sz="100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tcPr>
                </a:tc>
              </a:tr>
              <a:tr h="361950">
                <a:tc>
                  <a:txBody>
                    <a:bodyPr/>
                    <a:lstStyle/>
                    <a:p>
                      <a:pPr algn="ctr"/>
                      <a:r>
                        <a:rPr lang="en-US" sz="1000" dirty="0" smtClean="0">
                          <a:solidFill>
                            <a:schemeClr val="tx1"/>
                          </a:solidFill>
                          <a:latin typeface="Bookman Old Style" pitchFamily="18" charset="0"/>
                        </a:rPr>
                        <a:t>24</a:t>
                      </a:r>
                      <a:endParaRPr lang="en-US" sz="100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sz="1000" dirty="0" smtClean="0">
                          <a:solidFill>
                            <a:schemeClr val="tx1"/>
                          </a:solidFill>
                          <a:latin typeface="Bookman Old Style" pitchFamily="18" charset="0"/>
                        </a:rPr>
                        <a:t>State</a:t>
                      </a:r>
                      <a:r>
                        <a:rPr lang="en-US" sz="1000" baseline="0" dirty="0" smtClean="0">
                          <a:solidFill>
                            <a:schemeClr val="tx1"/>
                          </a:solidFill>
                          <a:latin typeface="Bookman Old Style" pitchFamily="18" charset="0"/>
                        </a:rPr>
                        <a:t> or Federal jurisdictions </a:t>
                      </a:r>
                      <a:r>
                        <a:rPr lang="en-US" sz="1000" dirty="0" smtClean="0">
                          <a:solidFill>
                            <a:schemeClr val="tx1"/>
                          </a:solidFill>
                          <a:latin typeface="Bookman Old Style" pitchFamily="18" charset="0"/>
                        </a:rPr>
                        <a:t>with at least one </a:t>
                      </a:r>
                      <a:r>
                        <a:rPr lang="en-US" sz="1000" b="0" u="sng" dirty="0" smtClean="0">
                          <a:solidFill>
                            <a:schemeClr val="tx1"/>
                          </a:solidFill>
                          <a:latin typeface="Bookman Old Style" pitchFamily="18" charset="0"/>
                        </a:rPr>
                        <a:t>new</a:t>
                      </a:r>
                      <a:r>
                        <a:rPr lang="en-US" sz="1000" dirty="0" smtClean="0">
                          <a:solidFill>
                            <a:schemeClr val="tx1"/>
                          </a:solidFill>
                          <a:latin typeface="Bookman Old Style" pitchFamily="18" charset="0"/>
                        </a:rPr>
                        <a:t> shortage area filled</a:t>
                      </a:r>
                      <a:endParaRPr lang="en-US" sz="100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6410" name="Slide Number Placeholder 4"/>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FF32472-2A1E-42E6-B5A6-F4492A2048AD}" type="slidenum">
              <a:rPr lang="en-US" altLang="en-US" sz="1400"/>
              <a:pPr/>
              <a:t>11</a:t>
            </a:fld>
            <a:endParaRPr lang="en-US" alt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863" y="990600"/>
            <a:ext cx="8475662" cy="762000"/>
          </a:xfrm>
        </p:spPr>
        <p:txBody>
          <a:bodyPr/>
          <a:lstStyle/>
          <a:p>
            <a:pPr algn="l" eaLnBrk="1" hangingPunct="1">
              <a:defRPr/>
            </a:pPr>
            <a:r>
              <a:rPr lang="en-US" sz="2250" b="1" dirty="0" smtClean="0">
                <a:latin typeface="Bookman Old Style" pitchFamily="18" charset="0"/>
              </a:rPr>
              <a:t>Shortage Areas Allocated, Designated, and Filled</a:t>
            </a:r>
            <a:r>
              <a:rPr lang="en-US" sz="2438" b="1" dirty="0" smtClean="0">
                <a:latin typeface="Bookman Old Style" pitchFamily="18" charset="0"/>
              </a:rPr>
              <a:t/>
            </a:r>
            <a:br>
              <a:rPr lang="en-US" sz="2438" b="1" dirty="0" smtClean="0">
                <a:latin typeface="Bookman Old Style" pitchFamily="18" charset="0"/>
              </a:rPr>
            </a:br>
            <a:r>
              <a:rPr lang="en-US" sz="1688" b="1" dirty="0" smtClean="0">
                <a:latin typeface="Bookman Old Style" pitchFamily="18" charset="0"/>
              </a:rPr>
              <a:t>By State or Federal Jurisdiction, New Awards Only</a:t>
            </a:r>
            <a:endParaRPr lang="en-US" sz="1688" b="1" dirty="0">
              <a:latin typeface="Bookman Old Style"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17507225"/>
              </p:ext>
            </p:extLst>
          </p:nvPr>
        </p:nvGraphicFramePr>
        <p:xfrm>
          <a:off x="296863" y="1828800"/>
          <a:ext cx="8401051" cy="4213223"/>
        </p:xfrm>
        <a:graphic>
          <a:graphicData uri="http://schemas.openxmlformats.org/drawingml/2006/table">
            <a:tbl>
              <a:tblPr firstRow="1" bandRow="1">
                <a:tableStyleId>{21E4AEA4-8DFA-4A89-87EB-49C32662AFE0}</a:tableStyleId>
              </a:tblPr>
              <a:tblGrid>
                <a:gridCol w="510371"/>
                <a:gridCol w="736569"/>
                <a:gridCol w="833297"/>
                <a:gridCol w="533140"/>
                <a:gridCol w="225006"/>
                <a:gridCol w="510371"/>
                <a:gridCol w="736569"/>
                <a:gridCol w="833297"/>
                <a:gridCol w="529718"/>
                <a:gridCol w="205404"/>
                <a:gridCol w="644303"/>
                <a:gridCol w="736569"/>
                <a:gridCol w="833297"/>
                <a:gridCol w="533140"/>
              </a:tblGrid>
              <a:tr h="228617">
                <a:tc>
                  <a:txBody>
                    <a:bodyPr/>
                    <a:lstStyle/>
                    <a:p>
                      <a:r>
                        <a:rPr lang="en-US" sz="800" dirty="0" smtClean="0">
                          <a:latin typeface="Bookman Old Style" pitchFamily="18" charset="0"/>
                        </a:rPr>
                        <a:t>State</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800" dirty="0" smtClean="0">
                          <a:latin typeface="Bookman Old Style" pitchFamily="18" charset="0"/>
                        </a:rPr>
                        <a:t>Allocated</a:t>
                      </a:r>
                      <a:endParaRPr lang="en-US" sz="800" dirty="0">
                        <a:latin typeface="Bookman Old Style" pitchFamily="18" charset="0"/>
                      </a:endParaRPr>
                    </a:p>
                  </a:txBody>
                  <a:tcPr marL="90002" marR="90002" marT="45723" marB="4572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800" dirty="0" smtClean="0">
                          <a:latin typeface="Bookman Old Style" pitchFamily="18" charset="0"/>
                        </a:rPr>
                        <a:t>Designated</a:t>
                      </a:r>
                      <a:endParaRPr lang="en-US" sz="800" dirty="0">
                        <a:latin typeface="Bookman Old Style" pitchFamily="18" charset="0"/>
                      </a:endParaRPr>
                    </a:p>
                  </a:txBody>
                  <a:tcPr marL="90002" marR="90002" marT="45723" marB="4572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800" dirty="0" smtClean="0">
                          <a:latin typeface="Bookman Old Style" pitchFamily="18" charset="0"/>
                        </a:rPr>
                        <a:t>Filled</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State</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800" dirty="0" smtClean="0">
                          <a:latin typeface="Bookman Old Style" pitchFamily="18" charset="0"/>
                        </a:rPr>
                        <a:t>Allocated</a:t>
                      </a:r>
                      <a:endParaRPr lang="en-US" sz="800" dirty="0">
                        <a:latin typeface="Bookman Old Style" pitchFamily="18" charset="0"/>
                      </a:endParaRPr>
                    </a:p>
                  </a:txBody>
                  <a:tcPr marL="90002" marR="90002" marT="45723" marB="4572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800" dirty="0" smtClean="0">
                          <a:latin typeface="Bookman Old Style" pitchFamily="18" charset="0"/>
                        </a:rPr>
                        <a:t>Designated</a:t>
                      </a:r>
                      <a:endParaRPr lang="en-US" sz="800" dirty="0">
                        <a:latin typeface="Bookman Old Style" pitchFamily="18" charset="0"/>
                      </a:endParaRPr>
                    </a:p>
                  </a:txBody>
                  <a:tcPr marL="90002" marR="90002" marT="45723" marB="4572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800" dirty="0" smtClean="0">
                          <a:latin typeface="Bookman Old Style" pitchFamily="18" charset="0"/>
                        </a:rPr>
                        <a:t>Filled</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State</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800" dirty="0" smtClean="0">
                          <a:latin typeface="Bookman Old Style" pitchFamily="18" charset="0"/>
                        </a:rPr>
                        <a:t>Allocated</a:t>
                      </a:r>
                      <a:endParaRPr lang="en-US" sz="800" dirty="0">
                        <a:latin typeface="Bookman Old Style" pitchFamily="18" charset="0"/>
                      </a:endParaRPr>
                    </a:p>
                  </a:txBody>
                  <a:tcPr marL="90002" marR="90002" marT="45723" marB="4572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800" dirty="0" smtClean="0">
                          <a:latin typeface="Bookman Old Style" pitchFamily="18" charset="0"/>
                        </a:rPr>
                        <a:t>Designated</a:t>
                      </a:r>
                      <a:endParaRPr lang="en-US" sz="800" dirty="0">
                        <a:latin typeface="Bookman Old Style" pitchFamily="18" charset="0"/>
                      </a:endParaRPr>
                    </a:p>
                  </a:txBody>
                  <a:tcPr marL="90002" marR="90002" marT="45723" marB="4572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800" dirty="0" smtClean="0">
                          <a:latin typeface="Bookman Old Style" pitchFamily="18" charset="0"/>
                        </a:rPr>
                        <a:t>Filled</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r>
              <a:tr h="220044">
                <a:tc>
                  <a:txBody>
                    <a:bodyPr/>
                    <a:lstStyle/>
                    <a:p>
                      <a:r>
                        <a:rPr lang="en-US" sz="800" dirty="0" smtClean="0">
                          <a:latin typeface="Bookman Old Style" pitchFamily="18" charset="0"/>
                        </a:rPr>
                        <a:t>AK</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ME</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OR</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AL</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MD</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PA</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AZ</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MA</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PR</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AR</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MI</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RI</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CA</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8</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MN</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RM</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CO</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8</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8</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MS</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SC</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CT</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MO</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SD</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DE</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MT</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TN</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FL</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NE</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TX</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8</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8</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GA</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NV</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UT</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HI</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NH</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VT</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ID</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NJ</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VA</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IL</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NM</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WA</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IN</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NY</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WV</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IA</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NC</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2</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WI</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KS</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ND</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WY</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6</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1</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r>
              <a:tr h="220044">
                <a:tc>
                  <a:txBody>
                    <a:bodyPr/>
                    <a:lstStyle/>
                    <a:p>
                      <a:r>
                        <a:rPr lang="en-US" sz="800" dirty="0" smtClean="0">
                          <a:latin typeface="Bookman Old Style" pitchFamily="18" charset="0"/>
                        </a:rPr>
                        <a:t>KY</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3</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OH</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tcPr>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5</a:t>
                      </a:r>
                      <a:endParaRPr lang="en-US" sz="800" dirty="0">
                        <a:latin typeface="Bookman Old Style" pitchFamily="18" charset="0"/>
                      </a:endParaRPr>
                    </a:p>
                  </a:txBody>
                  <a:tcPr marL="90002" marR="90002" marT="45723" marB="45723"/>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baseline="0" dirty="0" smtClean="0">
                          <a:latin typeface="Bookman Old Style" pitchFamily="18" charset="0"/>
                        </a:rPr>
                        <a:t>Fed</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B w="12700" cap="flat" cmpd="sng" algn="ctr">
                      <a:noFill/>
                      <a:prstDash val="solid"/>
                      <a:round/>
                      <a:headEnd type="none" w="med" len="med"/>
                      <a:tailEnd type="none" w="med" len="med"/>
                    </a:lnB>
                    <a:solidFill>
                      <a:srgbClr val="CDCDDE"/>
                    </a:solidFill>
                  </a:tcPr>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lnB w="12700" cap="flat" cmpd="sng" algn="ctr">
                      <a:noFill/>
                      <a:prstDash val="solid"/>
                      <a:round/>
                      <a:headEnd type="none" w="med" len="med"/>
                      <a:tailEnd type="none" w="med" len="med"/>
                    </a:lnB>
                    <a:solidFill>
                      <a:srgbClr val="CDCDDE"/>
                    </a:solidFill>
                  </a:tcPr>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lnB w="12700" cap="flat" cmpd="sng" algn="ctr">
                      <a:noFill/>
                      <a:prstDash val="solid"/>
                      <a:round/>
                      <a:headEnd type="none" w="med" len="med"/>
                      <a:tailEnd type="none" w="med" len="med"/>
                    </a:lnB>
                    <a:solidFill>
                      <a:srgbClr val="CDCDDE"/>
                    </a:solidFill>
                  </a:tcPr>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solidFill>
                      <a:srgbClr val="CDCDDE"/>
                    </a:solidFill>
                  </a:tcPr>
                </a:tc>
              </a:tr>
              <a:tr h="243858">
                <a:tc>
                  <a:txBody>
                    <a:bodyPr/>
                    <a:lstStyle/>
                    <a:p>
                      <a:r>
                        <a:rPr lang="en-US" sz="800" dirty="0" smtClean="0">
                          <a:latin typeface="Bookman Old Style" pitchFamily="18" charset="0"/>
                        </a:rPr>
                        <a:t>LA</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lnB w="12700" cap="flat" cmpd="sng" algn="ctr">
                      <a:solidFill>
                        <a:schemeClr val="tx1"/>
                      </a:solidFill>
                      <a:prstDash val="solid"/>
                      <a:round/>
                      <a:headEnd type="none" w="med" len="med"/>
                      <a:tailEnd type="none" w="med" len="med"/>
                    </a:lnB>
                  </a:tcPr>
                </a:tc>
                <a:tc>
                  <a:txBody>
                    <a:bodyPr/>
                    <a:lstStyle/>
                    <a:p>
                      <a:pPr algn="ctr"/>
                      <a:r>
                        <a:rPr lang="en-US" sz="800" dirty="0" smtClean="0">
                          <a:latin typeface="Bookman Old Style" pitchFamily="18" charset="0"/>
                        </a:rPr>
                        <a:t>4</a:t>
                      </a:r>
                      <a:endParaRPr lang="en-US" sz="800" dirty="0">
                        <a:latin typeface="Bookman Old Style" pitchFamily="18" charset="0"/>
                      </a:endParaRPr>
                    </a:p>
                  </a:txBody>
                  <a:tcPr marL="90002" marR="90002" marT="45723" marB="45723">
                    <a:lnB w="12700" cap="flat" cmpd="sng" algn="ctr">
                      <a:solidFill>
                        <a:schemeClr val="tx1"/>
                      </a:solidFill>
                      <a:prstDash val="solid"/>
                      <a:round/>
                      <a:headEnd type="none" w="med" len="med"/>
                      <a:tailEnd type="none" w="med" len="med"/>
                    </a:lnB>
                  </a:tcPr>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dirty="0" smtClean="0">
                          <a:latin typeface="Bookman Old Style" pitchFamily="18" charset="0"/>
                        </a:rPr>
                        <a:t>OK</a:t>
                      </a:r>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lnB w="12700" cap="flat" cmpd="sng" algn="ctr">
                      <a:solidFill>
                        <a:schemeClr val="tx1"/>
                      </a:solidFill>
                      <a:prstDash val="solid"/>
                      <a:round/>
                      <a:headEnd type="none" w="med" len="med"/>
                      <a:tailEnd type="none" w="med" len="med"/>
                    </a:lnB>
                  </a:tcPr>
                </a:tc>
                <a:tc>
                  <a:txBody>
                    <a:bodyPr/>
                    <a:lstStyle/>
                    <a:p>
                      <a:pPr algn="ctr"/>
                      <a:r>
                        <a:rPr lang="en-US" sz="800" dirty="0" smtClean="0">
                          <a:latin typeface="Bookman Old Style" pitchFamily="18" charset="0"/>
                        </a:rPr>
                        <a:t>7</a:t>
                      </a:r>
                      <a:endParaRPr lang="en-US" sz="800" dirty="0">
                        <a:latin typeface="Bookman Old Style" pitchFamily="18" charset="0"/>
                      </a:endParaRPr>
                    </a:p>
                  </a:txBody>
                  <a:tcPr marL="90002" marR="90002" marT="45723" marB="45723">
                    <a:lnB w="12700" cap="flat" cmpd="sng" algn="ctr">
                      <a:solidFill>
                        <a:schemeClr val="tx1"/>
                      </a:solidFill>
                      <a:prstDash val="solid"/>
                      <a:round/>
                      <a:headEnd type="none" w="med" len="med"/>
                      <a:tailEnd type="none" w="med" len="med"/>
                    </a:lnB>
                  </a:tcPr>
                </a:tc>
                <a:tc>
                  <a:txBody>
                    <a:bodyPr/>
                    <a:lstStyle/>
                    <a:p>
                      <a:pPr algn="ctr"/>
                      <a:r>
                        <a:rPr lang="en-US" sz="800" dirty="0" smtClean="0">
                          <a:latin typeface="Bookman Old Style" pitchFamily="18" charset="0"/>
                        </a:rPr>
                        <a:t>0</a:t>
                      </a:r>
                      <a:endParaRPr lang="en-US" sz="800" dirty="0">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sz="800" dirty="0">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800" b="1" dirty="0" smtClean="0">
                          <a:solidFill>
                            <a:schemeClr val="bg1"/>
                          </a:solidFill>
                          <a:latin typeface="Bookman Old Style" pitchFamily="18" charset="0"/>
                        </a:rPr>
                        <a:t>TOTAL</a:t>
                      </a:r>
                      <a:endParaRPr lang="en-US" sz="800" b="1" dirty="0">
                        <a:solidFill>
                          <a:schemeClr val="bg1"/>
                        </a:solidFill>
                        <a:latin typeface="Bookman Old Style" pitchFamily="18" charset="0"/>
                      </a:endParaRPr>
                    </a:p>
                  </a:txBody>
                  <a:tcPr marL="90002" marR="90002" marT="45723" marB="45723">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800" b="1" dirty="0" smtClean="0">
                          <a:solidFill>
                            <a:schemeClr val="bg1"/>
                          </a:solidFill>
                          <a:latin typeface="Bookman Old Style" pitchFamily="18" charset="0"/>
                        </a:rPr>
                        <a:t>266*</a:t>
                      </a:r>
                      <a:endParaRPr lang="en-US" sz="800" b="1" dirty="0">
                        <a:solidFill>
                          <a:schemeClr val="bg1"/>
                        </a:solidFill>
                        <a:latin typeface="Bookman Old Style" pitchFamily="18" charset="0"/>
                      </a:endParaRPr>
                    </a:p>
                  </a:txBody>
                  <a:tcPr marL="90002" marR="90002" marT="45723" marB="45723">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800" b="1" dirty="0" smtClean="0">
                          <a:solidFill>
                            <a:schemeClr val="bg1"/>
                          </a:solidFill>
                          <a:latin typeface="Bookman Old Style" pitchFamily="18" charset="0"/>
                        </a:rPr>
                        <a:t>184</a:t>
                      </a:r>
                      <a:endParaRPr lang="en-US" sz="800" b="1" dirty="0">
                        <a:solidFill>
                          <a:schemeClr val="bg1"/>
                        </a:solidFill>
                        <a:latin typeface="Bookman Old Style" pitchFamily="18" charset="0"/>
                      </a:endParaRPr>
                    </a:p>
                  </a:txBody>
                  <a:tcPr marL="90002" marR="90002" marT="45723" marB="45723">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800" b="1" dirty="0" smtClean="0">
                          <a:solidFill>
                            <a:schemeClr val="bg1"/>
                          </a:solidFill>
                          <a:latin typeface="Bookman Old Style" pitchFamily="18" charset="0"/>
                        </a:rPr>
                        <a:t>43</a:t>
                      </a:r>
                      <a:endParaRPr lang="en-US" sz="800" b="1" dirty="0">
                        <a:solidFill>
                          <a:schemeClr val="bg1"/>
                        </a:solidFill>
                        <a:latin typeface="Bookman Old Style" pitchFamily="18" charset="0"/>
                      </a:endParaRPr>
                    </a:p>
                  </a:txBody>
                  <a:tcPr marL="90002" marR="90002" marT="45723" marB="45723">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r>
            </a:tbl>
          </a:graphicData>
        </a:graphic>
      </p:graphicFrame>
      <p:sp>
        <p:nvSpPr>
          <p:cNvPr id="18776" name="Slide Number Placeholder 5"/>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E3474D4-17D2-4A93-8530-A281D8EA4454}" type="slidenum">
              <a:rPr lang="en-US" altLang="en-US" sz="1400"/>
              <a:pPr/>
              <a:t>12</a:t>
            </a:fld>
            <a:endParaRPr lang="en-US" altLang="en-US" sz="1400"/>
          </a:p>
        </p:txBody>
      </p:sp>
      <p:sp>
        <p:nvSpPr>
          <p:cNvPr id="8" name="Rectangle 7"/>
          <p:cNvSpPr/>
          <p:nvPr/>
        </p:nvSpPr>
        <p:spPr>
          <a:xfrm>
            <a:off x="296863" y="6019800"/>
            <a:ext cx="8626475" cy="481013"/>
          </a:xfrm>
          <a:prstGeom prst="rect">
            <a:avLst/>
          </a:prstGeom>
        </p:spPr>
        <p:txBody>
          <a:bodyPr lIns="90614" tIns="45308" rIns="90614" bIns="45308">
            <a:spAutoFit/>
          </a:bodyPr>
          <a:lstStyle/>
          <a:p>
            <a:pPr>
              <a:defRPr/>
            </a:pPr>
            <a:r>
              <a:rPr lang="en-US" sz="844" dirty="0">
                <a:solidFill>
                  <a:srgbClr val="343434"/>
                </a:solidFill>
                <a:latin typeface="Bookman Old Style" pitchFamily="18" charset="0"/>
              </a:rPr>
              <a:t>* O</a:t>
            </a:r>
            <a:r>
              <a:rPr lang="en-US" sz="844" dirty="0" smtClean="0">
                <a:solidFill>
                  <a:srgbClr val="343434"/>
                </a:solidFill>
                <a:latin typeface="Bookman Old Style" pitchFamily="18" charset="0"/>
              </a:rPr>
              <a:t>ne </a:t>
            </a:r>
            <a:r>
              <a:rPr lang="en-US" sz="844" dirty="0">
                <a:solidFill>
                  <a:srgbClr val="343434"/>
                </a:solidFill>
                <a:latin typeface="Bookman Old Style" pitchFamily="18" charset="0"/>
              </a:rPr>
              <a:t>nomination </a:t>
            </a:r>
            <a:r>
              <a:rPr lang="en-US" sz="844" dirty="0" smtClean="0">
                <a:solidFill>
                  <a:srgbClr val="343434"/>
                </a:solidFill>
                <a:latin typeface="Bookman Old Style" pitchFamily="18" charset="0"/>
              </a:rPr>
              <a:t>is allocated for each of the seven </a:t>
            </a:r>
            <a:r>
              <a:rPr lang="en-US" sz="844" dirty="0">
                <a:solidFill>
                  <a:srgbClr val="343434"/>
                </a:solidFill>
                <a:latin typeface="Bookman Old Style" pitchFamily="18" charset="0"/>
              </a:rPr>
              <a:t>U.S. territories and the District of Columbia, but </a:t>
            </a:r>
            <a:r>
              <a:rPr lang="en-US" sz="844" dirty="0" smtClean="0">
                <a:solidFill>
                  <a:srgbClr val="343434"/>
                </a:solidFill>
                <a:latin typeface="Bookman Old Style" pitchFamily="18" charset="0"/>
              </a:rPr>
              <a:t>only the Republic of the Marshall Islands (RM) had a designated </a:t>
            </a:r>
            <a:r>
              <a:rPr lang="en-US" sz="844" dirty="0">
                <a:solidFill>
                  <a:srgbClr val="343434"/>
                </a:solidFill>
                <a:latin typeface="Bookman Old Style" pitchFamily="18" charset="0"/>
              </a:rPr>
              <a:t>shortage area.  There are two possible </a:t>
            </a:r>
            <a:r>
              <a:rPr lang="en-US" sz="844" dirty="0" smtClean="0">
                <a:solidFill>
                  <a:srgbClr val="343434"/>
                </a:solidFill>
                <a:latin typeface="Bookman Old Style" pitchFamily="18" charset="0"/>
              </a:rPr>
              <a:t>reasons shortages are not designated: </a:t>
            </a:r>
            <a:r>
              <a:rPr lang="en-US" sz="844" dirty="0">
                <a:solidFill>
                  <a:srgbClr val="343434"/>
                </a:solidFill>
                <a:latin typeface="Bookman Old Style" pitchFamily="18" charset="0"/>
              </a:rPr>
              <a:t>(1) the </a:t>
            </a:r>
            <a:r>
              <a:rPr lang="en-US" sz="844" dirty="0" smtClean="0">
                <a:solidFill>
                  <a:srgbClr val="343434"/>
                </a:solidFill>
                <a:latin typeface="Bookman Old Style" pitchFamily="18" charset="0"/>
              </a:rPr>
              <a:t>jurisdiction </a:t>
            </a:r>
            <a:r>
              <a:rPr lang="en-US" sz="844" dirty="0">
                <a:solidFill>
                  <a:srgbClr val="343434"/>
                </a:solidFill>
                <a:latin typeface="Bookman Old Style" pitchFamily="18" charset="0"/>
              </a:rPr>
              <a:t>did not submit a shortage situation nomination, or (2) the </a:t>
            </a:r>
            <a:r>
              <a:rPr lang="en-US" sz="844" dirty="0" smtClean="0">
                <a:solidFill>
                  <a:srgbClr val="343434"/>
                </a:solidFill>
                <a:latin typeface="Bookman Old Style" pitchFamily="18" charset="0"/>
              </a:rPr>
              <a:t>jurisdiction </a:t>
            </a:r>
            <a:r>
              <a:rPr lang="en-US" sz="844" dirty="0">
                <a:solidFill>
                  <a:srgbClr val="343434"/>
                </a:solidFill>
                <a:latin typeface="Bookman Old Style" pitchFamily="18" charset="0"/>
              </a:rPr>
              <a:t>submitted a shortage situation nomination, but it did not receive designation.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863" y="762000"/>
            <a:ext cx="8475662" cy="762000"/>
          </a:xfrm>
        </p:spPr>
        <p:txBody>
          <a:bodyPr/>
          <a:lstStyle/>
          <a:p>
            <a:pPr algn="l" eaLnBrk="1" hangingPunct="1">
              <a:defRPr/>
            </a:pPr>
            <a:r>
              <a:rPr lang="en-US" sz="2250" b="1" dirty="0" smtClean="0">
                <a:latin typeface="Bookman Old Style" pitchFamily="18" charset="0"/>
              </a:rPr>
              <a:t/>
            </a:r>
            <a:br>
              <a:rPr lang="en-US" sz="2250" b="1" dirty="0" smtClean="0">
                <a:latin typeface="Bookman Old Style" pitchFamily="18" charset="0"/>
              </a:rPr>
            </a:br>
            <a:r>
              <a:rPr lang="en-US" sz="2250" b="1" dirty="0" smtClean="0">
                <a:latin typeface="Bookman Old Style" pitchFamily="18" charset="0"/>
              </a:rPr>
              <a:t>Location of Renewal Awards</a:t>
            </a:r>
            <a:r>
              <a:rPr lang="en-US" sz="2438" b="1" dirty="0" smtClean="0">
                <a:latin typeface="Bookman Old Style" pitchFamily="18" charset="0"/>
              </a:rPr>
              <a:t/>
            </a:r>
            <a:br>
              <a:rPr lang="en-US" sz="2438" b="1" dirty="0" smtClean="0">
                <a:latin typeface="Bookman Old Style" pitchFamily="18" charset="0"/>
              </a:rPr>
            </a:br>
            <a:r>
              <a:rPr lang="en-US" sz="1688" b="1" dirty="0" smtClean="0">
                <a:latin typeface="Bookman Old Style" pitchFamily="18" charset="0"/>
              </a:rPr>
              <a:t>By State or Federal Jurisdiction</a:t>
            </a:r>
            <a:endParaRPr lang="en-US" sz="1688" b="1" dirty="0">
              <a:latin typeface="Bookman Old Style"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53842181"/>
              </p:ext>
            </p:extLst>
          </p:nvPr>
        </p:nvGraphicFramePr>
        <p:xfrm>
          <a:off x="3352800" y="2209800"/>
          <a:ext cx="2122487" cy="2453556"/>
        </p:xfrm>
        <a:graphic>
          <a:graphicData uri="http://schemas.openxmlformats.org/drawingml/2006/table">
            <a:tbl>
              <a:tblPr firstRow="1" bandRow="1">
                <a:tableStyleId>{21E4AEA4-8DFA-4A89-87EB-49C32662AFE0}</a:tableStyleId>
              </a:tblPr>
              <a:tblGrid>
                <a:gridCol w="1238498"/>
                <a:gridCol w="883989"/>
              </a:tblGrid>
              <a:tr h="350471">
                <a:tc>
                  <a:txBody>
                    <a:bodyPr/>
                    <a:lstStyle/>
                    <a:p>
                      <a:r>
                        <a:rPr lang="en-US" sz="1700" dirty="0" smtClean="0">
                          <a:latin typeface="Bookman Old Style" pitchFamily="18" charset="0"/>
                        </a:rPr>
                        <a:t>State</a:t>
                      </a:r>
                      <a:endParaRPr lang="en-US" sz="1700" dirty="0">
                        <a:latin typeface="Bookman Old Style" pitchFamily="18" charset="0"/>
                      </a:endParaRPr>
                    </a:p>
                  </a:txBody>
                  <a:tcPr marL="90012" marR="90012" marT="45714" marB="45714">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700" dirty="0" smtClean="0">
                          <a:latin typeface="Bookman Old Style" pitchFamily="18" charset="0"/>
                        </a:rPr>
                        <a:t>Filled</a:t>
                      </a:r>
                      <a:endParaRPr lang="en-US" sz="1700" dirty="0">
                        <a:latin typeface="Bookman Old Style" pitchFamily="18" charset="0"/>
                      </a:endParaRPr>
                    </a:p>
                  </a:txBody>
                  <a:tcPr marL="90012" marR="90012" marT="45714" marB="45714">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r>
              <a:tr h="350471">
                <a:tc>
                  <a:txBody>
                    <a:bodyPr/>
                    <a:lstStyle/>
                    <a:p>
                      <a:pPr algn="ctr"/>
                      <a:r>
                        <a:rPr lang="en-US" sz="1700" dirty="0" smtClean="0">
                          <a:latin typeface="Bookman Old Style" pitchFamily="18" charset="0"/>
                        </a:rPr>
                        <a:t>AR</a:t>
                      </a:r>
                      <a:endParaRPr lang="en-US" sz="1700" dirty="0">
                        <a:latin typeface="Bookman Old Style" pitchFamily="18" charset="0"/>
                      </a:endParaRPr>
                    </a:p>
                  </a:txBody>
                  <a:tcPr marL="90012" marR="90012" marT="45714" marB="45714">
                    <a:lnL w="12700" cap="flat" cmpd="sng" algn="ctr">
                      <a:solidFill>
                        <a:schemeClr val="tx1"/>
                      </a:solidFill>
                      <a:prstDash val="solid"/>
                      <a:round/>
                      <a:headEnd type="none" w="med" len="med"/>
                      <a:tailEnd type="none" w="med" len="med"/>
                    </a:lnL>
                  </a:tcPr>
                </a:tc>
                <a:tc>
                  <a:txBody>
                    <a:bodyPr/>
                    <a:lstStyle/>
                    <a:p>
                      <a:pPr algn="ctr"/>
                      <a:r>
                        <a:rPr lang="en-US" sz="1700" dirty="0" smtClean="0">
                          <a:latin typeface="Bookman Old Style" pitchFamily="18" charset="0"/>
                        </a:rPr>
                        <a:t>1</a:t>
                      </a:r>
                      <a:endParaRPr lang="en-US" sz="1700" dirty="0">
                        <a:latin typeface="Bookman Old Style" pitchFamily="18" charset="0"/>
                      </a:endParaRPr>
                    </a:p>
                  </a:txBody>
                  <a:tcPr marL="90012" marR="90012" marT="45714" marB="45714">
                    <a:lnR w="12700" cap="flat" cmpd="sng" algn="ctr">
                      <a:solidFill>
                        <a:schemeClr val="tx1"/>
                      </a:solidFill>
                      <a:prstDash val="solid"/>
                      <a:round/>
                      <a:headEnd type="none" w="med" len="med"/>
                      <a:tailEnd type="none" w="med" len="med"/>
                    </a:lnR>
                  </a:tcPr>
                </a:tc>
              </a:tr>
              <a:tr h="350471">
                <a:tc>
                  <a:txBody>
                    <a:bodyPr/>
                    <a:lstStyle/>
                    <a:p>
                      <a:pPr algn="ctr"/>
                      <a:r>
                        <a:rPr lang="en-US" sz="1700" dirty="0" smtClean="0">
                          <a:latin typeface="Bookman Old Style" pitchFamily="18" charset="0"/>
                        </a:rPr>
                        <a:t>IA</a:t>
                      </a:r>
                      <a:endParaRPr lang="en-US" sz="1700" dirty="0">
                        <a:latin typeface="Bookman Old Style" pitchFamily="18" charset="0"/>
                      </a:endParaRPr>
                    </a:p>
                  </a:txBody>
                  <a:tcPr marL="90012" marR="90012" marT="45714" marB="45714">
                    <a:lnL w="12700" cap="flat" cmpd="sng" algn="ctr">
                      <a:solidFill>
                        <a:schemeClr val="tx1"/>
                      </a:solidFill>
                      <a:prstDash val="solid"/>
                      <a:round/>
                      <a:headEnd type="none" w="med" len="med"/>
                      <a:tailEnd type="none" w="med" len="med"/>
                    </a:lnL>
                  </a:tcPr>
                </a:tc>
                <a:tc>
                  <a:txBody>
                    <a:bodyPr/>
                    <a:lstStyle/>
                    <a:p>
                      <a:pPr algn="ctr"/>
                      <a:r>
                        <a:rPr lang="en-US" sz="1700" dirty="0" smtClean="0">
                          <a:latin typeface="Bookman Old Style" pitchFamily="18" charset="0"/>
                        </a:rPr>
                        <a:t>1</a:t>
                      </a:r>
                      <a:endParaRPr lang="en-US" sz="1700" dirty="0">
                        <a:latin typeface="Bookman Old Style" pitchFamily="18" charset="0"/>
                      </a:endParaRPr>
                    </a:p>
                  </a:txBody>
                  <a:tcPr marL="90012" marR="90012" marT="45714" marB="45714">
                    <a:lnR w="12700" cap="flat" cmpd="sng" algn="ctr">
                      <a:solidFill>
                        <a:schemeClr val="tx1"/>
                      </a:solidFill>
                      <a:prstDash val="solid"/>
                      <a:round/>
                      <a:headEnd type="none" w="med" len="med"/>
                      <a:tailEnd type="none" w="med" len="med"/>
                    </a:lnR>
                  </a:tcPr>
                </a:tc>
              </a:tr>
              <a:tr h="350471">
                <a:tc>
                  <a:txBody>
                    <a:bodyPr/>
                    <a:lstStyle/>
                    <a:p>
                      <a:pPr algn="ctr"/>
                      <a:r>
                        <a:rPr lang="en-US" sz="1700" dirty="0" smtClean="0">
                          <a:latin typeface="Bookman Old Style" pitchFamily="18" charset="0"/>
                        </a:rPr>
                        <a:t>NJ</a:t>
                      </a:r>
                      <a:endParaRPr lang="en-US" sz="1700" dirty="0">
                        <a:latin typeface="Bookman Old Style" pitchFamily="18" charset="0"/>
                      </a:endParaRPr>
                    </a:p>
                  </a:txBody>
                  <a:tcPr marL="90012" marR="90012" marT="45714" marB="45714">
                    <a:lnL w="12700" cap="flat" cmpd="sng" algn="ctr">
                      <a:solidFill>
                        <a:schemeClr val="tx1"/>
                      </a:solidFill>
                      <a:prstDash val="solid"/>
                      <a:round/>
                      <a:headEnd type="none" w="med" len="med"/>
                      <a:tailEnd type="none" w="med" len="med"/>
                    </a:lnL>
                  </a:tcPr>
                </a:tc>
                <a:tc>
                  <a:txBody>
                    <a:bodyPr/>
                    <a:lstStyle/>
                    <a:p>
                      <a:pPr algn="ctr"/>
                      <a:r>
                        <a:rPr lang="en-US" sz="1700" dirty="0" smtClean="0">
                          <a:latin typeface="Bookman Old Style" pitchFamily="18" charset="0"/>
                        </a:rPr>
                        <a:t>1</a:t>
                      </a:r>
                      <a:endParaRPr lang="en-US" sz="1700" dirty="0">
                        <a:latin typeface="Bookman Old Style" pitchFamily="18" charset="0"/>
                      </a:endParaRPr>
                    </a:p>
                  </a:txBody>
                  <a:tcPr marL="90012" marR="90012" marT="45714" marB="45714">
                    <a:lnR w="12700" cap="flat" cmpd="sng" algn="ctr">
                      <a:solidFill>
                        <a:schemeClr val="tx1"/>
                      </a:solidFill>
                      <a:prstDash val="solid"/>
                      <a:round/>
                      <a:headEnd type="none" w="med" len="med"/>
                      <a:tailEnd type="none" w="med" len="med"/>
                    </a:lnR>
                  </a:tcPr>
                </a:tc>
              </a:tr>
              <a:tr h="350471">
                <a:tc>
                  <a:txBody>
                    <a:bodyPr/>
                    <a:lstStyle/>
                    <a:p>
                      <a:pPr algn="ctr"/>
                      <a:r>
                        <a:rPr lang="en-US" sz="1700" dirty="0" smtClean="0">
                          <a:latin typeface="Bookman Old Style" pitchFamily="18" charset="0"/>
                        </a:rPr>
                        <a:t>PA</a:t>
                      </a:r>
                      <a:endParaRPr lang="en-US" sz="1700" dirty="0">
                        <a:latin typeface="Bookman Old Style" pitchFamily="18" charset="0"/>
                      </a:endParaRPr>
                    </a:p>
                  </a:txBody>
                  <a:tcPr marL="90012" marR="90012" marT="45714" marB="45714">
                    <a:lnL w="12700" cap="flat" cmpd="sng" algn="ctr">
                      <a:solidFill>
                        <a:schemeClr val="tx1"/>
                      </a:solidFill>
                      <a:prstDash val="solid"/>
                      <a:round/>
                      <a:headEnd type="none" w="med" len="med"/>
                      <a:tailEnd type="none" w="med" len="med"/>
                    </a:lnL>
                  </a:tcPr>
                </a:tc>
                <a:tc>
                  <a:txBody>
                    <a:bodyPr/>
                    <a:lstStyle/>
                    <a:p>
                      <a:pPr algn="ctr"/>
                      <a:r>
                        <a:rPr lang="en-US" sz="1700" dirty="0" smtClean="0">
                          <a:latin typeface="Bookman Old Style" pitchFamily="18" charset="0"/>
                        </a:rPr>
                        <a:t>1</a:t>
                      </a:r>
                      <a:endParaRPr lang="en-US" sz="1700" dirty="0">
                        <a:latin typeface="Bookman Old Style" pitchFamily="18" charset="0"/>
                      </a:endParaRPr>
                    </a:p>
                  </a:txBody>
                  <a:tcPr marL="90012" marR="90012" marT="45714" marB="45714">
                    <a:lnR w="12700" cap="flat" cmpd="sng" algn="ctr">
                      <a:solidFill>
                        <a:schemeClr val="tx1"/>
                      </a:solidFill>
                      <a:prstDash val="solid"/>
                      <a:round/>
                      <a:headEnd type="none" w="med" len="med"/>
                      <a:tailEnd type="none" w="med" len="med"/>
                    </a:lnR>
                  </a:tcPr>
                </a:tc>
              </a:tr>
              <a:tr h="350471">
                <a:tc>
                  <a:txBody>
                    <a:bodyPr/>
                    <a:lstStyle/>
                    <a:p>
                      <a:pPr algn="ctr"/>
                      <a:r>
                        <a:rPr lang="en-US" sz="1700" dirty="0" smtClean="0">
                          <a:latin typeface="Bookman Old Style" pitchFamily="18" charset="0"/>
                        </a:rPr>
                        <a:t>VA</a:t>
                      </a:r>
                      <a:endParaRPr lang="en-US" sz="1700" dirty="0">
                        <a:latin typeface="Bookman Old Style" pitchFamily="18" charset="0"/>
                      </a:endParaRPr>
                    </a:p>
                  </a:txBody>
                  <a:tcPr marL="90012" marR="90012" marT="45714" marB="45714">
                    <a:lnL w="12700" cap="flat" cmpd="sng" algn="ctr">
                      <a:solidFill>
                        <a:schemeClr val="tx1"/>
                      </a:solidFill>
                      <a:prstDash val="solid"/>
                      <a:round/>
                      <a:headEnd type="none" w="med" len="med"/>
                      <a:tailEnd type="none" w="med" len="med"/>
                    </a:lnL>
                  </a:tcPr>
                </a:tc>
                <a:tc>
                  <a:txBody>
                    <a:bodyPr/>
                    <a:lstStyle/>
                    <a:p>
                      <a:pPr algn="ctr"/>
                      <a:r>
                        <a:rPr lang="en-US" sz="1700" dirty="0" smtClean="0">
                          <a:latin typeface="Bookman Old Style" pitchFamily="18" charset="0"/>
                        </a:rPr>
                        <a:t>1</a:t>
                      </a:r>
                      <a:endParaRPr lang="en-US" sz="1700" dirty="0">
                        <a:latin typeface="Bookman Old Style" pitchFamily="18" charset="0"/>
                      </a:endParaRPr>
                    </a:p>
                  </a:txBody>
                  <a:tcPr marL="90012" marR="90012" marT="45714" marB="45714">
                    <a:lnR w="12700" cap="flat" cmpd="sng" algn="ctr">
                      <a:solidFill>
                        <a:schemeClr val="tx1"/>
                      </a:solidFill>
                      <a:prstDash val="solid"/>
                      <a:round/>
                      <a:headEnd type="none" w="med" len="med"/>
                      <a:tailEnd type="none" w="med" len="med"/>
                    </a:lnR>
                  </a:tcPr>
                </a:tc>
              </a:tr>
              <a:tr h="350471">
                <a:tc>
                  <a:txBody>
                    <a:bodyPr/>
                    <a:lstStyle/>
                    <a:p>
                      <a:pPr algn="ctr"/>
                      <a:r>
                        <a:rPr lang="en-US" sz="1700" b="1" dirty="0" smtClean="0">
                          <a:solidFill>
                            <a:schemeClr val="bg1"/>
                          </a:solidFill>
                          <a:latin typeface="Bookman Old Style" pitchFamily="18" charset="0"/>
                        </a:rPr>
                        <a:t>TOTAL</a:t>
                      </a:r>
                      <a:endParaRPr lang="en-US" sz="1700" b="1" dirty="0">
                        <a:solidFill>
                          <a:schemeClr val="bg1"/>
                        </a:solidFill>
                        <a:latin typeface="Bookman Old Style" pitchFamily="18" charset="0"/>
                      </a:endParaRPr>
                    </a:p>
                  </a:txBody>
                  <a:tcPr marL="90012" marR="90012" marT="45714" marB="45714">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1700" b="1" dirty="0" smtClean="0">
                          <a:solidFill>
                            <a:schemeClr val="bg1"/>
                          </a:solidFill>
                          <a:latin typeface="Bookman Old Style" pitchFamily="18" charset="0"/>
                        </a:rPr>
                        <a:t>5</a:t>
                      </a:r>
                      <a:endParaRPr lang="en-US" sz="1700" b="1" dirty="0">
                        <a:solidFill>
                          <a:schemeClr val="bg1"/>
                        </a:solidFill>
                        <a:latin typeface="Bookman Old Style" pitchFamily="18" charset="0"/>
                      </a:endParaRPr>
                    </a:p>
                  </a:txBody>
                  <a:tcPr marL="90012" marR="90012" marT="45714" marB="45714">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00000"/>
                    </a:solidFill>
                  </a:tcPr>
                </a:tc>
              </a:tr>
            </a:tbl>
          </a:graphicData>
        </a:graphic>
      </p:graphicFrame>
      <p:sp>
        <p:nvSpPr>
          <p:cNvPr id="19503" name="Slide Number Placeholder 5"/>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E81E9287-3930-440F-BE6B-0069A33726B8}" type="slidenum">
              <a:rPr lang="en-US" altLang="en-US" sz="1400"/>
              <a:pPr/>
              <a:t>13</a:t>
            </a:fld>
            <a:endParaRPr lang="en-US" altLang="en-US" sz="14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96863" y="1143000"/>
            <a:ext cx="8475662" cy="762000"/>
          </a:xfrm>
          <a:prstGeom prst="rect">
            <a:avLst/>
          </a:prstGeom>
          <a:noFill/>
          <a:ln w="9525">
            <a:noFill/>
            <a:miter lim="800000"/>
            <a:headEnd/>
            <a:tailEnd/>
          </a:ln>
        </p:spPr>
        <p:txBody>
          <a:bodyPr lIns="90614" tIns="45308" rIns="90614" bIns="45308" anchor="b"/>
          <a:lstStyle/>
          <a:p>
            <a:pPr defTabSz="906148" eaLnBrk="1" hangingPunct="1">
              <a:lnSpc>
                <a:spcPct val="90000"/>
              </a:lnSpc>
              <a:defRPr/>
            </a:pPr>
            <a:r>
              <a:rPr lang="en-US" sz="2250" b="1" kern="0" dirty="0">
                <a:solidFill>
                  <a:srgbClr val="343434"/>
                </a:solidFill>
                <a:latin typeface="Bookman Old Style" pitchFamily="18" charset="0"/>
                <a:ea typeface="+mj-ea"/>
                <a:cs typeface="+mj-cs"/>
              </a:rPr>
              <a:t>Veterinary Shortage Areas</a:t>
            </a:r>
            <a:r>
              <a:rPr lang="en-US" sz="1781" b="1" kern="0" dirty="0">
                <a:solidFill>
                  <a:srgbClr val="343434"/>
                </a:solidFill>
                <a:latin typeface="Bookman Old Style" pitchFamily="18" charset="0"/>
                <a:ea typeface="+mj-ea"/>
                <a:cs typeface="+mj-cs"/>
              </a:rPr>
              <a:t/>
            </a:r>
            <a:br>
              <a:rPr lang="en-US" sz="1781" b="1" kern="0" dirty="0">
                <a:solidFill>
                  <a:srgbClr val="343434"/>
                </a:solidFill>
                <a:latin typeface="Bookman Old Style" pitchFamily="18" charset="0"/>
                <a:ea typeface="+mj-ea"/>
                <a:cs typeface="+mj-cs"/>
              </a:rPr>
            </a:br>
            <a:r>
              <a:rPr lang="en-US" sz="1688" b="1" kern="0" dirty="0">
                <a:solidFill>
                  <a:srgbClr val="343434"/>
                </a:solidFill>
                <a:latin typeface="Bookman Old Style" pitchFamily="18" charset="0"/>
                <a:ea typeface="+mj-ea"/>
                <a:cs typeface="+mj-cs"/>
              </a:rPr>
              <a:t>Description of Shortage Types</a:t>
            </a:r>
          </a:p>
        </p:txBody>
      </p:sp>
      <p:sp>
        <p:nvSpPr>
          <p:cNvPr id="7" name="Content Placeholder 2"/>
          <p:cNvSpPr txBox="1">
            <a:spLocks/>
          </p:cNvSpPr>
          <p:nvPr/>
        </p:nvSpPr>
        <p:spPr bwMode="auto">
          <a:xfrm>
            <a:off x="296863" y="1816100"/>
            <a:ext cx="8626475" cy="4800600"/>
          </a:xfrm>
          <a:prstGeom prst="rect">
            <a:avLst/>
          </a:prstGeom>
          <a:noFill/>
          <a:ln w="9525">
            <a:noFill/>
            <a:miter lim="800000"/>
            <a:headEnd/>
            <a:tailEnd/>
          </a:ln>
        </p:spPr>
        <p:txBody>
          <a:bodyPr lIns="90614" tIns="45308" rIns="90614" bIns="45308"/>
          <a:lstStyle/>
          <a:p>
            <a:pPr defTabSz="906148" eaLnBrk="1" hangingPunct="1">
              <a:spcBef>
                <a:spcPts val="0"/>
              </a:spcBef>
              <a:defRPr/>
            </a:pPr>
            <a:endParaRPr lang="en-US" sz="1125" kern="0" dirty="0">
              <a:solidFill>
                <a:srgbClr val="343434"/>
              </a:solidFill>
              <a:latin typeface="Bookman Old Style" pitchFamily="18" charset="0"/>
              <a:ea typeface="+mn-ea"/>
            </a:endParaRPr>
          </a:p>
          <a:p>
            <a:pPr>
              <a:defRPr/>
            </a:pPr>
            <a:r>
              <a:rPr lang="en-US" sz="1125" b="1" dirty="0">
                <a:solidFill>
                  <a:srgbClr val="343434"/>
                </a:solidFill>
                <a:latin typeface="Bookman Old Style" pitchFamily="18" charset="0"/>
              </a:rPr>
              <a:t>Type I Shortage – 80 Percent or Greater Private Practice Food Supply Veterinary Medicine</a:t>
            </a:r>
            <a:endParaRPr lang="en-US" sz="1125" dirty="0">
              <a:solidFill>
                <a:srgbClr val="343434"/>
              </a:solidFill>
              <a:latin typeface="Bookman Old Style" pitchFamily="18" charset="0"/>
            </a:endParaRPr>
          </a:p>
          <a:p>
            <a:pPr>
              <a:defRPr/>
            </a:pPr>
            <a:r>
              <a:rPr lang="en-US" sz="1125" dirty="0">
                <a:solidFill>
                  <a:srgbClr val="343434"/>
                </a:solidFill>
                <a:latin typeface="Bookman Old Style" pitchFamily="18" charset="0"/>
              </a:rPr>
              <a:t>The Type I shortage situation must entail at least an 80 percent time commitment to private practice food supply veterinary medicine. The shortage situation may be located anywhere (rural or non-rural) so long as the veterinary service shortages to be mitigated are consistent with the definition of “practice of food supply veterinary medicine.”</a:t>
            </a:r>
          </a:p>
          <a:p>
            <a:pPr>
              <a:defRPr/>
            </a:pPr>
            <a:r>
              <a:rPr lang="en-US" sz="1125" dirty="0">
                <a:solidFill>
                  <a:srgbClr val="343434"/>
                </a:solidFill>
                <a:latin typeface="Bookman Old Style" pitchFamily="18" charset="0"/>
              </a:rPr>
              <a:t/>
            </a:r>
            <a:br>
              <a:rPr lang="en-US" sz="1125" dirty="0">
                <a:solidFill>
                  <a:srgbClr val="343434"/>
                </a:solidFill>
                <a:latin typeface="Bookman Old Style" pitchFamily="18" charset="0"/>
              </a:rPr>
            </a:br>
            <a:r>
              <a:rPr lang="en-US" sz="1125" b="1" dirty="0">
                <a:solidFill>
                  <a:srgbClr val="343434"/>
                </a:solidFill>
                <a:latin typeface="Bookman Old Style" pitchFamily="18" charset="0"/>
              </a:rPr>
              <a:t>Type II Shortage – 30 Percent or Greater Private Practice Food Supply Veterinary Medicine in a Rural Area</a:t>
            </a:r>
          </a:p>
          <a:p>
            <a:pPr>
              <a:defRPr/>
            </a:pPr>
            <a:r>
              <a:rPr lang="en-US" sz="1125" dirty="0">
                <a:solidFill>
                  <a:srgbClr val="343434"/>
                </a:solidFill>
                <a:latin typeface="Bookman Old Style" pitchFamily="18" charset="0"/>
              </a:rPr>
              <a:t>The shortage situation must be in an area satisfying the definition of “rural.” The minimum 30 </a:t>
            </a:r>
            <a:r>
              <a:rPr lang="en-US" sz="1125" dirty="0" smtClean="0">
                <a:solidFill>
                  <a:srgbClr val="343434"/>
                </a:solidFill>
                <a:latin typeface="Bookman Old Style" pitchFamily="18" charset="0"/>
              </a:rPr>
              <a:t>percent time </a:t>
            </a:r>
            <a:r>
              <a:rPr lang="en-US" sz="1125" dirty="0">
                <a:solidFill>
                  <a:srgbClr val="343434"/>
                </a:solidFill>
                <a:latin typeface="Bookman Old Style" pitchFamily="18" charset="0"/>
              </a:rPr>
              <a:t>commitment of an award recipient to serve in a rural shortage situation </a:t>
            </a:r>
            <a:r>
              <a:rPr lang="en-US" sz="1125" dirty="0" smtClean="0">
                <a:solidFill>
                  <a:srgbClr val="343434"/>
                </a:solidFill>
                <a:latin typeface="Bookman Old Style" pitchFamily="18" charset="0"/>
              </a:rPr>
              <a:t>is in recognition </a:t>
            </a:r>
            <a:r>
              <a:rPr lang="en-US" sz="1125" dirty="0">
                <a:solidFill>
                  <a:srgbClr val="343434"/>
                </a:solidFill>
                <a:latin typeface="Bookman Old Style" pitchFamily="18" charset="0"/>
              </a:rPr>
              <a:t>of the fact that there may be some remote or economically depressed rural areas in need of food animal veterinary services that are unable to support a practitioner predominately serving the food animal sector, yet the need for food animal veterinary services for an existing, relatively small, proportion of available food animal business </a:t>
            </a:r>
            <a:r>
              <a:rPr lang="en-US" sz="1125" dirty="0" smtClean="0">
                <a:solidFill>
                  <a:srgbClr val="343434"/>
                </a:solidFill>
                <a:latin typeface="Bookman Old Style" pitchFamily="18" charset="0"/>
              </a:rPr>
              <a:t>is </a:t>
            </a:r>
            <a:r>
              <a:rPr lang="en-US" sz="1125" dirty="0">
                <a:solidFill>
                  <a:srgbClr val="343434"/>
                </a:solidFill>
                <a:latin typeface="Bookman Old Style" pitchFamily="18" charset="0"/>
              </a:rPr>
              <a:t>great. </a:t>
            </a:r>
            <a:br>
              <a:rPr lang="en-US" sz="1125" dirty="0">
                <a:solidFill>
                  <a:srgbClr val="343434"/>
                </a:solidFill>
                <a:latin typeface="Bookman Old Style" pitchFamily="18" charset="0"/>
              </a:rPr>
            </a:br>
            <a:r>
              <a:rPr lang="en-US" sz="1125" dirty="0">
                <a:solidFill>
                  <a:srgbClr val="343434"/>
                </a:solidFill>
                <a:latin typeface="Bookman Old Style" pitchFamily="18" charset="0"/>
              </a:rPr>
              <a:t/>
            </a:r>
            <a:br>
              <a:rPr lang="en-US" sz="1125" dirty="0">
                <a:solidFill>
                  <a:srgbClr val="343434"/>
                </a:solidFill>
                <a:latin typeface="Bookman Old Style" pitchFamily="18" charset="0"/>
              </a:rPr>
            </a:br>
            <a:r>
              <a:rPr lang="en-US" sz="1125" b="1" dirty="0">
                <a:solidFill>
                  <a:srgbClr val="343434"/>
                </a:solidFill>
                <a:latin typeface="Bookman Old Style" pitchFamily="18" charset="0"/>
              </a:rPr>
              <a:t>Type III Shortage – 49 Percent or Greater Public Practice</a:t>
            </a:r>
          </a:p>
          <a:p>
            <a:pPr>
              <a:defRPr/>
            </a:pPr>
            <a:r>
              <a:rPr lang="en-US" sz="1125" dirty="0">
                <a:solidFill>
                  <a:srgbClr val="343434"/>
                </a:solidFill>
                <a:latin typeface="Bookman Old Style" pitchFamily="18" charset="0"/>
              </a:rPr>
              <a:t>This is a broad nomination category comprising many types of specialized veterinary training and employment areas relating to food supply and public health veterinary workforce capacity and capability. These positions are typically located in city, county, State and Federal Government, and institutions of higher education. Examples of positions within the public practice sector include university faculty and staff, veterinary laboratory diagnostician, County Public Health Officer, State Veterinarian, State Public Health Veterinarian, State Epidemiologist, FSIS meat inspector, Animal and Plant Health Inspection Service (APHIS) Area Veterinarian in Charge (AVIC), and Federal Veterinary Medical Officer (VMO). </a:t>
            </a:r>
          </a:p>
        </p:txBody>
      </p:sp>
      <p:sp>
        <p:nvSpPr>
          <p:cNvPr id="20484" name="Slide Number Placeholder 4"/>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700C76E8-2630-47F3-8618-55E5BD8A7836}" type="slidenum">
              <a:rPr lang="en-US" altLang="en-US" sz="1400"/>
              <a:pPr/>
              <a:t>14</a:t>
            </a:fld>
            <a:endParaRPr lang="en-US" altLang="en-US" sz="14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863" y="1143000"/>
            <a:ext cx="8475662" cy="762000"/>
          </a:xfrm>
        </p:spPr>
        <p:txBody>
          <a:bodyPr/>
          <a:lstStyle/>
          <a:p>
            <a:pPr algn="l" eaLnBrk="1" hangingPunct="1">
              <a:defRPr/>
            </a:pPr>
            <a:r>
              <a:rPr lang="en-US" sz="2250" b="1" dirty="0" smtClean="0">
                <a:latin typeface="Bookman Old Style" pitchFamily="18" charset="0"/>
              </a:rPr>
              <a:t>Veterinary Shortage Areas: Designated and Filled</a:t>
            </a:r>
            <a:br>
              <a:rPr lang="en-US" sz="2250" b="1" dirty="0" smtClean="0">
                <a:latin typeface="Bookman Old Style" pitchFamily="18" charset="0"/>
              </a:rPr>
            </a:br>
            <a:r>
              <a:rPr lang="en-US" sz="1688" b="1" dirty="0" smtClean="0">
                <a:latin typeface="Bookman Old Style" pitchFamily="18" charset="0"/>
              </a:rPr>
              <a:t>By Shortage Type, New Awards</a:t>
            </a:r>
            <a:endParaRPr lang="en-US" sz="1688" b="1" dirty="0">
              <a:latin typeface="Bookman Old Style"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66567687"/>
              </p:ext>
            </p:extLst>
          </p:nvPr>
        </p:nvGraphicFramePr>
        <p:xfrm>
          <a:off x="296863" y="1981200"/>
          <a:ext cx="8489949" cy="1828800"/>
        </p:xfrm>
        <a:graphic>
          <a:graphicData uri="http://schemas.openxmlformats.org/drawingml/2006/table">
            <a:tbl>
              <a:tblPr firstRow="1" bandRow="1">
                <a:tableStyleId>{21E4AEA4-8DFA-4A89-87EB-49C32662AFE0}</a:tableStyleId>
              </a:tblPr>
              <a:tblGrid>
                <a:gridCol w="976207"/>
                <a:gridCol w="2029862"/>
                <a:gridCol w="1340699"/>
                <a:gridCol w="4143181"/>
              </a:tblGrid>
              <a:tr h="287337">
                <a:tc>
                  <a:txBody>
                    <a:bodyPr/>
                    <a:lstStyle/>
                    <a:p>
                      <a:pPr algn="ctr"/>
                      <a:r>
                        <a:rPr lang="en-US" sz="1800" dirty="0" smtClean="0">
                          <a:latin typeface="Bookman Old Style" pitchFamily="18" charset="0"/>
                        </a:rPr>
                        <a:t>Type</a:t>
                      </a:r>
                      <a:endParaRPr lang="en-US" sz="1800" dirty="0">
                        <a:latin typeface="Bookman Old Style" pitchFamily="18" charset="0"/>
                      </a:endParaRPr>
                    </a:p>
                  </a:txBody>
                  <a:tcPr marL="90007" marR="90007"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Designated</a:t>
                      </a:r>
                      <a:endParaRPr lang="en-US" sz="1800" dirty="0">
                        <a:latin typeface="Bookman Old Style" pitchFamily="18" charset="0"/>
                      </a:endParaRPr>
                    </a:p>
                  </a:txBody>
                  <a:tcPr marL="90007" marR="90007" anchor="ctr">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Filled</a:t>
                      </a:r>
                      <a:endParaRPr lang="en-US" sz="1800" dirty="0">
                        <a:latin typeface="Bookman Old Style" pitchFamily="18" charset="0"/>
                      </a:endParaRPr>
                    </a:p>
                  </a:txBody>
                  <a:tcPr marL="90007" marR="90007" anchor="ctr">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 of Designated Areas Filled</a:t>
                      </a:r>
                      <a:endParaRPr lang="en-US" sz="1800" dirty="0">
                        <a:latin typeface="Bookman Old Style" pitchFamily="18" charset="0"/>
                      </a:endParaRPr>
                    </a:p>
                  </a:txBody>
                  <a:tcPr marL="90007" marR="90007"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r>
              <a:tr h="226377">
                <a:tc>
                  <a:txBody>
                    <a:bodyPr/>
                    <a:lstStyle/>
                    <a:p>
                      <a:pPr algn="ctr"/>
                      <a:r>
                        <a:rPr lang="en-US" sz="1800" dirty="0" smtClean="0">
                          <a:latin typeface="Bookman Old Style" pitchFamily="18" charset="0"/>
                        </a:rPr>
                        <a:t>I</a:t>
                      </a:r>
                      <a:endParaRPr lang="en-US" sz="1800" dirty="0">
                        <a:latin typeface="Bookman Old Style" pitchFamily="18" charset="0"/>
                      </a:endParaRPr>
                    </a:p>
                  </a:txBody>
                  <a:tcPr marL="90007" marR="90007">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20</a:t>
                      </a:r>
                      <a:endParaRPr lang="en-US" sz="1800" dirty="0">
                        <a:latin typeface="Bookman Old Style" pitchFamily="18" charset="0"/>
                      </a:endParaRPr>
                    </a:p>
                  </a:txBody>
                  <a:tcPr marL="90007" marR="90007"/>
                </a:tc>
                <a:tc>
                  <a:txBody>
                    <a:bodyPr/>
                    <a:lstStyle/>
                    <a:p>
                      <a:pPr algn="ctr"/>
                      <a:r>
                        <a:rPr lang="en-US" sz="1800" dirty="0" smtClean="0">
                          <a:latin typeface="Bookman Old Style" pitchFamily="18" charset="0"/>
                        </a:rPr>
                        <a:t>10</a:t>
                      </a:r>
                      <a:endParaRPr lang="en-US" sz="1800" dirty="0">
                        <a:latin typeface="Bookman Old Style" pitchFamily="18" charset="0"/>
                      </a:endParaRPr>
                    </a:p>
                  </a:txBody>
                  <a:tcPr marL="90007" marR="90007"/>
                </a:tc>
                <a:tc>
                  <a:txBody>
                    <a:bodyPr/>
                    <a:lstStyle/>
                    <a:p>
                      <a:pPr algn="ctr"/>
                      <a:r>
                        <a:rPr lang="en-US" sz="1800" dirty="0" smtClean="0">
                          <a:latin typeface="Bookman Old Style" pitchFamily="18" charset="0"/>
                        </a:rPr>
                        <a:t>50.0%</a:t>
                      </a:r>
                      <a:endParaRPr lang="en-US" sz="1800" dirty="0">
                        <a:latin typeface="Bookman Old Style" pitchFamily="18" charset="0"/>
                      </a:endParaRPr>
                    </a:p>
                  </a:txBody>
                  <a:tcPr marL="90007" marR="90007">
                    <a:lnR w="12700" cap="flat" cmpd="sng" algn="ctr">
                      <a:solidFill>
                        <a:schemeClr val="tx1"/>
                      </a:solidFill>
                      <a:prstDash val="solid"/>
                      <a:round/>
                      <a:headEnd type="none" w="med" len="med"/>
                      <a:tailEnd type="none" w="med" len="med"/>
                    </a:lnR>
                  </a:tcPr>
                </a:tc>
              </a:tr>
              <a:tr h="317817">
                <a:tc>
                  <a:txBody>
                    <a:bodyPr/>
                    <a:lstStyle/>
                    <a:p>
                      <a:pPr algn="ctr"/>
                      <a:r>
                        <a:rPr lang="en-US" sz="1800" dirty="0" smtClean="0">
                          <a:latin typeface="Bookman Old Style" pitchFamily="18" charset="0"/>
                        </a:rPr>
                        <a:t>II</a:t>
                      </a:r>
                      <a:endParaRPr lang="en-US" sz="1800" dirty="0">
                        <a:latin typeface="Bookman Old Style" pitchFamily="18" charset="0"/>
                      </a:endParaRPr>
                    </a:p>
                  </a:txBody>
                  <a:tcPr marL="90007" marR="90007">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135</a:t>
                      </a:r>
                      <a:endParaRPr lang="en-US" sz="1800" dirty="0">
                        <a:latin typeface="Bookman Old Style" pitchFamily="18" charset="0"/>
                      </a:endParaRPr>
                    </a:p>
                  </a:txBody>
                  <a:tcPr marL="90007" marR="90007"/>
                </a:tc>
                <a:tc>
                  <a:txBody>
                    <a:bodyPr/>
                    <a:lstStyle/>
                    <a:p>
                      <a:pPr algn="ctr"/>
                      <a:r>
                        <a:rPr lang="en-US" sz="1800" dirty="0" smtClean="0">
                          <a:latin typeface="Bookman Old Style" pitchFamily="18" charset="0"/>
                        </a:rPr>
                        <a:t>29</a:t>
                      </a:r>
                      <a:endParaRPr lang="en-US" sz="1800" dirty="0">
                        <a:latin typeface="Bookman Old Style" pitchFamily="18" charset="0"/>
                      </a:endParaRPr>
                    </a:p>
                  </a:txBody>
                  <a:tcPr marL="90007" marR="90007"/>
                </a:tc>
                <a:tc>
                  <a:txBody>
                    <a:bodyPr/>
                    <a:lstStyle/>
                    <a:p>
                      <a:pPr algn="ctr"/>
                      <a:r>
                        <a:rPr lang="en-US" sz="1800" dirty="0" smtClean="0">
                          <a:latin typeface="Bookman Old Style" pitchFamily="18" charset="0"/>
                        </a:rPr>
                        <a:t>21.5%</a:t>
                      </a:r>
                      <a:endParaRPr lang="en-US" sz="1800" dirty="0">
                        <a:latin typeface="Bookman Old Style" pitchFamily="18" charset="0"/>
                      </a:endParaRPr>
                    </a:p>
                  </a:txBody>
                  <a:tcPr marL="90007" marR="90007">
                    <a:lnR w="12700" cap="flat" cmpd="sng" algn="ctr">
                      <a:solidFill>
                        <a:schemeClr val="tx1"/>
                      </a:solidFill>
                      <a:prstDash val="solid"/>
                      <a:round/>
                      <a:headEnd type="none" w="med" len="med"/>
                      <a:tailEnd type="none" w="med" len="med"/>
                    </a:lnR>
                  </a:tcPr>
                </a:tc>
              </a:tr>
              <a:tr h="256857">
                <a:tc>
                  <a:txBody>
                    <a:bodyPr/>
                    <a:lstStyle/>
                    <a:p>
                      <a:pPr algn="ctr"/>
                      <a:r>
                        <a:rPr lang="en-US" sz="1800" dirty="0" smtClean="0">
                          <a:latin typeface="Bookman Old Style" pitchFamily="18" charset="0"/>
                        </a:rPr>
                        <a:t>III</a:t>
                      </a:r>
                      <a:endParaRPr lang="en-US" sz="1800" dirty="0">
                        <a:latin typeface="Bookman Old Style" pitchFamily="18" charset="0"/>
                      </a:endParaRPr>
                    </a:p>
                  </a:txBody>
                  <a:tcPr marL="90007" marR="90007">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29</a:t>
                      </a:r>
                      <a:endParaRPr lang="en-US" sz="1800" dirty="0">
                        <a:latin typeface="Bookman Old Style" pitchFamily="18" charset="0"/>
                      </a:endParaRPr>
                    </a:p>
                  </a:txBody>
                  <a:tcPr marL="90007" marR="90007"/>
                </a:tc>
                <a:tc>
                  <a:txBody>
                    <a:bodyPr/>
                    <a:lstStyle/>
                    <a:p>
                      <a:pPr algn="ctr"/>
                      <a:r>
                        <a:rPr lang="en-US" sz="1800" dirty="0" smtClean="0">
                          <a:latin typeface="Bookman Old Style" pitchFamily="18" charset="0"/>
                        </a:rPr>
                        <a:t>4</a:t>
                      </a:r>
                      <a:endParaRPr lang="en-US" sz="1800" dirty="0">
                        <a:latin typeface="Bookman Old Style" pitchFamily="18" charset="0"/>
                      </a:endParaRPr>
                    </a:p>
                  </a:txBody>
                  <a:tcPr marL="90007" marR="90007"/>
                </a:tc>
                <a:tc>
                  <a:txBody>
                    <a:bodyPr/>
                    <a:lstStyle/>
                    <a:p>
                      <a:pPr algn="ctr"/>
                      <a:r>
                        <a:rPr lang="en-US" sz="1800" dirty="0" smtClean="0">
                          <a:latin typeface="Bookman Old Style" pitchFamily="18" charset="0"/>
                        </a:rPr>
                        <a:t>13.8%</a:t>
                      </a:r>
                      <a:endParaRPr lang="en-US" sz="1800" dirty="0">
                        <a:latin typeface="Bookman Old Style" pitchFamily="18" charset="0"/>
                      </a:endParaRPr>
                    </a:p>
                  </a:txBody>
                  <a:tcPr marL="90007" marR="90007">
                    <a:lnR w="12700" cap="flat" cmpd="sng" algn="ctr">
                      <a:solidFill>
                        <a:schemeClr val="tx1"/>
                      </a:solidFill>
                      <a:prstDash val="solid"/>
                      <a:round/>
                      <a:headEnd type="none" w="med" len="med"/>
                      <a:tailEnd type="none" w="med" len="med"/>
                    </a:lnR>
                  </a:tcPr>
                </a:tc>
              </a:tr>
              <a:tr h="195897">
                <a:tc>
                  <a:txBody>
                    <a:bodyPr/>
                    <a:lstStyle/>
                    <a:p>
                      <a:pPr algn="ctr"/>
                      <a:r>
                        <a:rPr lang="en-US" sz="1800" b="1" dirty="0" smtClean="0">
                          <a:latin typeface="Bookman Old Style" pitchFamily="18" charset="0"/>
                        </a:rPr>
                        <a:t>Total</a:t>
                      </a:r>
                      <a:endParaRPr lang="en-US" sz="1800" b="1" dirty="0">
                        <a:latin typeface="Bookman Old Style" pitchFamily="18" charset="0"/>
                      </a:endParaRPr>
                    </a:p>
                  </a:txBody>
                  <a:tcPr marL="90007" marR="90007">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184</a:t>
                      </a:r>
                      <a:endParaRPr lang="en-US" sz="1800" b="1" dirty="0">
                        <a:latin typeface="Bookman Old Style" pitchFamily="18" charset="0"/>
                      </a:endParaRPr>
                    </a:p>
                  </a:txBody>
                  <a:tcPr marL="90007" marR="90007">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43</a:t>
                      </a:r>
                      <a:endParaRPr lang="en-US" sz="1800" b="1" dirty="0">
                        <a:latin typeface="Bookman Old Style" pitchFamily="18" charset="0"/>
                      </a:endParaRPr>
                    </a:p>
                  </a:txBody>
                  <a:tcPr marL="90007" marR="90007">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23.4%</a:t>
                      </a:r>
                      <a:endParaRPr lang="en-US" sz="1800" b="1" dirty="0">
                        <a:latin typeface="Bookman Old Style" pitchFamily="18" charset="0"/>
                      </a:endParaRPr>
                    </a:p>
                  </a:txBody>
                  <a:tcPr marL="90007" marR="90007">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2563" name="Slide Number Placeholder 3"/>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F9D8008-F73C-42A9-BB51-C96DD23A9B59}" type="slidenum">
              <a:rPr lang="en-US" altLang="en-US" sz="1400"/>
              <a:pPr/>
              <a:t>15</a:t>
            </a:fld>
            <a:endParaRPr lang="en-US" altLang="en-US" sz="1400"/>
          </a:p>
        </p:txBody>
      </p:sp>
      <p:graphicFrame>
        <p:nvGraphicFramePr>
          <p:cNvPr id="7" name="Chart 6"/>
          <p:cNvGraphicFramePr/>
          <p:nvPr>
            <p:extLst>
              <p:ext uri="{D42A27DB-BD31-4B8C-83A1-F6EECF244321}">
                <p14:modId xmlns:p14="http://schemas.microsoft.com/office/powerpoint/2010/main" val="3762058043"/>
              </p:ext>
            </p:extLst>
          </p:nvPr>
        </p:nvGraphicFramePr>
        <p:xfrm>
          <a:off x="2438400" y="3857454"/>
          <a:ext cx="4093579" cy="301324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863" y="1143000"/>
            <a:ext cx="8475662" cy="762000"/>
          </a:xfrm>
        </p:spPr>
        <p:txBody>
          <a:bodyPr/>
          <a:lstStyle/>
          <a:p>
            <a:pPr algn="l" eaLnBrk="1" hangingPunct="1">
              <a:defRPr/>
            </a:pPr>
            <a:r>
              <a:rPr lang="en-US" sz="2250" b="1" dirty="0" smtClean="0">
                <a:latin typeface="Bookman Old Style" pitchFamily="18" charset="0"/>
              </a:rPr>
              <a:t>Veterinary Shortage Areas: Renewal Awards</a:t>
            </a:r>
            <a:br>
              <a:rPr lang="en-US" sz="2250" b="1" dirty="0" smtClean="0">
                <a:latin typeface="Bookman Old Style" pitchFamily="18" charset="0"/>
              </a:rPr>
            </a:br>
            <a:r>
              <a:rPr lang="en-US" sz="1688" b="1" dirty="0" smtClean="0">
                <a:latin typeface="Bookman Old Style" pitchFamily="18" charset="0"/>
              </a:rPr>
              <a:t>By Shortage Type</a:t>
            </a:r>
            <a:endParaRPr lang="en-US" sz="1688" b="1" dirty="0">
              <a:latin typeface="Bookman Old Style"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13592100"/>
              </p:ext>
            </p:extLst>
          </p:nvPr>
        </p:nvGraphicFramePr>
        <p:xfrm>
          <a:off x="1295400" y="1905000"/>
          <a:ext cx="6461125" cy="1828800"/>
        </p:xfrm>
        <a:graphic>
          <a:graphicData uri="http://schemas.openxmlformats.org/drawingml/2006/table">
            <a:tbl>
              <a:tblPr firstRow="1" bandRow="1">
                <a:tableStyleId>{21E4AEA4-8DFA-4A89-87EB-49C32662AFE0}</a:tableStyleId>
              </a:tblPr>
              <a:tblGrid>
                <a:gridCol w="976364"/>
                <a:gridCol w="1340915"/>
                <a:gridCol w="4143846"/>
              </a:tblGrid>
              <a:tr h="290512">
                <a:tc>
                  <a:txBody>
                    <a:bodyPr/>
                    <a:lstStyle/>
                    <a:p>
                      <a:pPr algn="ctr"/>
                      <a:r>
                        <a:rPr lang="en-US" sz="1800" dirty="0" smtClean="0">
                          <a:latin typeface="Bookman Old Style" pitchFamily="18" charset="0"/>
                        </a:rPr>
                        <a:t>Type</a:t>
                      </a:r>
                      <a:endParaRPr lang="en-US" sz="1800" dirty="0">
                        <a:latin typeface="Bookman Old Style" pitchFamily="18" charset="0"/>
                      </a:endParaRPr>
                    </a:p>
                  </a:txBody>
                  <a:tcPr marL="90021" marR="90021"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Filled</a:t>
                      </a:r>
                      <a:endParaRPr lang="en-US" sz="1800" dirty="0">
                        <a:latin typeface="Bookman Old Style" pitchFamily="18" charset="0"/>
                      </a:endParaRPr>
                    </a:p>
                  </a:txBody>
                  <a:tcPr marL="90021" marR="90021" anchor="ctr">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 of</a:t>
                      </a:r>
                      <a:r>
                        <a:rPr lang="en-US" sz="1800" baseline="0" dirty="0" smtClean="0">
                          <a:latin typeface="Bookman Old Style" pitchFamily="18" charset="0"/>
                        </a:rPr>
                        <a:t> Awards</a:t>
                      </a:r>
                      <a:r>
                        <a:rPr lang="en-US" sz="1800" dirty="0" smtClean="0">
                          <a:latin typeface="Bookman Old Style" pitchFamily="18" charset="0"/>
                        </a:rPr>
                        <a:t> Filled</a:t>
                      </a:r>
                      <a:endParaRPr lang="en-US" sz="1800" dirty="0">
                        <a:latin typeface="Bookman Old Style" pitchFamily="18" charset="0"/>
                      </a:endParaRPr>
                    </a:p>
                  </a:txBody>
                  <a:tcPr marL="90021" marR="90021"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r>
              <a:tr h="305752">
                <a:tc>
                  <a:txBody>
                    <a:bodyPr/>
                    <a:lstStyle/>
                    <a:p>
                      <a:pPr algn="ctr"/>
                      <a:r>
                        <a:rPr lang="en-US" sz="1800" dirty="0" smtClean="0">
                          <a:latin typeface="Bookman Old Style" pitchFamily="18" charset="0"/>
                        </a:rPr>
                        <a:t>I</a:t>
                      </a:r>
                      <a:endParaRPr lang="en-US" sz="1800" dirty="0">
                        <a:latin typeface="Bookman Old Style" pitchFamily="18" charset="0"/>
                      </a:endParaRPr>
                    </a:p>
                  </a:txBody>
                  <a:tcPr marL="90021" marR="90021">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21" marR="90021"/>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21" marR="90021">
                    <a:lnR w="12700" cap="flat" cmpd="sng" algn="ctr">
                      <a:solidFill>
                        <a:schemeClr val="tx1"/>
                      </a:solidFill>
                      <a:prstDash val="solid"/>
                      <a:round/>
                      <a:headEnd type="none" w="med" len="med"/>
                      <a:tailEnd type="none" w="med" len="med"/>
                    </a:lnR>
                  </a:tcPr>
                </a:tc>
              </a:tr>
              <a:tr h="168592">
                <a:tc>
                  <a:txBody>
                    <a:bodyPr/>
                    <a:lstStyle/>
                    <a:p>
                      <a:pPr algn="ctr"/>
                      <a:r>
                        <a:rPr lang="en-US" sz="1800" dirty="0" smtClean="0">
                          <a:latin typeface="Bookman Old Style" pitchFamily="18" charset="0"/>
                        </a:rPr>
                        <a:t>II</a:t>
                      </a:r>
                      <a:endParaRPr lang="en-US" sz="1800" dirty="0">
                        <a:latin typeface="Bookman Old Style" pitchFamily="18" charset="0"/>
                      </a:endParaRPr>
                    </a:p>
                  </a:txBody>
                  <a:tcPr marL="90021" marR="90021">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5</a:t>
                      </a:r>
                      <a:endParaRPr lang="en-US" sz="1800" dirty="0">
                        <a:latin typeface="Bookman Old Style" pitchFamily="18" charset="0"/>
                      </a:endParaRPr>
                    </a:p>
                  </a:txBody>
                  <a:tcPr marL="90021" marR="90021"/>
                </a:tc>
                <a:tc>
                  <a:txBody>
                    <a:bodyPr/>
                    <a:lstStyle/>
                    <a:p>
                      <a:pPr algn="ctr"/>
                      <a:r>
                        <a:rPr lang="en-US" sz="1800" dirty="0" smtClean="0">
                          <a:latin typeface="Bookman Old Style" pitchFamily="18" charset="0"/>
                        </a:rPr>
                        <a:t>10.4%</a:t>
                      </a:r>
                      <a:endParaRPr lang="en-US" sz="1800" dirty="0">
                        <a:latin typeface="Bookman Old Style" pitchFamily="18" charset="0"/>
                      </a:endParaRPr>
                    </a:p>
                  </a:txBody>
                  <a:tcPr marL="90021" marR="90021">
                    <a:lnR w="12700" cap="flat" cmpd="sng" algn="ctr">
                      <a:solidFill>
                        <a:schemeClr val="tx1"/>
                      </a:solidFill>
                      <a:prstDash val="solid"/>
                      <a:round/>
                      <a:headEnd type="none" w="med" len="med"/>
                      <a:tailEnd type="none" w="med" len="med"/>
                    </a:lnR>
                  </a:tcPr>
                </a:tc>
              </a:tr>
              <a:tr h="0">
                <a:tc>
                  <a:txBody>
                    <a:bodyPr/>
                    <a:lstStyle/>
                    <a:p>
                      <a:pPr algn="ctr"/>
                      <a:r>
                        <a:rPr lang="en-US" sz="1800" dirty="0" smtClean="0">
                          <a:latin typeface="Bookman Old Style" pitchFamily="18" charset="0"/>
                        </a:rPr>
                        <a:t>III</a:t>
                      </a:r>
                      <a:endParaRPr lang="en-US" sz="1800" dirty="0">
                        <a:latin typeface="Bookman Old Style" pitchFamily="18" charset="0"/>
                      </a:endParaRPr>
                    </a:p>
                  </a:txBody>
                  <a:tcPr marL="90021" marR="90021">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21" marR="90021"/>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21" marR="90021">
                    <a:lnR w="12700" cap="flat" cmpd="sng" algn="ctr">
                      <a:solidFill>
                        <a:schemeClr val="tx1"/>
                      </a:solidFill>
                      <a:prstDash val="solid"/>
                      <a:round/>
                      <a:headEnd type="none" w="med" len="med"/>
                      <a:tailEnd type="none" w="med" len="med"/>
                    </a:lnR>
                  </a:tcPr>
                </a:tc>
              </a:tr>
              <a:tr h="122872">
                <a:tc>
                  <a:txBody>
                    <a:bodyPr/>
                    <a:lstStyle/>
                    <a:p>
                      <a:pPr algn="ctr"/>
                      <a:r>
                        <a:rPr lang="en-US" sz="1800" b="1" dirty="0" smtClean="0">
                          <a:latin typeface="Bookman Old Style" pitchFamily="18" charset="0"/>
                        </a:rPr>
                        <a:t>Total</a:t>
                      </a:r>
                      <a:endParaRPr lang="en-US" sz="1800" b="1" dirty="0">
                        <a:latin typeface="Bookman Old Style" pitchFamily="18" charset="0"/>
                      </a:endParaRPr>
                    </a:p>
                  </a:txBody>
                  <a:tcPr marL="90021" marR="90021">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5</a:t>
                      </a:r>
                      <a:endParaRPr lang="en-US" sz="1800" b="1" dirty="0">
                        <a:latin typeface="Bookman Old Style" pitchFamily="18" charset="0"/>
                      </a:endParaRPr>
                    </a:p>
                  </a:txBody>
                  <a:tcPr marL="90021" marR="90021">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10.4%</a:t>
                      </a:r>
                      <a:endParaRPr lang="en-US" sz="1800" b="1" dirty="0">
                        <a:latin typeface="Bookman Old Style" pitchFamily="18" charset="0"/>
                      </a:endParaRPr>
                    </a:p>
                  </a:txBody>
                  <a:tcPr marL="90021" marR="90021">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3581" name="Slide Number Placeholder 3"/>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BE0C1FA-564F-46FA-B374-3F5D2DF4090E}" type="slidenum">
              <a:rPr lang="en-US" altLang="en-US" sz="1400"/>
              <a:pPr/>
              <a:t>16</a:t>
            </a:fld>
            <a:endParaRPr lang="en-US" altLang="en-US" sz="1400"/>
          </a:p>
        </p:txBody>
      </p:sp>
      <p:graphicFrame>
        <p:nvGraphicFramePr>
          <p:cNvPr id="8" name="Chart 7"/>
          <p:cNvGraphicFramePr/>
          <p:nvPr>
            <p:extLst>
              <p:ext uri="{D42A27DB-BD31-4B8C-83A1-F6EECF244321}">
                <p14:modId xmlns:p14="http://schemas.microsoft.com/office/powerpoint/2010/main" val="3020023696"/>
              </p:ext>
            </p:extLst>
          </p:nvPr>
        </p:nvGraphicFramePr>
        <p:xfrm>
          <a:off x="2438400" y="3810000"/>
          <a:ext cx="4495800" cy="304799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6863" y="1882775"/>
            <a:ext cx="8475662" cy="4724400"/>
          </a:xfrm>
        </p:spPr>
        <p:txBody>
          <a:bodyPr/>
          <a:lstStyle/>
          <a:p>
            <a:pPr eaLnBrk="1" hangingPunct="1">
              <a:buFontTx/>
              <a:buNone/>
              <a:defRPr/>
            </a:pPr>
            <a:r>
              <a:rPr lang="en-US" sz="1875" dirty="0" smtClean="0">
                <a:latin typeface="Bookman Old Style" pitchFamily="18" charset="0"/>
              </a:rPr>
              <a:t>Website: </a:t>
            </a:r>
            <a:r>
              <a:rPr lang="en-US" sz="1875" dirty="0" smtClean="0">
                <a:latin typeface="Bookman Old Style" pitchFamily="18" charset="0"/>
                <a:hlinkClick r:id="rId3"/>
              </a:rPr>
              <a:t>www.nifa.usda.gov/vmlrp</a:t>
            </a:r>
            <a:endParaRPr lang="en-US" sz="1875" dirty="0" smtClean="0">
              <a:latin typeface="Bookman Old Style" pitchFamily="18" charset="0"/>
            </a:endParaRPr>
          </a:p>
          <a:p>
            <a:pPr eaLnBrk="1" hangingPunct="1">
              <a:buFontTx/>
              <a:buNone/>
              <a:defRPr/>
            </a:pPr>
            <a:r>
              <a:rPr lang="en-US" sz="1875" dirty="0" smtClean="0">
                <a:latin typeface="Bookman Old Style" pitchFamily="18" charset="0"/>
              </a:rPr>
              <a:t>Email: </a:t>
            </a:r>
            <a:r>
              <a:rPr lang="en-US" sz="1875" dirty="0" smtClean="0">
                <a:latin typeface="Bookman Old Style" pitchFamily="18" charset="0"/>
                <a:hlinkClick r:id="rId4"/>
              </a:rPr>
              <a:t>vmlrp@nifa.usda.gov</a:t>
            </a:r>
            <a:endParaRPr lang="en-US" sz="1875" dirty="0" smtClean="0">
              <a:latin typeface="Bookman Old Style" pitchFamily="18" charset="0"/>
            </a:endParaRPr>
          </a:p>
          <a:p>
            <a:pPr eaLnBrk="1" hangingPunct="1">
              <a:buFontTx/>
              <a:buNone/>
              <a:defRPr/>
            </a:pPr>
            <a:r>
              <a:rPr lang="en-US" sz="1875" dirty="0" smtClean="0">
                <a:latin typeface="Bookman Old Style" pitchFamily="18" charset="0"/>
              </a:rPr>
              <a:t>Fax: (202) 720-6486</a:t>
            </a:r>
          </a:p>
          <a:p>
            <a:pPr eaLnBrk="1" hangingPunct="1">
              <a:buFontTx/>
              <a:buNone/>
              <a:defRPr/>
            </a:pPr>
            <a:endParaRPr lang="en-US" sz="1781" dirty="0" smtClean="0">
              <a:latin typeface="Bookman Old Style" pitchFamily="18" charset="0"/>
            </a:endParaRPr>
          </a:p>
          <a:p>
            <a:pPr eaLnBrk="1" hangingPunct="1">
              <a:buFontTx/>
              <a:buNone/>
              <a:defRPr/>
            </a:pPr>
            <a:r>
              <a:rPr lang="en-US" sz="1688" b="1" dirty="0" smtClean="0">
                <a:latin typeface="Bookman Old Style" pitchFamily="18" charset="0"/>
              </a:rPr>
              <a:t>2015 VMLRP Staff</a:t>
            </a:r>
          </a:p>
          <a:p>
            <a:pPr eaLnBrk="1" hangingPunct="1">
              <a:buFontTx/>
              <a:buNone/>
              <a:defRPr/>
            </a:pPr>
            <a:r>
              <a:rPr lang="en-US" sz="1500" dirty="0" smtClean="0">
                <a:latin typeface="Bookman Old Style" pitchFamily="18" charset="0"/>
              </a:rPr>
              <a:t>Gary B. Sherman, MS, DVM, PhD	National Program Leader, Veterinary Science</a:t>
            </a:r>
          </a:p>
          <a:p>
            <a:pPr eaLnBrk="1" hangingPunct="1">
              <a:buFontTx/>
              <a:buNone/>
              <a:defRPr/>
            </a:pPr>
            <a:r>
              <a:rPr lang="en-US" sz="1500" dirty="0" smtClean="0">
                <a:latin typeface="Bookman Old Style" pitchFamily="18" charset="0"/>
              </a:rPr>
              <a:t>Danielle M. Tack, DVM, MPVM	Program Coordinator</a:t>
            </a:r>
          </a:p>
          <a:p>
            <a:pPr eaLnBrk="1" hangingPunct="1">
              <a:buFontTx/>
              <a:buNone/>
              <a:defRPr/>
            </a:pPr>
            <a:r>
              <a:rPr lang="en-US" sz="1500" dirty="0" smtClean="0">
                <a:latin typeface="Bookman Old Style" pitchFamily="18" charset="0"/>
              </a:rPr>
              <a:t>Lisa N. Stephens			Program Specialist</a:t>
            </a:r>
          </a:p>
          <a:p>
            <a:pPr eaLnBrk="1" hangingPunct="1">
              <a:buNone/>
              <a:defRPr/>
            </a:pPr>
            <a:r>
              <a:rPr lang="en-US" sz="1500" dirty="0" smtClean="0">
                <a:latin typeface="Bookman Old Style" pitchFamily="18" charset="0"/>
              </a:rPr>
              <a:t>Lisa DePaolo</a:t>
            </a:r>
            <a:r>
              <a:rPr lang="en-US" sz="1500" dirty="0">
                <a:latin typeface="Bookman Old Style" pitchFamily="18" charset="0"/>
              </a:rPr>
              <a:t>			</a:t>
            </a:r>
            <a:r>
              <a:rPr lang="en-US" sz="1500" dirty="0" smtClean="0">
                <a:latin typeface="Bookman Old Style" pitchFamily="18" charset="0"/>
              </a:rPr>
              <a:t>Policy </a:t>
            </a:r>
            <a:r>
              <a:rPr lang="en-US" sz="1500" dirty="0">
                <a:latin typeface="Bookman Old Style" pitchFamily="18" charset="0"/>
              </a:rPr>
              <a:t>Analyst</a:t>
            </a:r>
          </a:p>
          <a:p>
            <a:pPr eaLnBrk="1" hangingPunct="1">
              <a:buFontTx/>
              <a:buNone/>
              <a:defRPr/>
            </a:pPr>
            <a:r>
              <a:rPr lang="en-US" sz="1500" dirty="0" smtClean="0">
                <a:latin typeface="Bookman Old Style" pitchFamily="18" charset="0"/>
              </a:rPr>
              <a:t>Joseph Perez			Program Analyst</a:t>
            </a:r>
          </a:p>
          <a:p>
            <a:pPr eaLnBrk="1" hangingPunct="1">
              <a:buFontTx/>
              <a:buNone/>
              <a:defRPr/>
            </a:pPr>
            <a:r>
              <a:rPr lang="en-US" sz="1500" dirty="0" smtClean="0">
                <a:latin typeface="Bookman Old Style" pitchFamily="18" charset="0"/>
              </a:rPr>
              <a:t>Hilary Whitfield II			Program Assistant</a:t>
            </a:r>
          </a:p>
          <a:p>
            <a:pPr eaLnBrk="1" hangingPunct="1">
              <a:buFontTx/>
              <a:buNone/>
              <a:defRPr/>
            </a:pPr>
            <a:r>
              <a:rPr lang="en-US" sz="1500" dirty="0" smtClean="0">
                <a:latin typeface="Bookman Old Style" pitchFamily="18" charset="0"/>
              </a:rPr>
              <a:t>Omar Lugo			Program Assistant</a:t>
            </a:r>
          </a:p>
          <a:p>
            <a:pPr eaLnBrk="1" hangingPunct="1">
              <a:buFontTx/>
              <a:buNone/>
              <a:defRPr/>
            </a:pPr>
            <a:endParaRPr lang="en-US" sz="2438" dirty="0" smtClean="0">
              <a:latin typeface="Bookman Old Style" pitchFamily="18" charset="0"/>
            </a:endParaRPr>
          </a:p>
        </p:txBody>
      </p:sp>
      <p:sp>
        <p:nvSpPr>
          <p:cNvPr id="5" name="Title 1"/>
          <p:cNvSpPr txBox="1">
            <a:spLocks/>
          </p:cNvSpPr>
          <p:nvPr/>
        </p:nvSpPr>
        <p:spPr bwMode="auto">
          <a:xfrm>
            <a:off x="296863" y="1143000"/>
            <a:ext cx="8475662" cy="762000"/>
          </a:xfrm>
          <a:prstGeom prst="rect">
            <a:avLst/>
          </a:prstGeom>
          <a:noFill/>
          <a:ln w="9525">
            <a:noFill/>
            <a:miter lim="800000"/>
            <a:headEnd/>
            <a:tailEnd/>
          </a:ln>
        </p:spPr>
        <p:txBody>
          <a:bodyPr lIns="90614" tIns="45308" rIns="90614" bIns="45308" anchor="b"/>
          <a:lstStyle/>
          <a:p>
            <a:pPr defTabSz="906148" eaLnBrk="1" hangingPunct="1">
              <a:lnSpc>
                <a:spcPct val="90000"/>
              </a:lnSpc>
              <a:defRPr/>
            </a:pPr>
            <a:r>
              <a:rPr lang="en-US" sz="2250" b="1" kern="0" dirty="0">
                <a:solidFill>
                  <a:srgbClr val="343434"/>
                </a:solidFill>
                <a:latin typeface="Bookman Old Style" pitchFamily="18" charset="0"/>
                <a:ea typeface="+mj-ea"/>
                <a:cs typeface="+mj-cs"/>
              </a:rPr>
              <a:t>VMLRP Directory</a:t>
            </a:r>
            <a:r>
              <a:rPr lang="en-US" sz="3563" b="1" kern="0" dirty="0">
                <a:solidFill>
                  <a:srgbClr val="343434"/>
                </a:solidFill>
                <a:latin typeface="Bookman Old Style" pitchFamily="18" charset="0"/>
                <a:ea typeface="+mj-ea"/>
                <a:cs typeface="+mj-cs"/>
              </a:rPr>
              <a:t/>
            </a:r>
            <a:br>
              <a:rPr lang="en-US" sz="3563" b="1" kern="0" dirty="0">
                <a:solidFill>
                  <a:srgbClr val="343434"/>
                </a:solidFill>
                <a:latin typeface="Bookman Old Style" pitchFamily="18" charset="0"/>
                <a:ea typeface="+mj-ea"/>
                <a:cs typeface="+mj-cs"/>
              </a:rPr>
            </a:br>
            <a:endParaRPr lang="en-US" sz="1781" b="1" kern="0" dirty="0">
              <a:solidFill>
                <a:srgbClr val="343434"/>
              </a:solidFill>
              <a:latin typeface="Bookman Old Style" pitchFamily="18" charset="0"/>
              <a:ea typeface="+mj-ea"/>
              <a:cs typeface="+mj-cs"/>
            </a:endParaRPr>
          </a:p>
        </p:txBody>
      </p:sp>
      <p:sp>
        <p:nvSpPr>
          <p:cNvPr id="24580" name="Slide Number Placeholder 3"/>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7ADCC4C-20FA-4A2C-AB6D-9174D2ACC514}" type="slidenum">
              <a:rPr lang="en-US" altLang="en-US" sz="1400"/>
              <a:pPr/>
              <a:t>17</a:t>
            </a:fld>
            <a:endParaRPr lang="en-US" altLang="en-US" sz="14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09232388"/>
              </p:ext>
            </p:extLst>
          </p:nvPr>
        </p:nvGraphicFramePr>
        <p:xfrm>
          <a:off x="330200" y="1747838"/>
          <a:ext cx="8475663" cy="4335466"/>
        </p:xfrm>
        <a:graphic>
          <a:graphicData uri="http://schemas.openxmlformats.org/drawingml/2006/table">
            <a:tbl>
              <a:tblPr firstRow="1" bandRow="1">
                <a:tableStyleId>{2A488322-F2BA-4B5B-9748-0D474271808F}</a:tableStyleId>
              </a:tblPr>
              <a:tblGrid>
                <a:gridCol w="7500587"/>
                <a:gridCol w="975076"/>
              </a:tblGrid>
              <a:tr h="370880">
                <a:tc>
                  <a:txBody>
                    <a:bodyPr/>
                    <a:lstStyle/>
                    <a:p>
                      <a:r>
                        <a:rPr lang="en-US" sz="1300" dirty="0" smtClean="0"/>
                        <a:t>Table of Contents</a:t>
                      </a:r>
                      <a:endParaRPr lang="en-US" sz="1300" dirty="0">
                        <a:latin typeface="Bookman Old Style" pitchFamily="18" charset="0"/>
                      </a:endParaRPr>
                    </a:p>
                  </a:txBody>
                  <a:tcPr marL="90007" marR="90007" marT="45725" marB="45725">
                    <a:solidFill>
                      <a:srgbClr val="C00000"/>
                    </a:solidFill>
                  </a:tcPr>
                </a:tc>
                <a:tc>
                  <a:txBody>
                    <a:bodyPr/>
                    <a:lstStyle/>
                    <a:p>
                      <a:pPr algn="ctr"/>
                      <a:r>
                        <a:rPr lang="en-US" sz="1300" dirty="0" smtClean="0"/>
                        <a:t>Page</a:t>
                      </a:r>
                      <a:endParaRPr lang="en-US" sz="1300" dirty="0">
                        <a:latin typeface="Bookman Old Style" pitchFamily="18" charset="0"/>
                      </a:endParaRPr>
                    </a:p>
                  </a:txBody>
                  <a:tcPr marL="90007" marR="90007" marT="45725" marB="45725">
                    <a:solidFill>
                      <a:srgbClr val="C00000"/>
                    </a:solidFill>
                  </a:tcPr>
                </a:tc>
              </a:tr>
              <a:tr h="279729">
                <a:tc>
                  <a:txBody>
                    <a:bodyPr/>
                    <a:lstStyle/>
                    <a:p>
                      <a:r>
                        <a:rPr lang="en-US" sz="1100" dirty="0" smtClean="0"/>
                        <a:t>FY 2015</a:t>
                      </a:r>
                      <a:r>
                        <a:rPr lang="en-US" sz="1100" baseline="0" dirty="0" smtClean="0"/>
                        <a:t> </a:t>
                      </a:r>
                      <a:r>
                        <a:rPr lang="en-US" sz="1100" dirty="0" smtClean="0"/>
                        <a:t> Program Highlights</a:t>
                      </a:r>
                      <a:endParaRPr lang="en-US" sz="1100" dirty="0">
                        <a:latin typeface="Bookman Old Style" pitchFamily="18" charset="0"/>
                      </a:endParaRPr>
                    </a:p>
                  </a:txBody>
                  <a:tcPr marL="90007" marR="90007" marT="45725" marB="45725"/>
                </a:tc>
                <a:tc>
                  <a:txBody>
                    <a:bodyPr/>
                    <a:lstStyle/>
                    <a:p>
                      <a:pPr algn="ctr"/>
                      <a:r>
                        <a:rPr lang="en-US" sz="1100" dirty="0" smtClean="0"/>
                        <a:t>3</a:t>
                      </a:r>
                      <a:endParaRPr lang="en-US" sz="1100" dirty="0">
                        <a:latin typeface="Bookman Old Style" pitchFamily="18" charset="0"/>
                      </a:endParaRPr>
                    </a:p>
                  </a:txBody>
                  <a:tcPr marL="90007" marR="90007" marT="45725" marB="45725"/>
                </a:tc>
              </a:tr>
              <a:tr h="279729">
                <a:tc>
                  <a:txBody>
                    <a:bodyPr/>
                    <a:lstStyle/>
                    <a:p>
                      <a:r>
                        <a:rPr lang="en-US" sz="1100" dirty="0" smtClean="0"/>
                        <a:t>Applications, Awards, and Success</a:t>
                      </a:r>
                      <a:r>
                        <a:rPr lang="en-US" sz="1100" baseline="0" dirty="0" smtClean="0"/>
                        <a:t> Rate</a:t>
                      </a:r>
                      <a:endParaRPr lang="en-US" sz="1100" dirty="0">
                        <a:latin typeface="Bookman Old Style" pitchFamily="18" charset="0"/>
                      </a:endParaRPr>
                    </a:p>
                  </a:txBody>
                  <a:tcPr marL="90007" marR="90007" marT="45725" marB="45725"/>
                </a:tc>
                <a:tc>
                  <a:txBody>
                    <a:bodyPr/>
                    <a:lstStyle/>
                    <a:p>
                      <a:pPr algn="ctr"/>
                      <a:r>
                        <a:rPr lang="en-US" sz="1100" dirty="0" smtClean="0"/>
                        <a:t>4</a:t>
                      </a:r>
                      <a:endParaRPr lang="en-US" sz="1100" dirty="0">
                        <a:latin typeface="Bookman Old Style" pitchFamily="18" charset="0"/>
                      </a:endParaRPr>
                    </a:p>
                  </a:txBody>
                  <a:tcPr marL="90007" marR="90007" marT="45725" marB="45725"/>
                </a:tc>
              </a:tr>
              <a:tr h="279729">
                <a:tc>
                  <a:txBody>
                    <a:bodyPr/>
                    <a:lstStyle/>
                    <a:p>
                      <a:r>
                        <a:rPr lang="en-US" sz="1100" dirty="0" smtClean="0"/>
                        <a:t>Applications, Awards, and Success</a:t>
                      </a:r>
                      <a:r>
                        <a:rPr lang="en-US" sz="1100" baseline="0" dirty="0" smtClean="0"/>
                        <a:t> Rates by Gender</a:t>
                      </a:r>
                      <a:endParaRPr lang="en-US" sz="1100" dirty="0">
                        <a:latin typeface="Bookman Old Style" pitchFamily="18" charset="0"/>
                      </a:endParaRPr>
                    </a:p>
                  </a:txBody>
                  <a:tcPr marL="90007" marR="90007" marT="45725" marB="45725"/>
                </a:tc>
                <a:tc>
                  <a:txBody>
                    <a:bodyPr/>
                    <a:lstStyle/>
                    <a:p>
                      <a:pPr algn="ctr"/>
                      <a:r>
                        <a:rPr lang="en-US" sz="1100" dirty="0" smtClean="0"/>
                        <a:t>5</a:t>
                      </a:r>
                      <a:endParaRPr lang="en-US" sz="1100" dirty="0">
                        <a:latin typeface="Bookman Old Style" pitchFamily="18" charset="0"/>
                      </a:endParaRPr>
                    </a:p>
                  </a:txBody>
                  <a:tcPr marL="90007" marR="90007" marT="45725" marB="45725"/>
                </a:tc>
              </a:tr>
              <a:tr h="328109">
                <a:tc>
                  <a:txBody>
                    <a:bodyPr/>
                    <a:lstStyle/>
                    <a:p>
                      <a:r>
                        <a:rPr lang="en-US" sz="1100" dirty="0" smtClean="0"/>
                        <a:t>Applications, Awards, and Success</a:t>
                      </a:r>
                      <a:r>
                        <a:rPr lang="en-US" sz="1100" baseline="0" dirty="0" smtClean="0"/>
                        <a:t> Rates by Race/Ethnicity</a:t>
                      </a:r>
                      <a:endParaRPr lang="en-US" sz="1100" dirty="0">
                        <a:latin typeface="Bookman Old Style" pitchFamily="18" charset="0"/>
                      </a:endParaRPr>
                    </a:p>
                  </a:txBody>
                  <a:tcPr marL="90007" marR="90007" marT="45725" marB="45725"/>
                </a:tc>
                <a:tc>
                  <a:txBody>
                    <a:bodyPr/>
                    <a:lstStyle/>
                    <a:p>
                      <a:pPr algn="ctr"/>
                      <a:r>
                        <a:rPr lang="en-US" sz="1100" dirty="0" smtClean="0"/>
                        <a:t>6</a:t>
                      </a:r>
                      <a:endParaRPr lang="en-US" sz="1100" dirty="0">
                        <a:latin typeface="Bookman Old Style" pitchFamily="18" charset="0"/>
                      </a:endParaRPr>
                    </a:p>
                  </a:txBody>
                  <a:tcPr marL="90007" marR="90007" marT="45725" marB="45725"/>
                </a:tc>
              </a:tr>
              <a:tr h="279729">
                <a:tc>
                  <a:txBody>
                    <a:bodyPr/>
                    <a:lstStyle/>
                    <a:p>
                      <a:r>
                        <a:rPr lang="en-US" sz="1100" dirty="0" smtClean="0"/>
                        <a:t>Applications</a:t>
                      </a:r>
                      <a:r>
                        <a:rPr lang="en-US" sz="1100" baseline="0" dirty="0" smtClean="0"/>
                        <a:t> and</a:t>
                      </a:r>
                      <a:r>
                        <a:rPr lang="en-US" sz="1100" dirty="0" smtClean="0"/>
                        <a:t> Awards</a:t>
                      </a:r>
                      <a:r>
                        <a:rPr lang="en-US" sz="1100" baseline="0" dirty="0" smtClean="0"/>
                        <a:t> by State</a:t>
                      </a:r>
                      <a:endParaRPr lang="en-US" sz="1100" dirty="0">
                        <a:latin typeface="Bookman Old Style" pitchFamily="18" charset="0"/>
                      </a:endParaRPr>
                    </a:p>
                  </a:txBody>
                  <a:tcPr marL="90007" marR="90007" marT="45725" marB="45725"/>
                </a:tc>
                <a:tc>
                  <a:txBody>
                    <a:bodyPr/>
                    <a:lstStyle/>
                    <a:p>
                      <a:pPr algn="ctr"/>
                      <a:r>
                        <a:rPr lang="en-US" sz="1100" dirty="0" smtClean="0"/>
                        <a:t>7</a:t>
                      </a:r>
                      <a:endParaRPr lang="en-US" sz="1100" dirty="0">
                        <a:latin typeface="Bookman Old Style" pitchFamily="18" charset="0"/>
                      </a:endParaRPr>
                    </a:p>
                  </a:txBody>
                  <a:tcPr marL="90007" marR="90007" marT="45725" marB="45725"/>
                </a:tc>
              </a:tr>
              <a:tr h="279729">
                <a:tc>
                  <a:txBody>
                    <a:bodyPr/>
                    <a:lstStyle/>
                    <a:p>
                      <a:r>
                        <a:rPr lang="en-US" sz="1100" dirty="0" smtClean="0"/>
                        <a:t>Applications and Awards</a:t>
                      </a:r>
                      <a:r>
                        <a:rPr lang="en-US" sz="1100" baseline="0" dirty="0" smtClean="0"/>
                        <a:t> by School</a:t>
                      </a:r>
                      <a:endParaRPr lang="en-US" sz="1100" dirty="0">
                        <a:latin typeface="Bookman Old Style" pitchFamily="18" charset="0"/>
                      </a:endParaRPr>
                    </a:p>
                  </a:txBody>
                  <a:tcPr marL="90007" marR="90007" marT="45725" marB="45725"/>
                </a:tc>
                <a:tc>
                  <a:txBody>
                    <a:bodyPr/>
                    <a:lstStyle/>
                    <a:p>
                      <a:pPr algn="ctr"/>
                      <a:r>
                        <a:rPr lang="en-US" sz="1100" dirty="0" smtClean="0"/>
                        <a:t>8</a:t>
                      </a:r>
                      <a:endParaRPr lang="en-US" sz="1100" dirty="0">
                        <a:latin typeface="Bookman Old Style" pitchFamily="18" charset="0"/>
                      </a:endParaRPr>
                    </a:p>
                  </a:txBody>
                  <a:tcPr marL="90007" marR="90007" marT="45725" marB="45725"/>
                </a:tc>
              </a:tr>
              <a:tr h="279729">
                <a:tc>
                  <a:txBody>
                    <a:bodyPr/>
                    <a:lstStyle/>
                    <a:p>
                      <a:r>
                        <a:rPr lang="en-US" sz="1100" dirty="0" smtClean="0"/>
                        <a:t>Applications, Awards, and Success</a:t>
                      </a:r>
                      <a:r>
                        <a:rPr lang="en-US" sz="1100" baseline="0" dirty="0" smtClean="0"/>
                        <a:t> Rates by Post-DVM Years</a:t>
                      </a:r>
                      <a:endParaRPr lang="en-US" sz="1100" dirty="0">
                        <a:latin typeface="Bookman Old Style" pitchFamily="18" charset="0"/>
                      </a:endParaRPr>
                    </a:p>
                  </a:txBody>
                  <a:tcPr marL="90007" marR="90007" marT="45725" marB="45725"/>
                </a:tc>
                <a:tc>
                  <a:txBody>
                    <a:bodyPr/>
                    <a:lstStyle/>
                    <a:p>
                      <a:pPr algn="ctr"/>
                      <a:r>
                        <a:rPr lang="en-US" sz="1100" dirty="0" smtClean="0"/>
                        <a:t>9</a:t>
                      </a:r>
                      <a:endParaRPr lang="en-US" sz="1100" dirty="0">
                        <a:latin typeface="Bookman Old Style" pitchFamily="18" charset="0"/>
                      </a:endParaRPr>
                    </a:p>
                  </a:txBody>
                  <a:tcPr marL="90007" marR="90007" marT="45725" marB="45725"/>
                </a:tc>
              </a:tr>
              <a:tr h="279729">
                <a:tc>
                  <a:txBody>
                    <a:bodyPr/>
                    <a:lstStyle/>
                    <a:p>
                      <a:pPr marL="0" marR="0" indent="0" algn="l" defTabSz="966558" rtl="0" eaLnBrk="1" fontAlgn="auto" latinLnBrk="0" hangingPunct="1">
                        <a:lnSpc>
                          <a:spcPct val="100000"/>
                        </a:lnSpc>
                        <a:spcBef>
                          <a:spcPts val="0"/>
                        </a:spcBef>
                        <a:spcAft>
                          <a:spcPts val="0"/>
                        </a:spcAft>
                        <a:buClrTx/>
                        <a:buSzTx/>
                        <a:buFontTx/>
                        <a:buNone/>
                        <a:tabLst/>
                        <a:defRPr/>
                      </a:pPr>
                      <a:r>
                        <a:rPr lang="en-US" sz="1100" dirty="0" smtClean="0"/>
                        <a:t>Applications, Awards, and Success</a:t>
                      </a:r>
                      <a:r>
                        <a:rPr lang="en-US" sz="1100" baseline="0" dirty="0" smtClean="0"/>
                        <a:t> Rates by Age</a:t>
                      </a:r>
                      <a:endParaRPr lang="en-US" sz="1100" dirty="0" smtClean="0">
                        <a:latin typeface="Bookman Old Style" pitchFamily="18" charset="0"/>
                      </a:endParaRPr>
                    </a:p>
                  </a:txBody>
                  <a:tcPr marL="90007" marR="90007" marT="45725" marB="45725"/>
                </a:tc>
                <a:tc>
                  <a:txBody>
                    <a:bodyPr/>
                    <a:lstStyle/>
                    <a:p>
                      <a:pPr algn="ctr"/>
                      <a:r>
                        <a:rPr lang="en-US" sz="1100" dirty="0" smtClean="0"/>
                        <a:t>10</a:t>
                      </a:r>
                      <a:endParaRPr lang="en-US" sz="1100" dirty="0">
                        <a:latin typeface="Bookman Old Style" pitchFamily="18" charset="0"/>
                      </a:endParaRPr>
                    </a:p>
                  </a:txBody>
                  <a:tcPr marL="90007" marR="90007" marT="45725" marB="45725"/>
                </a:tc>
              </a:tr>
              <a:tr h="279729">
                <a:tc>
                  <a:txBody>
                    <a:bodyPr/>
                    <a:lstStyle/>
                    <a:p>
                      <a:r>
                        <a:rPr lang="en-US" sz="1100" dirty="0" smtClean="0"/>
                        <a:t>Distribution of Applicants and Award Recipients by DVM Debt</a:t>
                      </a:r>
                      <a:endParaRPr lang="en-US" sz="1100" dirty="0">
                        <a:latin typeface="Bookman Old Style" pitchFamily="18" charset="0"/>
                      </a:endParaRPr>
                    </a:p>
                  </a:txBody>
                  <a:tcPr marL="90007" marR="90007" marT="45725" marB="45725"/>
                </a:tc>
                <a:tc>
                  <a:txBody>
                    <a:bodyPr/>
                    <a:lstStyle/>
                    <a:p>
                      <a:pPr algn="ctr"/>
                      <a:r>
                        <a:rPr lang="en-US" sz="1100" dirty="0" smtClean="0"/>
                        <a:t>11</a:t>
                      </a:r>
                      <a:endParaRPr lang="en-US" sz="1100" dirty="0">
                        <a:latin typeface="Bookman Old Style" pitchFamily="18" charset="0"/>
                      </a:endParaRPr>
                    </a:p>
                  </a:txBody>
                  <a:tcPr marL="90007" marR="90007" marT="45725" marB="45725"/>
                </a:tc>
              </a:tr>
              <a:tr h="2797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Veterinary Shortage Areas:  Nomination</a:t>
                      </a:r>
                      <a:r>
                        <a:rPr lang="en-US" sz="1100" baseline="0" dirty="0" smtClean="0"/>
                        <a:t> and Designation Process</a:t>
                      </a:r>
                      <a:endParaRPr lang="en-US" sz="1100" dirty="0" smtClean="0">
                        <a:latin typeface="Bookman Old Style" pitchFamily="18" charset="0"/>
                      </a:endParaRPr>
                    </a:p>
                  </a:txBody>
                  <a:tcPr marL="90007" marR="90007" marT="45725" marB="45725"/>
                </a:tc>
                <a:tc>
                  <a:txBody>
                    <a:bodyPr/>
                    <a:lstStyle/>
                    <a:p>
                      <a:pPr algn="ctr"/>
                      <a:r>
                        <a:rPr lang="en-US" sz="1100" dirty="0" smtClean="0"/>
                        <a:t>12</a:t>
                      </a:r>
                      <a:endParaRPr lang="en-US" sz="1100" dirty="0">
                        <a:latin typeface="Bookman Old Style" pitchFamily="18" charset="0"/>
                      </a:endParaRPr>
                    </a:p>
                  </a:txBody>
                  <a:tcPr marL="90007" marR="90007" marT="45725" marB="45725"/>
                </a:tc>
              </a:tr>
              <a:tr h="279729">
                <a:tc>
                  <a:txBody>
                    <a:bodyPr/>
                    <a:lstStyle/>
                    <a:p>
                      <a:r>
                        <a:rPr lang="en-US" sz="1100" dirty="0" smtClean="0"/>
                        <a:t>Veterinary Shortage Areas:  Allocations, Designations,</a:t>
                      </a:r>
                      <a:r>
                        <a:rPr lang="en-US" sz="1100" baseline="0" dirty="0" smtClean="0"/>
                        <a:t> and Areas Filled by State</a:t>
                      </a:r>
                      <a:endParaRPr lang="en-US" sz="1100" dirty="0">
                        <a:latin typeface="Bookman Old Style" pitchFamily="18" charset="0"/>
                      </a:endParaRPr>
                    </a:p>
                  </a:txBody>
                  <a:tcPr marL="90007" marR="90007" marT="45725" marB="45725"/>
                </a:tc>
                <a:tc>
                  <a:txBody>
                    <a:bodyPr/>
                    <a:lstStyle/>
                    <a:p>
                      <a:pPr algn="ctr"/>
                      <a:r>
                        <a:rPr lang="en-US" sz="1100" dirty="0" smtClean="0"/>
                        <a:t>13</a:t>
                      </a:r>
                      <a:endParaRPr lang="en-US" sz="1100" dirty="0">
                        <a:latin typeface="Bookman Old Style" pitchFamily="18" charset="0"/>
                      </a:endParaRPr>
                    </a:p>
                  </a:txBody>
                  <a:tcPr marL="90007" marR="90007" marT="45725" marB="45725"/>
                </a:tc>
              </a:tr>
              <a:tr h="2797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Veterinary Shortage Areas:  Description of Shortage Types</a:t>
                      </a:r>
                      <a:endParaRPr lang="en-US" sz="1100" dirty="0" smtClean="0">
                        <a:latin typeface="Bookman Old Style" pitchFamily="18" charset="0"/>
                      </a:endParaRPr>
                    </a:p>
                  </a:txBody>
                  <a:tcPr marL="90007" marR="90007" marT="45725" marB="45725"/>
                </a:tc>
                <a:tc>
                  <a:txBody>
                    <a:bodyPr/>
                    <a:lstStyle/>
                    <a:p>
                      <a:pPr algn="ctr"/>
                      <a:r>
                        <a:rPr lang="en-US" sz="1100" dirty="0" smtClean="0"/>
                        <a:t>14</a:t>
                      </a:r>
                      <a:endParaRPr lang="en-US" sz="1100" dirty="0">
                        <a:latin typeface="Bookman Old Style" pitchFamily="18" charset="0"/>
                      </a:endParaRPr>
                    </a:p>
                  </a:txBody>
                  <a:tcPr marL="90007" marR="90007" marT="45725" marB="45725"/>
                </a:tc>
              </a:tr>
              <a:tr h="2797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Veterinary Shortage Areas:</a:t>
                      </a:r>
                      <a:r>
                        <a:rPr lang="en-US" sz="1100" baseline="0" dirty="0" smtClean="0"/>
                        <a:t>  </a:t>
                      </a:r>
                      <a:r>
                        <a:rPr lang="en-US" sz="1100" dirty="0" smtClean="0"/>
                        <a:t>Designations and Filled </a:t>
                      </a:r>
                      <a:r>
                        <a:rPr lang="en-US" sz="1100" baseline="0" dirty="0" smtClean="0"/>
                        <a:t>by Shortage Type</a:t>
                      </a:r>
                      <a:endParaRPr lang="en-US" sz="1100" dirty="0" smtClean="0">
                        <a:latin typeface="Bookman Old Style" pitchFamily="18" charset="0"/>
                      </a:endParaRPr>
                    </a:p>
                  </a:txBody>
                  <a:tcPr marL="90007" marR="90007" marT="45725" marB="45725"/>
                </a:tc>
                <a:tc>
                  <a:txBody>
                    <a:bodyPr/>
                    <a:lstStyle/>
                    <a:p>
                      <a:pPr algn="ctr"/>
                      <a:r>
                        <a:rPr lang="en-US" sz="1100" dirty="0" smtClean="0"/>
                        <a:t>15</a:t>
                      </a:r>
                      <a:endParaRPr lang="en-US" sz="1100" dirty="0">
                        <a:latin typeface="Bookman Old Style" pitchFamily="18" charset="0"/>
                      </a:endParaRPr>
                    </a:p>
                  </a:txBody>
                  <a:tcPr marL="90007" marR="90007" marT="45725" marB="45725"/>
                </a:tc>
              </a:tr>
              <a:tr h="279729">
                <a:tc>
                  <a:txBody>
                    <a:bodyPr/>
                    <a:lstStyle/>
                    <a:p>
                      <a:r>
                        <a:rPr lang="en-US" sz="1100" dirty="0" smtClean="0"/>
                        <a:t>VMLRP Directory</a:t>
                      </a:r>
                      <a:endParaRPr lang="en-US" sz="1100" dirty="0">
                        <a:latin typeface="Bookman Old Style" pitchFamily="18" charset="0"/>
                      </a:endParaRPr>
                    </a:p>
                  </a:txBody>
                  <a:tcPr marL="90007" marR="90007" marT="45725" marB="45725"/>
                </a:tc>
                <a:tc>
                  <a:txBody>
                    <a:bodyPr/>
                    <a:lstStyle/>
                    <a:p>
                      <a:pPr algn="ctr"/>
                      <a:r>
                        <a:rPr lang="en-US" sz="1100" dirty="0" smtClean="0"/>
                        <a:t>16</a:t>
                      </a:r>
                      <a:endParaRPr lang="en-US" sz="1100" dirty="0">
                        <a:latin typeface="Bookman Old Style" pitchFamily="18" charset="0"/>
                      </a:endParaRPr>
                    </a:p>
                  </a:txBody>
                  <a:tcPr marL="90007" marR="90007" marT="45725" marB="45725"/>
                </a:tc>
              </a:tr>
            </a:tbl>
          </a:graphicData>
        </a:graphic>
      </p:graphicFrame>
      <p:sp>
        <p:nvSpPr>
          <p:cNvPr id="7" name="Title 1"/>
          <p:cNvSpPr txBox="1">
            <a:spLocks/>
          </p:cNvSpPr>
          <p:nvPr/>
        </p:nvSpPr>
        <p:spPr bwMode="auto">
          <a:xfrm>
            <a:off x="71438" y="1143000"/>
            <a:ext cx="9001125" cy="533400"/>
          </a:xfrm>
          <a:prstGeom prst="rect">
            <a:avLst/>
          </a:prstGeom>
          <a:noFill/>
          <a:ln w="9525">
            <a:noFill/>
            <a:miter lim="800000"/>
            <a:headEnd/>
            <a:tailEnd/>
          </a:ln>
        </p:spPr>
        <p:txBody>
          <a:bodyPr lIns="90614" tIns="45308" rIns="90614" bIns="45308" anchor="b"/>
          <a:lstStyle/>
          <a:p>
            <a:pPr algn="ctr" defTabSz="906148" eaLnBrk="1" hangingPunct="1">
              <a:lnSpc>
                <a:spcPct val="90000"/>
              </a:lnSpc>
              <a:defRPr/>
            </a:pPr>
            <a:r>
              <a:rPr lang="en-US" sz="2250" b="1" kern="0" dirty="0">
                <a:solidFill>
                  <a:srgbClr val="343434"/>
                </a:solidFill>
                <a:latin typeface="Bookman Old Style" pitchFamily="18" charset="0"/>
                <a:ea typeface="+mj-ea"/>
                <a:cs typeface="+mj-cs"/>
              </a:rPr>
              <a:t>VMLRP ANNUAL REPORT – FISCAL YEAR </a:t>
            </a:r>
            <a:r>
              <a:rPr lang="en-US" sz="2250" b="1" kern="0" dirty="0" smtClean="0">
                <a:solidFill>
                  <a:srgbClr val="343434"/>
                </a:solidFill>
                <a:latin typeface="Bookman Old Style" pitchFamily="18" charset="0"/>
                <a:ea typeface="+mj-ea"/>
                <a:cs typeface="+mj-cs"/>
              </a:rPr>
              <a:t>2015</a:t>
            </a:r>
            <a:endParaRPr lang="en-US" sz="2250" b="1" kern="0" dirty="0">
              <a:solidFill>
                <a:srgbClr val="343434"/>
              </a:solidFill>
              <a:latin typeface="Bookman Old Style" pitchFamily="18" charset="0"/>
              <a:ea typeface="+mj-ea"/>
              <a:cs typeface="+mj-cs"/>
            </a:endParaRPr>
          </a:p>
        </p:txBody>
      </p:sp>
      <p:sp>
        <p:nvSpPr>
          <p:cNvPr id="5157" name="Slide Number Placeholder 4"/>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8F2DC7D-16DB-43DD-AFA4-425BC47EC866}" type="slidenum">
              <a:rPr lang="en-US" altLang="en-US" sz="1400"/>
              <a:pPr/>
              <a:t>2</a:t>
            </a:fld>
            <a:endParaRPr lang="en-US" altLang="en-US" sz="1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6863" y="1747838"/>
            <a:ext cx="8502650" cy="4800600"/>
          </a:xfrm>
        </p:spPr>
        <p:txBody>
          <a:bodyPr/>
          <a:lstStyle/>
          <a:p>
            <a:pPr marL="0" indent="0" eaLnBrk="1" hangingPunct="1">
              <a:spcBef>
                <a:spcPts val="0"/>
              </a:spcBef>
              <a:buFontTx/>
              <a:buNone/>
              <a:defRPr/>
            </a:pPr>
            <a:r>
              <a:rPr lang="en-US" sz="1125" dirty="0" smtClean="0">
                <a:latin typeface="Bookman Old Style" pitchFamily="18" charset="0"/>
              </a:rPr>
              <a:t>The USDA’s Veterinary Medicine Loan Repayment Program (VMLRP), authorized by the National Veterinary Medical Services Act (NVMSA), helps qualified veterinarians offset a significant portion of the debt incurred in pursuit of their veterinary medicine degrees in return for their service in certain high-priority veterinary shortage areas.  The National Institute of Food and Agriculture (NIFA) may repay up to $25,000 of a veterinarian’s debt per year.  Loan repayment benefits are limited to payments of the principal and interest on government and commercial loans received for attendance at an American Veterinary Medical Association (AVMA)-accredited college of veterinary medicine resulting in a degree of Doctor of Veterinary Medicine (DVM) or the equivalent.  A veterinarian who receives a VMLRP award must agree to provide veterinary services in a specific veterinary shortage area for at least three years.</a:t>
            </a:r>
          </a:p>
          <a:p>
            <a:pPr marL="0" indent="0" eaLnBrk="1" hangingPunct="1">
              <a:spcBef>
                <a:spcPts val="0"/>
              </a:spcBef>
              <a:buFontTx/>
              <a:buNone/>
              <a:defRPr/>
            </a:pPr>
            <a:endParaRPr lang="en-US" sz="1125" dirty="0" smtClean="0">
              <a:latin typeface="Bookman Old Style" pitchFamily="18" charset="0"/>
            </a:endParaRPr>
          </a:p>
          <a:p>
            <a:pPr marL="0" indent="0">
              <a:spcBef>
                <a:spcPts val="0"/>
              </a:spcBef>
              <a:buNone/>
            </a:pPr>
            <a:r>
              <a:rPr lang="en-US" sz="1130" dirty="0">
                <a:latin typeface="Bookman Old Style" pitchFamily="18" charset="0"/>
              </a:rPr>
              <a:t>NIFA solicited veterinary shortage area nominations from State Animal Health Officials (SAHO) with a deadline of </a:t>
            </a:r>
            <a:r>
              <a:rPr lang="en-US" sz="1130" dirty="0" smtClean="0">
                <a:latin typeface="Bookman Old Style" pitchFamily="18" charset="0"/>
              </a:rPr>
              <a:t>February 11, 2015.  </a:t>
            </a:r>
            <a:r>
              <a:rPr lang="en-US" sz="1130" dirty="0">
                <a:latin typeface="Bookman Old Style" pitchFamily="18" charset="0"/>
              </a:rPr>
              <a:t>Out of </a:t>
            </a:r>
            <a:r>
              <a:rPr lang="en-US" sz="1130" dirty="0" smtClean="0">
                <a:latin typeface="Bookman Old Style" pitchFamily="18" charset="0"/>
              </a:rPr>
              <a:t>186 </a:t>
            </a:r>
            <a:r>
              <a:rPr lang="en-US" sz="1130" dirty="0">
                <a:latin typeface="Bookman Old Style" pitchFamily="18" charset="0"/>
              </a:rPr>
              <a:t>nominations submitted by SAHOs across the country, the review panel recommended </a:t>
            </a:r>
            <a:r>
              <a:rPr lang="en-US" sz="1130" dirty="0" smtClean="0">
                <a:latin typeface="Bookman Old Style" pitchFamily="18" charset="0"/>
              </a:rPr>
              <a:t>184 </a:t>
            </a:r>
            <a:r>
              <a:rPr lang="en-US" sz="1130" dirty="0">
                <a:latin typeface="Bookman Old Style" pitchFamily="18" charset="0"/>
              </a:rPr>
              <a:t>nominations to be designated as shortage situations.  Of the </a:t>
            </a:r>
            <a:r>
              <a:rPr lang="en-US" sz="1130" dirty="0" smtClean="0">
                <a:latin typeface="Bookman Old Style" pitchFamily="18" charset="0"/>
              </a:rPr>
              <a:t>184 </a:t>
            </a:r>
            <a:r>
              <a:rPr lang="en-US" sz="1130" dirty="0">
                <a:latin typeface="Bookman Old Style" pitchFamily="18" charset="0"/>
              </a:rPr>
              <a:t>nominations that received designation, </a:t>
            </a:r>
            <a:r>
              <a:rPr lang="en-US" sz="1130" dirty="0" smtClean="0">
                <a:latin typeface="Bookman Old Style" pitchFamily="18" charset="0"/>
              </a:rPr>
              <a:t>74 </a:t>
            </a:r>
            <a:r>
              <a:rPr lang="en-US" sz="1130" dirty="0">
                <a:latin typeface="Bookman Old Style" pitchFamily="18" charset="0"/>
              </a:rPr>
              <a:t>were new </a:t>
            </a:r>
            <a:r>
              <a:rPr lang="en-US" sz="1130" dirty="0" smtClean="0">
                <a:latin typeface="Bookman Old Style" pitchFamily="18" charset="0"/>
              </a:rPr>
              <a:t>nominations and 110 </a:t>
            </a:r>
            <a:r>
              <a:rPr lang="en-US" sz="1130" dirty="0">
                <a:latin typeface="Bookman Old Style" pitchFamily="18" charset="0"/>
              </a:rPr>
              <a:t>were unfilled </a:t>
            </a:r>
            <a:r>
              <a:rPr lang="en-US" sz="1130" dirty="0" smtClean="0">
                <a:latin typeface="Bookman Old Style" pitchFamily="18" charset="0"/>
              </a:rPr>
              <a:t>FY 2014 </a:t>
            </a:r>
            <a:r>
              <a:rPr lang="en-US" sz="1130" dirty="0">
                <a:latin typeface="Bookman Old Style" pitchFamily="18" charset="0"/>
              </a:rPr>
              <a:t>nominations, re-submitted with no changes.</a:t>
            </a:r>
          </a:p>
          <a:p>
            <a:pPr marL="0" indent="0" eaLnBrk="1" hangingPunct="1">
              <a:spcBef>
                <a:spcPts val="0"/>
              </a:spcBef>
              <a:buFontTx/>
              <a:buNone/>
              <a:defRPr/>
            </a:pPr>
            <a:endParaRPr lang="en-US" sz="1125" dirty="0" smtClean="0">
              <a:latin typeface="Bookman Old Style" pitchFamily="18" charset="0"/>
            </a:endParaRPr>
          </a:p>
          <a:p>
            <a:pPr marL="0" indent="0" eaLnBrk="1" hangingPunct="1">
              <a:spcBef>
                <a:spcPts val="0"/>
              </a:spcBef>
              <a:buFontTx/>
              <a:buNone/>
              <a:defRPr/>
            </a:pPr>
            <a:r>
              <a:rPr lang="en-US" sz="1125" dirty="0" smtClean="0">
                <a:latin typeface="Bookman Old Style" pitchFamily="18" charset="0"/>
              </a:rPr>
              <a:t>NIFA rolled out its Request for Applications (RFA) for the VMLRP</a:t>
            </a:r>
          </a:p>
          <a:p>
            <a:pPr marL="0" indent="0" eaLnBrk="1" hangingPunct="1">
              <a:spcBef>
                <a:spcPts val="0"/>
              </a:spcBef>
              <a:buFontTx/>
              <a:buNone/>
              <a:defRPr/>
            </a:pPr>
            <a:r>
              <a:rPr lang="en-US" sz="1125" dirty="0">
                <a:latin typeface="Bookman Old Style" pitchFamily="18" charset="0"/>
              </a:rPr>
              <a:t>o</a:t>
            </a:r>
            <a:r>
              <a:rPr lang="en-US" sz="1125" dirty="0" smtClean="0">
                <a:latin typeface="Bookman Old Style" pitchFamily="18" charset="0"/>
              </a:rPr>
              <a:t>n May 6, 2015.  The application period remained open until the</a:t>
            </a:r>
          </a:p>
          <a:p>
            <a:pPr marL="0" indent="0" eaLnBrk="1" hangingPunct="1">
              <a:spcBef>
                <a:spcPts val="0"/>
              </a:spcBef>
              <a:buFontTx/>
              <a:buNone/>
              <a:defRPr/>
            </a:pPr>
            <a:r>
              <a:rPr lang="en-US" sz="1125" dirty="0" smtClean="0">
                <a:latin typeface="Bookman Old Style" pitchFamily="18" charset="0"/>
              </a:rPr>
              <a:t>June 22, 2015 deadline.  VMLRP received 152 applications; of these,</a:t>
            </a:r>
          </a:p>
          <a:p>
            <a:pPr marL="0" indent="0" eaLnBrk="1" hangingPunct="1">
              <a:spcBef>
                <a:spcPts val="0"/>
              </a:spcBef>
              <a:buFontTx/>
              <a:buNone/>
              <a:defRPr/>
            </a:pPr>
            <a:r>
              <a:rPr lang="en-US" sz="1125" dirty="0" smtClean="0">
                <a:latin typeface="Bookman Old Style" pitchFamily="18" charset="0"/>
              </a:rPr>
              <a:t>137 were eligible for review. NIFA issued 49 loan repayment offers</a:t>
            </a:r>
            <a:br>
              <a:rPr lang="en-US" sz="1125" dirty="0" smtClean="0">
                <a:latin typeface="Bookman Old Style" pitchFamily="18" charset="0"/>
              </a:rPr>
            </a:br>
            <a:r>
              <a:rPr lang="en-US" sz="1125" dirty="0" smtClean="0">
                <a:latin typeface="Bookman Old Style" pitchFamily="18" charset="0"/>
              </a:rPr>
              <a:t>and agreements were executed with 48 (including </a:t>
            </a:r>
            <a:r>
              <a:rPr lang="en-US" sz="1125" dirty="0">
                <a:latin typeface="Bookman Old Style" pitchFamily="18" charset="0"/>
              </a:rPr>
              <a:t>5</a:t>
            </a:r>
            <a:r>
              <a:rPr lang="en-US" sz="1125" dirty="0" smtClean="0">
                <a:latin typeface="Bookman Old Style" pitchFamily="18" charset="0"/>
              </a:rPr>
              <a:t> renewals)</a:t>
            </a:r>
            <a:br>
              <a:rPr lang="en-US" sz="1125" dirty="0" smtClean="0">
                <a:latin typeface="Bookman Old Style" pitchFamily="18" charset="0"/>
              </a:rPr>
            </a:br>
            <a:r>
              <a:rPr lang="en-US" sz="1125" dirty="0" smtClean="0">
                <a:latin typeface="Bookman Old Style" pitchFamily="18" charset="0"/>
              </a:rPr>
              <a:t>veterinarians for a total of $4,504,340 awarded.  The award </a:t>
            </a:r>
            <a:br>
              <a:rPr lang="en-US" sz="1125" dirty="0" smtClean="0">
                <a:latin typeface="Bookman Old Style" pitchFamily="18" charset="0"/>
              </a:rPr>
            </a:br>
            <a:r>
              <a:rPr lang="en-US" sz="1125" dirty="0" smtClean="0">
                <a:latin typeface="Bookman Old Style" pitchFamily="18" charset="0"/>
              </a:rPr>
              <a:t>recipients had an average eligible debt of $112,222.</a:t>
            </a:r>
          </a:p>
          <a:p>
            <a:pPr marL="0" indent="0" eaLnBrk="1" hangingPunct="1">
              <a:spcBef>
                <a:spcPts val="0"/>
              </a:spcBef>
              <a:buFontTx/>
              <a:buNone/>
              <a:defRPr/>
            </a:pPr>
            <a:endParaRPr lang="en-US" sz="1125" dirty="0" smtClean="0">
              <a:latin typeface="Bookman Old Style" pitchFamily="18" charset="0"/>
            </a:endParaRPr>
          </a:p>
          <a:p>
            <a:pPr marL="0" indent="0" eaLnBrk="1" hangingPunct="1">
              <a:spcBef>
                <a:spcPts val="0"/>
              </a:spcBef>
              <a:buFontTx/>
              <a:buNone/>
              <a:defRPr/>
            </a:pPr>
            <a:r>
              <a:rPr lang="en-US" sz="1125" dirty="0" smtClean="0">
                <a:latin typeface="Bookman Old Style" pitchFamily="18" charset="0"/>
              </a:rPr>
              <a:t>Thirty-one percent of awards went to veterinarians who obtained</a:t>
            </a:r>
          </a:p>
          <a:p>
            <a:pPr marL="0" indent="0" eaLnBrk="1" hangingPunct="1">
              <a:spcBef>
                <a:spcPts val="0"/>
              </a:spcBef>
              <a:buFontTx/>
              <a:buNone/>
              <a:defRPr/>
            </a:pPr>
            <a:r>
              <a:rPr lang="en-US" sz="1125" dirty="0" smtClean="0">
                <a:latin typeface="Bookman Old Style" pitchFamily="18" charset="0"/>
              </a:rPr>
              <a:t>their DVM degrees within the last three years.  Twenty-six states</a:t>
            </a:r>
          </a:p>
          <a:p>
            <a:pPr marL="0" indent="0" eaLnBrk="1" hangingPunct="1">
              <a:spcBef>
                <a:spcPts val="0"/>
              </a:spcBef>
              <a:buFontTx/>
              <a:buNone/>
              <a:defRPr/>
            </a:pPr>
            <a:r>
              <a:rPr lang="en-US" sz="1125" dirty="0" smtClean="0">
                <a:latin typeface="Bookman Old Style" pitchFamily="18" charset="0"/>
              </a:rPr>
              <a:t>had at least one shortage area filled through the VMLRP.</a:t>
            </a:r>
          </a:p>
        </p:txBody>
      </p:sp>
      <p:sp>
        <p:nvSpPr>
          <p:cNvPr id="4" name="Title 1"/>
          <p:cNvSpPr txBox="1">
            <a:spLocks/>
          </p:cNvSpPr>
          <p:nvPr/>
        </p:nvSpPr>
        <p:spPr bwMode="auto">
          <a:xfrm>
            <a:off x="296863" y="1143000"/>
            <a:ext cx="8475662" cy="533400"/>
          </a:xfrm>
          <a:prstGeom prst="rect">
            <a:avLst/>
          </a:prstGeom>
          <a:noFill/>
          <a:ln w="9525">
            <a:noFill/>
            <a:miter lim="800000"/>
            <a:headEnd/>
            <a:tailEnd/>
          </a:ln>
        </p:spPr>
        <p:txBody>
          <a:bodyPr lIns="90614" tIns="45308" rIns="90614" bIns="45308" anchor="b"/>
          <a:lstStyle/>
          <a:p>
            <a:pPr defTabSz="906148" eaLnBrk="1" hangingPunct="1">
              <a:lnSpc>
                <a:spcPct val="90000"/>
              </a:lnSpc>
              <a:defRPr/>
            </a:pPr>
            <a:r>
              <a:rPr lang="en-US" sz="2250" b="1" kern="0" dirty="0">
                <a:solidFill>
                  <a:srgbClr val="343434"/>
                </a:solidFill>
                <a:latin typeface="Bookman Old Style" pitchFamily="18" charset="0"/>
                <a:ea typeface="+mj-ea"/>
                <a:cs typeface="+mj-cs"/>
              </a:rPr>
              <a:t>FY </a:t>
            </a:r>
            <a:r>
              <a:rPr lang="en-US" sz="2250" b="1" kern="0" dirty="0" smtClean="0">
                <a:solidFill>
                  <a:srgbClr val="343434"/>
                </a:solidFill>
                <a:latin typeface="Bookman Old Style" pitchFamily="18" charset="0"/>
                <a:ea typeface="+mj-ea"/>
                <a:cs typeface="+mj-cs"/>
              </a:rPr>
              <a:t>2015 </a:t>
            </a:r>
            <a:r>
              <a:rPr lang="en-US" sz="2250" b="1" kern="0" dirty="0">
                <a:solidFill>
                  <a:srgbClr val="343434"/>
                </a:solidFill>
                <a:latin typeface="Bookman Old Style" pitchFamily="18" charset="0"/>
                <a:ea typeface="+mj-ea"/>
                <a:cs typeface="+mj-cs"/>
              </a:rPr>
              <a:t>Program Highlights</a:t>
            </a:r>
          </a:p>
        </p:txBody>
      </p:sp>
      <p:graphicFrame>
        <p:nvGraphicFramePr>
          <p:cNvPr id="5" name="Table 4"/>
          <p:cNvGraphicFramePr>
            <a:graphicFrameLocks noGrp="1"/>
          </p:cNvGraphicFramePr>
          <p:nvPr>
            <p:extLst>
              <p:ext uri="{D42A27DB-BD31-4B8C-83A1-F6EECF244321}">
                <p14:modId xmlns:p14="http://schemas.microsoft.com/office/powerpoint/2010/main" val="1621414166"/>
              </p:ext>
            </p:extLst>
          </p:nvPr>
        </p:nvGraphicFramePr>
        <p:xfrm>
          <a:off x="5240338" y="4191000"/>
          <a:ext cx="3532187" cy="2171700"/>
        </p:xfrm>
        <a:graphic>
          <a:graphicData uri="http://schemas.openxmlformats.org/drawingml/2006/table">
            <a:tbl>
              <a:tblPr firstRow="1" bandRow="1">
                <a:tableStyleId>{21E4AEA4-8DFA-4A89-87EB-49C32662AFE0}</a:tableStyleId>
              </a:tblPr>
              <a:tblGrid>
                <a:gridCol w="998959"/>
                <a:gridCol w="2533228"/>
              </a:tblGrid>
              <a:tr h="361950">
                <a:tc gridSpan="2">
                  <a:txBody>
                    <a:bodyPr/>
                    <a:lstStyle/>
                    <a:p>
                      <a:r>
                        <a:rPr lang="en-US" sz="1000" dirty="0" smtClean="0">
                          <a:latin typeface="Bookman Old Style" pitchFamily="18" charset="0"/>
                        </a:rPr>
                        <a:t>VMLRP BY THE NUMBERS:  FY</a:t>
                      </a:r>
                      <a:r>
                        <a:rPr lang="en-US" sz="1000" baseline="0" dirty="0" smtClean="0">
                          <a:latin typeface="Bookman Old Style" pitchFamily="18" charset="0"/>
                        </a:rPr>
                        <a:t> 2015</a:t>
                      </a:r>
                      <a:endParaRPr lang="en-US" sz="1000" dirty="0">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c hMerge="1">
                  <a:txBody>
                    <a:bodyPr/>
                    <a:lstStyle/>
                    <a:p>
                      <a:endParaRPr lang="en-US" dirty="0"/>
                    </a:p>
                  </a:txBody>
                  <a:tcPr/>
                </a:tc>
              </a:tr>
              <a:tr h="361950">
                <a:tc>
                  <a:txBody>
                    <a:bodyPr/>
                    <a:lstStyle/>
                    <a:p>
                      <a:pPr algn="ctr"/>
                      <a:r>
                        <a:rPr lang="en-US" sz="1000" b="0" dirty="0" smtClean="0">
                          <a:solidFill>
                            <a:schemeClr val="tx1"/>
                          </a:solidFill>
                          <a:latin typeface="Bookman Old Style" pitchFamily="18" charset="0"/>
                        </a:rPr>
                        <a:t>137</a:t>
                      </a:r>
                      <a:endParaRPr lang="en-US" sz="1000" b="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tcPr>
                </a:tc>
                <a:tc>
                  <a:txBody>
                    <a:bodyPr/>
                    <a:lstStyle/>
                    <a:p>
                      <a:r>
                        <a:rPr lang="en-US" sz="1000" b="0" dirty="0" smtClean="0">
                          <a:solidFill>
                            <a:schemeClr val="tx1"/>
                          </a:solidFill>
                          <a:latin typeface="Bookman Old Style" pitchFamily="18" charset="0"/>
                        </a:rPr>
                        <a:t>Applications</a:t>
                      </a:r>
                      <a:r>
                        <a:rPr lang="en-US" sz="1000" b="0" baseline="0" dirty="0" smtClean="0">
                          <a:solidFill>
                            <a:schemeClr val="tx1"/>
                          </a:solidFill>
                          <a:latin typeface="Bookman Old Style" pitchFamily="18" charset="0"/>
                        </a:rPr>
                        <a:t> reviewed</a:t>
                      </a:r>
                      <a:endParaRPr lang="en-US" sz="1000" b="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tcPr>
                </a:tc>
              </a:tr>
              <a:tr h="361950">
                <a:tc>
                  <a:txBody>
                    <a:bodyPr/>
                    <a:lstStyle/>
                    <a:p>
                      <a:pPr algn="ctr"/>
                      <a:r>
                        <a:rPr lang="en-US" sz="1000" b="0" dirty="0" smtClean="0">
                          <a:solidFill>
                            <a:schemeClr val="tx1"/>
                          </a:solidFill>
                          <a:latin typeface="Bookman Old Style" pitchFamily="18" charset="0"/>
                        </a:rPr>
                        <a:t>49</a:t>
                      </a:r>
                      <a:endParaRPr lang="en-US" sz="1000" b="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tcPr>
                </a:tc>
                <a:tc>
                  <a:txBody>
                    <a:bodyPr/>
                    <a:lstStyle/>
                    <a:p>
                      <a:r>
                        <a:rPr lang="en-US" sz="1000" b="0" dirty="0" smtClean="0">
                          <a:solidFill>
                            <a:schemeClr val="tx1"/>
                          </a:solidFill>
                          <a:latin typeface="Bookman Old Style" pitchFamily="18" charset="0"/>
                        </a:rPr>
                        <a:t>Award offers made</a:t>
                      </a:r>
                      <a:endParaRPr lang="en-US" sz="1000" b="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tcPr>
                </a:tc>
              </a:tr>
              <a:tr h="361950">
                <a:tc>
                  <a:txBody>
                    <a:bodyPr/>
                    <a:lstStyle/>
                    <a:p>
                      <a:pPr algn="ctr"/>
                      <a:r>
                        <a:rPr lang="en-US" sz="1000" b="0" dirty="0" smtClean="0">
                          <a:solidFill>
                            <a:schemeClr val="tx1"/>
                          </a:solidFill>
                          <a:latin typeface="Bookman Old Style" pitchFamily="18" charset="0"/>
                        </a:rPr>
                        <a:t>48</a:t>
                      </a:r>
                      <a:endParaRPr lang="en-US" sz="1000" b="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tcPr>
                </a:tc>
                <a:tc>
                  <a:txBody>
                    <a:bodyPr/>
                    <a:lstStyle/>
                    <a:p>
                      <a:r>
                        <a:rPr lang="en-US" sz="1000" b="0" dirty="0" smtClean="0">
                          <a:solidFill>
                            <a:schemeClr val="tx1"/>
                          </a:solidFill>
                          <a:latin typeface="Bookman Old Style" pitchFamily="18" charset="0"/>
                        </a:rPr>
                        <a:t>Agreements executed</a:t>
                      </a:r>
                      <a:endParaRPr lang="en-US" sz="1000" b="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tcPr>
                </a:tc>
              </a:tr>
              <a:tr h="361950">
                <a:tc>
                  <a:txBody>
                    <a:bodyPr/>
                    <a:lstStyle/>
                    <a:p>
                      <a:pPr algn="ctr"/>
                      <a:r>
                        <a:rPr lang="en-US" sz="1000" b="0" dirty="0" smtClean="0">
                          <a:solidFill>
                            <a:schemeClr val="tx1"/>
                          </a:solidFill>
                          <a:latin typeface="Bookman Old Style" pitchFamily="18" charset="0"/>
                        </a:rPr>
                        <a:t>26</a:t>
                      </a:r>
                      <a:endParaRPr lang="en-US" sz="1000" b="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tcPr>
                </a:tc>
                <a:tc>
                  <a:txBody>
                    <a:bodyPr/>
                    <a:lstStyle/>
                    <a:p>
                      <a:r>
                        <a:rPr lang="en-US" sz="1000" b="0" dirty="0" smtClean="0">
                          <a:solidFill>
                            <a:schemeClr val="tx1"/>
                          </a:solidFill>
                          <a:latin typeface="Bookman Old Style" pitchFamily="18" charset="0"/>
                        </a:rPr>
                        <a:t>States with at least one shortage area filled </a:t>
                      </a:r>
                      <a:endParaRPr lang="en-US" sz="1000" b="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tcPr>
                </a:tc>
              </a:tr>
              <a:tr h="361950">
                <a:tc>
                  <a:txBody>
                    <a:bodyPr/>
                    <a:lstStyle/>
                    <a:p>
                      <a:pPr algn="ctr"/>
                      <a:r>
                        <a:rPr lang="en-US" sz="1000" b="0" dirty="0" smtClean="0">
                          <a:solidFill>
                            <a:schemeClr val="tx1"/>
                          </a:solidFill>
                          <a:latin typeface="Bookman Old Style" pitchFamily="18" charset="0"/>
                        </a:rPr>
                        <a:t>$4,504,340</a:t>
                      </a:r>
                      <a:endParaRPr lang="en-US" sz="1000" b="0" dirty="0">
                        <a:solidFill>
                          <a:schemeClr val="tx1"/>
                        </a:solidFill>
                        <a:latin typeface="Bookman Old Style" pitchFamily="18" charset="0"/>
                      </a:endParaRPr>
                    </a:p>
                  </a:txBody>
                  <a:tcPr marL="90019" marR="90019"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sz="1000" b="0" dirty="0" smtClean="0">
                          <a:solidFill>
                            <a:schemeClr val="tx1"/>
                          </a:solidFill>
                          <a:latin typeface="Bookman Old Style" pitchFamily="18" charset="0"/>
                        </a:rPr>
                        <a:t>Total funding awarded</a:t>
                      </a:r>
                      <a:endParaRPr lang="en-US" sz="1000" b="0" dirty="0">
                        <a:solidFill>
                          <a:schemeClr val="tx1"/>
                        </a:solidFill>
                        <a:latin typeface="Bookman Old Style" pitchFamily="18" charset="0"/>
                      </a:endParaRPr>
                    </a:p>
                  </a:txBody>
                  <a:tcPr marL="90019" marR="90019"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7194" name="Slide Number Placeholder 5"/>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83E488E-1A8F-41E9-A4EA-0F1D5D98EEA9}" type="slidenum">
              <a:rPr lang="en-US" altLang="en-US" sz="1400"/>
              <a:pPr/>
              <a:t>3</a:t>
            </a:fld>
            <a:endParaRPr lang="en-US" altLang="en-US" sz="1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579348611"/>
              </p:ext>
            </p:extLst>
          </p:nvPr>
        </p:nvGraphicFramePr>
        <p:xfrm>
          <a:off x="363538" y="1492250"/>
          <a:ext cx="8475662" cy="1965840"/>
        </p:xfrm>
        <a:graphic>
          <a:graphicData uri="http://schemas.openxmlformats.org/drawingml/2006/table">
            <a:tbl>
              <a:tblPr firstRow="1" bandRow="1">
                <a:tableStyleId>{21E4AEA4-8DFA-4A89-87EB-49C32662AFE0}</a:tableStyleId>
              </a:tblPr>
              <a:tblGrid>
                <a:gridCol w="2203744"/>
                <a:gridCol w="1857288"/>
                <a:gridCol w="2143024"/>
                <a:gridCol w="2271606"/>
              </a:tblGrid>
              <a:tr h="731284">
                <a:tc gridSpan="2">
                  <a:txBody>
                    <a:bodyPr/>
                    <a:lstStyle/>
                    <a:p>
                      <a:pPr marL="0" marR="0" indent="0" algn="ctr" defTabSz="966558" rtl="0" eaLnBrk="1" fontAlgn="auto" latinLnBrk="0" hangingPunct="1">
                        <a:lnSpc>
                          <a:spcPct val="100000"/>
                        </a:lnSpc>
                        <a:spcBef>
                          <a:spcPts val="0"/>
                        </a:spcBef>
                        <a:spcAft>
                          <a:spcPts val="0"/>
                        </a:spcAft>
                        <a:buClrTx/>
                        <a:buSzTx/>
                        <a:buFontTx/>
                        <a:buNone/>
                        <a:tabLst/>
                        <a:defRPr/>
                      </a:pPr>
                      <a:r>
                        <a:rPr lang="en-US" sz="2100" dirty="0" smtClean="0">
                          <a:latin typeface="Bookman Old Style" pitchFamily="18" charset="0"/>
                        </a:rPr>
                        <a:t>Applications</a:t>
                      </a:r>
                    </a:p>
                    <a:p>
                      <a:pPr algn="ctr"/>
                      <a:endParaRPr lang="en-US" sz="2100" dirty="0">
                        <a:latin typeface="Bookman Old Style" pitchFamily="18" charset="0"/>
                      </a:endParaRPr>
                    </a:p>
                  </a:txBody>
                  <a:tcPr marL="90007" marR="90007" marT="45705" marB="45705">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hMerge="1">
                  <a:txBody>
                    <a:bodyPr/>
                    <a:lstStyle/>
                    <a:p>
                      <a:pPr algn="ctr"/>
                      <a:endParaRPr lang="en-US" sz="2200" dirty="0">
                        <a:latin typeface="Bookman Old Style" pitchFamily="18" charset="0"/>
                      </a:endParaRPr>
                    </a:p>
                  </a:txBody>
                  <a:tcPr marL="96012" marR="96012" marT="48768" marB="48768">
                    <a:lnT w="12700" cap="flat" cmpd="sng" algn="ctr">
                      <a:solidFill>
                        <a:schemeClr val="tx1"/>
                      </a:solidFill>
                      <a:prstDash val="solid"/>
                      <a:round/>
                      <a:headEnd type="none" w="med" len="med"/>
                      <a:tailEnd type="none" w="med" len="med"/>
                    </a:lnT>
                    <a:solidFill>
                      <a:srgbClr val="1A4E1A"/>
                    </a:solidFill>
                  </a:tcPr>
                </a:tc>
                <a:tc>
                  <a:txBody>
                    <a:bodyPr/>
                    <a:lstStyle/>
                    <a:p>
                      <a:pPr algn="ctr"/>
                      <a:r>
                        <a:rPr lang="en-US" sz="2100" dirty="0" smtClean="0">
                          <a:latin typeface="Bookman Old Style" pitchFamily="18" charset="0"/>
                        </a:rPr>
                        <a:t>Awards</a:t>
                      </a:r>
                      <a:endParaRPr lang="en-US" sz="2100" dirty="0">
                        <a:latin typeface="Bookman Old Style" pitchFamily="18" charset="0"/>
                      </a:endParaRPr>
                    </a:p>
                  </a:txBody>
                  <a:tcPr marL="90007" marR="90007" marT="45705" marB="45705">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2100" dirty="0" smtClean="0">
                          <a:latin typeface="Bookman Old Style" pitchFamily="18" charset="0"/>
                        </a:rPr>
                        <a:t>Success Rate</a:t>
                      </a:r>
                      <a:endParaRPr lang="en-US" sz="2100" dirty="0">
                        <a:latin typeface="Bookman Old Style" pitchFamily="18" charset="0"/>
                      </a:endParaRPr>
                    </a:p>
                  </a:txBody>
                  <a:tcPr marL="90007" marR="90007" marT="45705" marB="45705">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r>
              <a:tr h="411347">
                <a:tc>
                  <a:txBody>
                    <a:bodyPr/>
                    <a:lstStyle/>
                    <a:p>
                      <a:pPr algn="l"/>
                      <a:r>
                        <a:rPr lang="en-US" sz="2100" b="1" dirty="0" smtClean="0">
                          <a:solidFill>
                            <a:schemeClr val="bg1"/>
                          </a:solidFill>
                          <a:latin typeface="Bookman Old Style" pitchFamily="18" charset="0"/>
                        </a:rPr>
                        <a:t>New</a:t>
                      </a:r>
                      <a:endParaRPr lang="en-US" sz="2100" b="1" dirty="0">
                        <a:solidFill>
                          <a:schemeClr val="bg1"/>
                        </a:solidFill>
                        <a:latin typeface="Bookman Old Style" pitchFamily="18" charset="0"/>
                      </a:endParaRPr>
                    </a:p>
                  </a:txBody>
                  <a:tcPr marL="90007" marR="90007" marT="45705" marB="45705">
                    <a:lnL w="12700" cap="flat" cmpd="sng" algn="ctr">
                      <a:solidFill>
                        <a:schemeClr val="tx1"/>
                      </a:solidFill>
                      <a:prstDash val="solid"/>
                      <a:round/>
                      <a:headEnd type="none" w="med" len="med"/>
                      <a:tailEnd type="none" w="med" len="med"/>
                    </a:lnL>
                    <a:solidFill>
                      <a:srgbClr val="C00000"/>
                    </a:solidFill>
                  </a:tcPr>
                </a:tc>
                <a:tc>
                  <a:txBody>
                    <a:bodyPr/>
                    <a:lstStyle/>
                    <a:p>
                      <a:pPr algn="ctr"/>
                      <a:r>
                        <a:rPr lang="en-US" sz="2100" dirty="0" smtClean="0">
                          <a:latin typeface="Bookman Old Style" pitchFamily="18" charset="0"/>
                        </a:rPr>
                        <a:t>130</a:t>
                      </a:r>
                      <a:endParaRPr lang="en-US" sz="2100" dirty="0">
                        <a:latin typeface="Bookman Old Style" pitchFamily="18" charset="0"/>
                      </a:endParaRPr>
                    </a:p>
                  </a:txBody>
                  <a:tcPr marL="90007" marR="90007" marT="45705" marB="45705"/>
                </a:tc>
                <a:tc>
                  <a:txBody>
                    <a:bodyPr/>
                    <a:lstStyle/>
                    <a:p>
                      <a:pPr algn="ctr"/>
                      <a:r>
                        <a:rPr lang="en-US" sz="2100" dirty="0" smtClean="0">
                          <a:latin typeface="Bookman Old Style" pitchFamily="18" charset="0"/>
                        </a:rPr>
                        <a:t>44</a:t>
                      </a:r>
                      <a:endParaRPr lang="en-US" sz="2100" dirty="0">
                        <a:latin typeface="Bookman Old Style" pitchFamily="18" charset="0"/>
                      </a:endParaRPr>
                    </a:p>
                  </a:txBody>
                  <a:tcPr marL="90007" marR="90007" marT="45705" marB="45705"/>
                </a:tc>
                <a:tc>
                  <a:txBody>
                    <a:bodyPr/>
                    <a:lstStyle/>
                    <a:p>
                      <a:pPr algn="ctr"/>
                      <a:r>
                        <a:rPr lang="en-US" sz="2100" dirty="0" smtClean="0">
                          <a:latin typeface="Bookman Old Style" pitchFamily="18" charset="0"/>
                        </a:rPr>
                        <a:t>33.8%</a:t>
                      </a:r>
                      <a:endParaRPr lang="en-US" sz="2100" dirty="0">
                        <a:latin typeface="Bookman Old Style" pitchFamily="18" charset="0"/>
                      </a:endParaRPr>
                    </a:p>
                  </a:txBody>
                  <a:tcPr marL="90007" marR="90007" marT="45705" marB="45705">
                    <a:lnR w="12700" cap="flat" cmpd="sng" algn="ctr">
                      <a:solidFill>
                        <a:schemeClr val="tx1"/>
                      </a:solidFill>
                      <a:prstDash val="solid"/>
                      <a:round/>
                      <a:headEnd type="none" w="med" len="med"/>
                      <a:tailEnd type="none" w="med" len="med"/>
                    </a:lnR>
                  </a:tcPr>
                </a:tc>
              </a:tr>
              <a:tr h="411347">
                <a:tc>
                  <a:txBody>
                    <a:bodyPr/>
                    <a:lstStyle/>
                    <a:p>
                      <a:pPr algn="l"/>
                      <a:r>
                        <a:rPr lang="en-US" sz="2100" b="1" dirty="0" smtClean="0">
                          <a:solidFill>
                            <a:schemeClr val="bg1"/>
                          </a:solidFill>
                          <a:latin typeface="Bookman Old Style" pitchFamily="18" charset="0"/>
                        </a:rPr>
                        <a:t>Renewal</a:t>
                      </a:r>
                      <a:endParaRPr lang="en-US" sz="2100" b="1" dirty="0">
                        <a:solidFill>
                          <a:schemeClr val="bg1"/>
                        </a:solidFill>
                        <a:latin typeface="Bookman Old Style" pitchFamily="18" charset="0"/>
                      </a:endParaRPr>
                    </a:p>
                  </a:txBody>
                  <a:tcPr marL="90007" marR="90007" marT="45705" marB="45705">
                    <a:lnL w="12700" cap="flat" cmpd="sng" algn="ctr">
                      <a:solidFill>
                        <a:schemeClr val="tx1"/>
                      </a:solidFill>
                      <a:prstDash val="solid"/>
                      <a:round/>
                      <a:headEnd type="none" w="med" len="med"/>
                      <a:tailEnd type="none" w="med" len="med"/>
                    </a:lnL>
                    <a:solidFill>
                      <a:srgbClr val="C00000"/>
                    </a:solidFill>
                  </a:tcPr>
                </a:tc>
                <a:tc>
                  <a:txBody>
                    <a:bodyPr/>
                    <a:lstStyle/>
                    <a:p>
                      <a:pPr algn="ctr"/>
                      <a:r>
                        <a:rPr lang="en-US" sz="2100" dirty="0" smtClean="0">
                          <a:latin typeface="Bookman Old Style" pitchFamily="18" charset="0"/>
                        </a:rPr>
                        <a:t>7</a:t>
                      </a:r>
                      <a:endParaRPr lang="en-US" sz="2100" dirty="0">
                        <a:latin typeface="Bookman Old Style" pitchFamily="18" charset="0"/>
                      </a:endParaRPr>
                    </a:p>
                  </a:txBody>
                  <a:tcPr marL="90007" marR="90007" marT="45705" marB="45705"/>
                </a:tc>
                <a:tc>
                  <a:txBody>
                    <a:bodyPr/>
                    <a:lstStyle/>
                    <a:p>
                      <a:pPr algn="ctr"/>
                      <a:r>
                        <a:rPr lang="en-US" sz="2100" dirty="0" smtClean="0">
                          <a:latin typeface="Bookman Old Style" pitchFamily="18" charset="0"/>
                        </a:rPr>
                        <a:t>5</a:t>
                      </a:r>
                      <a:endParaRPr lang="en-US" sz="2100" dirty="0">
                        <a:latin typeface="Bookman Old Style" pitchFamily="18" charset="0"/>
                      </a:endParaRPr>
                    </a:p>
                  </a:txBody>
                  <a:tcPr marL="90007" marR="90007" marT="45705" marB="45705"/>
                </a:tc>
                <a:tc>
                  <a:txBody>
                    <a:bodyPr/>
                    <a:lstStyle/>
                    <a:p>
                      <a:pPr algn="ctr"/>
                      <a:r>
                        <a:rPr lang="en-US" sz="2100" dirty="0" smtClean="0">
                          <a:latin typeface="Bookman Old Style" pitchFamily="18" charset="0"/>
                        </a:rPr>
                        <a:t>71.4%</a:t>
                      </a:r>
                      <a:endParaRPr lang="en-US" sz="2100" dirty="0">
                        <a:latin typeface="Bookman Old Style" pitchFamily="18" charset="0"/>
                      </a:endParaRPr>
                    </a:p>
                  </a:txBody>
                  <a:tcPr marL="90007" marR="90007" marT="45705" marB="45705">
                    <a:lnR w="12700" cap="flat" cmpd="sng" algn="ctr">
                      <a:solidFill>
                        <a:schemeClr val="tx1"/>
                      </a:solidFill>
                      <a:prstDash val="solid"/>
                      <a:round/>
                      <a:headEnd type="none" w="med" len="med"/>
                      <a:tailEnd type="none" w="med" len="med"/>
                    </a:lnR>
                  </a:tcPr>
                </a:tc>
              </a:tr>
              <a:tr h="411347">
                <a:tc>
                  <a:txBody>
                    <a:bodyPr/>
                    <a:lstStyle/>
                    <a:p>
                      <a:pPr algn="l"/>
                      <a:r>
                        <a:rPr lang="en-US" sz="2100" b="1" dirty="0" smtClean="0">
                          <a:solidFill>
                            <a:schemeClr val="bg1"/>
                          </a:solidFill>
                          <a:latin typeface="Bookman Old Style" pitchFamily="18" charset="0"/>
                        </a:rPr>
                        <a:t>Total</a:t>
                      </a:r>
                      <a:endParaRPr lang="en-US" sz="2100" b="1" dirty="0">
                        <a:solidFill>
                          <a:schemeClr val="bg1"/>
                        </a:solidFill>
                        <a:latin typeface="Bookman Old Style" pitchFamily="18" charset="0"/>
                      </a:endParaRPr>
                    </a:p>
                  </a:txBody>
                  <a:tcPr marL="90007" marR="90007" marT="45705" marB="45705">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2100" dirty="0" smtClean="0">
                          <a:latin typeface="Bookman Old Style" pitchFamily="18" charset="0"/>
                        </a:rPr>
                        <a:t>137</a:t>
                      </a:r>
                      <a:endParaRPr lang="en-US" sz="2100" dirty="0">
                        <a:latin typeface="Bookman Old Style" pitchFamily="18" charset="0"/>
                      </a:endParaRPr>
                    </a:p>
                  </a:txBody>
                  <a:tcPr marL="90007" marR="90007" marT="45705" marB="45705">
                    <a:lnB w="12700" cap="flat" cmpd="sng" algn="ctr">
                      <a:solidFill>
                        <a:schemeClr val="tx1"/>
                      </a:solidFill>
                      <a:prstDash val="solid"/>
                      <a:round/>
                      <a:headEnd type="none" w="med" len="med"/>
                      <a:tailEnd type="none" w="med" len="med"/>
                    </a:lnB>
                  </a:tcPr>
                </a:tc>
                <a:tc>
                  <a:txBody>
                    <a:bodyPr/>
                    <a:lstStyle/>
                    <a:p>
                      <a:pPr algn="ctr"/>
                      <a:r>
                        <a:rPr lang="en-US" sz="2100" dirty="0" smtClean="0">
                          <a:latin typeface="Bookman Old Style" pitchFamily="18" charset="0"/>
                        </a:rPr>
                        <a:t>49</a:t>
                      </a:r>
                      <a:endParaRPr lang="en-US" sz="2100" dirty="0">
                        <a:latin typeface="Bookman Old Style" pitchFamily="18" charset="0"/>
                      </a:endParaRPr>
                    </a:p>
                  </a:txBody>
                  <a:tcPr marL="90007" marR="90007" marT="45705" marB="45705">
                    <a:lnB w="12700" cap="flat" cmpd="sng" algn="ctr">
                      <a:solidFill>
                        <a:schemeClr val="tx1"/>
                      </a:solidFill>
                      <a:prstDash val="solid"/>
                      <a:round/>
                      <a:headEnd type="none" w="med" len="med"/>
                      <a:tailEnd type="none" w="med" len="med"/>
                    </a:lnB>
                  </a:tcPr>
                </a:tc>
                <a:tc>
                  <a:txBody>
                    <a:bodyPr/>
                    <a:lstStyle/>
                    <a:p>
                      <a:pPr algn="ctr"/>
                      <a:r>
                        <a:rPr lang="en-US" sz="2100" dirty="0" smtClean="0">
                          <a:latin typeface="Bookman Old Style" pitchFamily="18" charset="0"/>
                        </a:rPr>
                        <a:t>35.8%</a:t>
                      </a:r>
                      <a:endParaRPr lang="en-US" sz="2100" dirty="0">
                        <a:latin typeface="Bookman Old Style" pitchFamily="18" charset="0"/>
                      </a:endParaRPr>
                    </a:p>
                  </a:txBody>
                  <a:tcPr marL="90007" marR="90007" marT="45705" marB="45705">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8220" name="Slide Number Placeholder 4"/>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08C1E8E-D3E5-4715-A697-6C52AAEDD2E1}" type="slidenum">
              <a:rPr lang="en-US" altLang="en-US" sz="1400"/>
              <a:pPr/>
              <a:t>4</a:t>
            </a:fld>
            <a:endParaRPr lang="en-US" altLang="en-US" sz="1400"/>
          </a:p>
        </p:txBody>
      </p:sp>
      <p:graphicFrame>
        <p:nvGraphicFramePr>
          <p:cNvPr id="23" name="Chart 22"/>
          <p:cNvGraphicFramePr/>
          <p:nvPr>
            <p:extLst>
              <p:ext uri="{D42A27DB-BD31-4B8C-83A1-F6EECF244321}">
                <p14:modId xmlns:p14="http://schemas.microsoft.com/office/powerpoint/2010/main" val="1213277966"/>
              </p:ext>
            </p:extLst>
          </p:nvPr>
        </p:nvGraphicFramePr>
        <p:xfrm>
          <a:off x="1607344" y="3429000"/>
          <a:ext cx="6622256" cy="355836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863" y="1143000"/>
            <a:ext cx="8475662" cy="762000"/>
          </a:xfrm>
        </p:spPr>
        <p:txBody>
          <a:bodyPr/>
          <a:lstStyle/>
          <a:p>
            <a:pPr algn="l" eaLnBrk="1" hangingPunct="1">
              <a:defRPr/>
            </a:pPr>
            <a:r>
              <a:rPr lang="en-US" sz="2250" b="1" dirty="0" smtClean="0">
                <a:latin typeface="Bookman Old Style" pitchFamily="18" charset="0"/>
              </a:rPr>
              <a:t>Applications, Awards, and Success Rates</a:t>
            </a:r>
            <a:r>
              <a:rPr lang="en-US" sz="2438" b="1" dirty="0" smtClean="0">
                <a:latin typeface="Bookman Old Style" pitchFamily="18" charset="0"/>
              </a:rPr>
              <a:t/>
            </a:r>
            <a:br>
              <a:rPr lang="en-US" sz="2438" b="1" dirty="0" smtClean="0">
                <a:latin typeface="Bookman Old Style" pitchFamily="18" charset="0"/>
              </a:rPr>
            </a:br>
            <a:r>
              <a:rPr lang="en-US" sz="1688" b="1" dirty="0" smtClean="0">
                <a:latin typeface="Bookman Old Style" pitchFamily="18" charset="0"/>
              </a:rPr>
              <a:t>By Gender</a:t>
            </a:r>
            <a:endParaRPr lang="en-US" sz="1688" b="1" dirty="0">
              <a:latin typeface="Bookman Old Style"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48971451"/>
              </p:ext>
            </p:extLst>
          </p:nvPr>
        </p:nvGraphicFramePr>
        <p:xfrm>
          <a:off x="611188" y="1905000"/>
          <a:ext cx="8161337" cy="1828800"/>
        </p:xfrm>
        <a:graphic>
          <a:graphicData uri="http://schemas.openxmlformats.org/drawingml/2006/table">
            <a:tbl>
              <a:tblPr firstRow="1" bandRow="1">
                <a:tableStyleId>{21E4AEA4-8DFA-4A89-87EB-49C32662AFE0}</a:tableStyleId>
              </a:tblPr>
              <a:tblGrid>
                <a:gridCol w="2422889"/>
                <a:gridCol w="1971187"/>
                <a:gridCol w="1585450"/>
                <a:gridCol w="2181811"/>
              </a:tblGrid>
              <a:tr h="354012">
                <a:tc>
                  <a:txBody>
                    <a:bodyPr/>
                    <a:lstStyle/>
                    <a:p>
                      <a:pPr algn="ctr"/>
                      <a:r>
                        <a:rPr lang="en-US" sz="1800" dirty="0" smtClean="0">
                          <a:latin typeface="Bookman Old Style" pitchFamily="18" charset="0"/>
                        </a:rPr>
                        <a:t>Gender</a:t>
                      </a:r>
                      <a:endParaRPr lang="en-US" sz="1800" dirty="0">
                        <a:latin typeface="Bookman Old Style" pitchFamily="18" charset="0"/>
                      </a:endParaRPr>
                    </a:p>
                  </a:txBody>
                  <a:tcPr marL="89999" marR="89999">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Applications</a:t>
                      </a:r>
                      <a:endParaRPr lang="en-US" sz="1800" dirty="0">
                        <a:latin typeface="Bookman Old Style" pitchFamily="18" charset="0"/>
                      </a:endParaRPr>
                    </a:p>
                  </a:txBody>
                  <a:tcPr marL="89999" marR="89999">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Awards</a:t>
                      </a:r>
                      <a:endParaRPr lang="en-US" sz="1800" dirty="0">
                        <a:latin typeface="Bookman Old Style" pitchFamily="18" charset="0"/>
                      </a:endParaRPr>
                    </a:p>
                  </a:txBody>
                  <a:tcPr marL="89999" marR="89999">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Success Rate</a:t>
                      </a:r>
                      <a:endParaRPr lang="en-US" sz="1800" dirty="0">
                        <a:latin typeface="Bookman Old Style" pitchFamily="18" charset="0"/>
                      </a:endParaRPr>
                    </a:p>
                  </a:txBody>
                  <a:tcPr marL="89999" marR="89999">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r>
              <a:tr h="320040">
                <a:tc>
                  <a:txBody>
                    <a:bodyPr/>
                    <a:lstStyle/>
                    <a:p>
                      <a:pPr algn="l"/>
                      <a:r>
                        <a:rPr lang="en-US" sz="1800" dirty="0" smtClean="0">
                          <a:latin typeface="Bookman Old Style" pitchFamily="18" charset="0"/>
                        </a:rPr>
                        <a:t>Female</a:t>
                      </a:r>
                      <a:endParaRPr lang="en-US" sz="1800" dirty="0">
                        <a:latin typeface="Bookman Old Style" pitchFamily="18" charset="0"/>
                      </a:endParaRPr>
                    </a:p>
                  </a:txBody>
                  <a:tcPr marL="89999" marR="89999">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66</a:t>
                      </a:r>
                      <a:endParaRPr lang="en-US" sz="1800" dirty="0">
                        <a:latin typeface="Bookman Old Style" pitchFamily="18" charset="0"/>
                      </a:endParaRPr>
                    </a:p>
                  </a:txBody>
                  <a:tcPr marL="89999" marR="89999"/>
                </a:tc>
                <a:tc>
                  <a:txBody>
                    <a:bodyPr/>
                    <a:lstStyle/>
                    <a:p>
                      <a:pPr algn="ctr"/>
                      <a:r>
                        <a:rPr lang="en-US" sz="1800" dirty="0" smtClean="0">
                          <a:latin typeface="Bookman Old Style" pitchFamily="18" charset="0"/>
                        </a:rPr>
                        <a:t>21</a:t>
                      </a:r>
                      <a:endParaRPr lang="en-US" sz="1800" dirty="0">
                        <a:latin typeface="Bookman Old Style" pitchFamily="18" charset="0"/>
                      </a:endParaRPr>
                    </a:p>
                  </a:txBody>
                  <a:tcPr marL="89999" marR="89999"/>
                </a:tc>
                <a:tc>
                  <a:txBody>
                    <a:bodyPr/>
                    <a:lstStyle/>
                    <a:p>
                      <a:pPr algn="ctr"/>
                      <a:r>
                        <a:rPr lang="en-US" sz="1800" dirty="0" smtClean="0">
                          <a:latin typeface="Bookman Old Style" pitchFamily="18" charset="0"/>
                        </a:rPr>
                        <a:t>31.8%</a:t>
                      </a:r>
                      <a:endParaRPr lang="en-US" sz="1800" dirty="0">
                        <a:latin typeface="Bookman Old Style" pitchFamily="18" charset="0"/>
                      </a:endParaRPr>
                    </a:p>
                  </a:txBody>
                  <a:tcPr marL="89999" marR="89999">
                    <a:lnR w="12700" cap="flat" cmpd="sng" algn="ctr">
                      <a:solidFill>
                        <a:schemeClr val="tx1"/>
                      </a:solidFill>
                      <a:prstDash val="solid"/>
                      <a:round/>
                      <a:headEnd type="none" w="med" len="med"/>
                      <a:tailEnd type="none" w="med" len="med"/>
                    </a:lnR>
                  </a:tcPr>
                </a:tc>
              </a:tr>
              <a:tr h="259080">
                <a:tc>
                  <a:txBody>
                    <a:bodyPr/>
                    <a:lstStyle/>
                    <a:p>
                      <a:pPr algn="l"/>
                      <a:r>
                        <a:rPr lang="en-US" sz="1800" dirty="0" smtClean="0">
                          <a:latin typeface="Bookman Old Style" pitchFamily="18" charset="0"/>
                        </a:rPr>
                        <a:t>Male</a:t>
                      </a:r>
                      <a:endParaRPr lang="en-US" sz="1800" dirty="0">
                        <a:latin typeface="Bookman Old Style" pitchFamily="18" charset="0"/>
                      </a:endParaRPr>
                    </a:p>
                  </a:txBody>
                  <a:tcPr marL="89999" marR="89999">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66</a:t>
                      </a:r>
                      <a:endParaRPr lang="en-US" sz="1800" dirty="0">
                        <a:latin typeface="Bookman Old Style" pitchFamily="18" charset="0"/>
                      </a:endParaRPr>
                    </a:p>
                  </a:txBody>
                  <a:tcPr marL="89999" marR="89999"/>
                </a:tc>
                <a:tc>
                  <a:txBody>
                    <a:bodyPr/>
                    <a:lstStyle/>
                    <a:p>
                      <a:pPr algn="ctr"/>
                      <a:r>
                        <a:rPr lang="en-US" sz="1800" dirty="0" smtClean="0">
                          <a:latin typeface="Bookman Old Style" pitchFamily="18" charset="0"/>
                        </a:rPr>
                        <a:t>26</a:t>
                      </a:r>
                      <a:endParaRPr lang="en-US" sz="1800" dirty="0">
                        <a:latin typeface="Bookman Old Style" pitchFamily="18" charset="0"/>
                      </a:endParaRPr>
                    </a:p>
                  </a:txBody>
                  <a:tcPr marL="89999" marR="89999"/>
                </a:tc>
                <a:tc>
                  <a:txBody>
                    <a:bodyPr/>
                    <a:lstStyle/>
                    <a:p>
                      <a:pPr algn="ctr"/>
                      <a:r>
                        <a:rPr lang="en-US" sz="1800" dirty="0" smtClean="0">
                          <a:latin typeface="Bookman Old Style" pitchFamily="18" charset="0"/>
                        </a:rPr>
                        <a:t>39.4%</a:t>
                      </a:r>
                      <a:endParaRPr lang="en-US" sz="1800" dirty="0">
                        <a:latin typeface="Bookman Old Style" pitchFamily="18" charset="0"/>
                      </a:endParaRPr>
                    </a:p>
                  </a:txBody>
                  <a:tcPr marL="89999" marR="89999">
                    <a:lnR w="12700" cap="flat" cmpd="sng" algn="ctr">
                      <a:solidFill>
                        <a:schemeClr val="tx1"/>
                      </a:solidFill>
                      <a:prstDash val="solid"/>
                      <a:round/>
                      <a:headEnd type="none" w="med" len="med"/>
                      <a:tailEnd type="none" w="med" len="med"/>
                    </a:lnR>
                  </a:tcPr>
                </a:tc>
              </a:tr>
              <a:tr h="198120">
                <a:tc>
                  <a:txBody>
                    <a:bodyPr/>
                    <a:lstStyle/>
                    <a:p>
                      <a:pPr algn="l"/>
                      <a:r>
                        <a:rPr lang="en-US" sz="1800" dirty="0" smtClean="0">
                          <a:latin typeface="Bookman Old Style" pitchFamily="18" charset="0"/>
                        </a:rPr>
                        <a:t>Did Not Respond</a:t>
                      </a:r>
                      <a:endParaRPr lang="en-US" sz="1800" dirty="0">
                        <a:latin typeface="Bookman Old Style" pitchFamily="18" charset="0"/>
                      </a:endParaRPr>
                    </a:p>
                  </a:txBody>
                  <a:tcPr marL="89999" marR="89999">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5</a:t>
                      </a:r>
                      <a:endParaRPr lang="en-US" sz="1800" dirty="0">
                        <a:latin typeface="Bookman Old Style" pitchFamily="18" charset="0"/>
                      </a:endParaRPr>
                    </a:p>
                  </a:txBody>
                  <a:tcPr marL="89999" marR="89999"/>
                </a:tc>
                <a:tc>
                  <a:txBody>
                    <a:bodyPr/>
                    <a:lstStyle/>
                    <a:p>
                      <a:pPr algn="ctr"/>
                      <a:r>
                        <a:rPr lang="en-US" sz="1800" dirty="0" smtClean="0">
                          <a:latin typeface="Bookman Old Style" pitchFamily="18" charset="0"/>
                        </a:rPr>
                        <a:t>2</a:t>
                      </a:r>
                      <a:endParaRPr lang="en-US" sz="1800" dirty="0">
                        <a:latin typeface="Bookman Old Style" pitchFamily="18" charset="0"/>
                      </a:endParaRPr>
                    </a:p>
                  </a:txBody>
                  <a:tcPr marL="89999" marR="89999"/>
                </a:tc>
                <a:tc>
                  <a:txBody>
                    <a:bodyPr/>
                    <a:lstStyle/>
                    <a:p>
                      <a:pPr algn="ctr"/>
                      <a:r>
                        <a:rPr lang="en-US" sz="1800" dirty="0" smtClean="0">
                          <a:latin typeface="Bookman Old Style" pitchFamily="18" charset="0"/>
                        </a:rPr>
                        <a:t>40%</a:t>
                      </a:r>
                      <a:endParaRPr lang="en-US" sz="1800" dirty="0">
                        <a:latin typeface="Bookman Old Style" pitchFamily="18" charset="0"/>
                      </a:endParaRPr>
                    </a:p>
                  </a:txBody>
                  <a:tcPr marL="89999" marR="89999">
                    <a:lnR w="12700" cap="flat" cmpd="sng" algn="ctr">
                      <a:solidFill>
                        <a:schemeClr val="tx1"/>
                      </a:solidFill>
                      <a:prstDash val="solid"/>
                      <a:round/>
                      <a:headEnd type="none" w="med" len="med"/>
                      <a:tailEnd type="none" w="med" len="med"/>
                    </a:lnR>
                  </a:tcPr>
                </a:tc>
              </a:tr>
              <a:tr h="262572">
                <a:tc>
                  <a:txBody>
                    <a:bodyPr/>
                    <a:lstStyle/>
                    <a:p>
                      <a:pPr algn="l"/>
                      <a:r>
                        <a:rPr lang="en-US" sz="1800" b="1" dirty="0" smtClean="0">
                          <a:latin typeface="Bookman Old Style" pitchFamily="18" charset="0"/>
                        </a:rPr>
                        <a:t>Total</a:t>
                      </a:r>
                      <a:endParaRPr lang="en-US" sz="1800" b="1" dirty="0">
                        <a:latin typeface="Bookman Old Style" pitchFamily="18" charset="0"/>
                      </a:endParaRPr>
                    </a:p>
                  </a:txBody>
                  <a:tcPr marL="89999" marR="89999">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137</a:t>
                      </a:r>
                      <a:endParaRPr lang="en-US" sz="1800" b="1" dirty="0">
                        <a:latin typeface="Bookman Old Style" pitchFamily="18" charset="0"/>
                      </a:endParaRPr>
                    </a:p>
                  </a:txBody>
                  <a:tcPr marL="89999" marR="89999">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49</a:t>
                      </a:r>
                      <a:endParaRPr lang="en-US" sz="1800" b="1" dirty="0">
                        <a:latin typeface="Bookman Old Style" pitchFamily="18" charset="0"/>
                      </a:endParaRPr>
                    </a:p>
                  </a:txBody>
                  <a:tcPr marL="89999" marR="89999">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35.8%</a:t>
                      </a:r>
                      <a:endParaRPr lang="en-US" sz="1800" b="1" dirty="0">
                        <a:latin typeface="Bookman Old Style" pitchFamily="18" charset="0"/>
                      </a:endParaRPr>
                    </a:p>
                  </a:txBody>
                  <a:tcPr marL="89999" marR="89999">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graphicFrame>
        <p:nvGraphicFramePr>
          <p:cNvPr id="4" name="Chart 3"/>
          <p:cNvGraphicFramePr/>
          <p:nvPr>
            <p:extLst>
              <p:ext uri="{D42A27DB-BD31-4B8C-83A1-F6EECF244321}">
                <p14:modId xmlns:p14="http://schemas.microsoft.com/office/powerpoint/2010/main" val="624277794"/>
              </p:ext>
            </p:extLst>
          </p:nvPr>
        </p:nvGraphicFramePr>
        <p:xfrm>
          <a:off x="2449286" y="3810001"/>
          <a:ext cx="4495800" cy="3047999"/>
        </p:xfrm>
        <a:graphic>
          <a:graphicData uri="http://schemas.openxmlformats.org/drawingml/2006/chart">
            <c:chart xmlns:c="http://schemas.openxmlformats.org/drawingml/2006/chart" xmlns:r="http://schemas.openxmlformats.org/officeDocument/2006/relationships" r:id="rId2"/>
          </a:graphicData>
        </a:graphic>
      </p:graphicFrame>
      <p:sp>
        <p:nvSpPr>
          <p:cNvPr id="9252" name="Slide Number Placeholder 4"/>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450E3FE-A32E-4482-95E9-9A5393322D05}" type="slidenum">
              <a:rPr lang="en-US" altLang="en-US" sz="1400"/>
              <a:pPr/>
              <a:t>5</a:t>
            </a:fld>
            <a:endParaRPr lang="en-US" altLang="en-US" sz="14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863" y="1143000"/>
            <a:ext cx="8475662" cy="762000"/>
          </a:xfrm>
        </p:spPr>
        <p:txBody>
          <a:bodyPr/>
          <a:lstStyle/>
          <a:p>
            <a:pPr algn="l" eaLnBrk="1" hangingPunct="1">
              <a:defRPr/>
            </a:pPr>
            <a:r>
              <a:rPr lang="en-US" sz="2250" b="1" dirty="0" smtClean="0">
                <a:latin typeface="Bookman Old Style" pitchFamily="18" charset="0"/>
              </a:rPr>
              <a:t>Applications, Awards, and Success Rates</a:t>
            </a:r>
            <a:r>
              <a:rPr lang="en-US" sz="2438" b="1" dirty="0" smtClean="0">
                <a:latin typeface="Bookman Old Style" pitchFamily="18" charset="0"/>
              </a:rPr>
              <a:t/>
            </a:r>
            <a:br>
              <a:rPr lang="en-US" sz="2438" b="1" dirty="0" smtClean="0">
                <a:latin typeface="Bookman Old Style" pitchFamily="18" charset="0"/>
              </a:rPr>
            </a:br>
            <a:r>
              <a:rPr lang="en-US" sz="1688" b="1" dirty="0" smtClean="0">
                <a:latin typeface="Bookman Old Style" pitchFamily="18" charset="0"/>
              </a:rPr>
              <a:t>By Race/Ethnicity</a:t>
            </a:r>
            <a:endParaRPr lang="en-US" sz="1688" b="1" dirty="0">
              <a:latin typeface="Bookman Old Style"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88774988"/>
              </p:ext>
            </p:extLst>
          </p:nvPr>
        </p:nvGraphicFramePr>
        <p:xfrm>
          <a:off x="296863" y="2084388"/>
          <a:ext cx="8513762" cy="3798252"/>
        </p:xfrm>
        <a:graphic>
          <a:graphicData uri="http://schemas.openxmlformats.org/drawingml/2006/table">
            <a:tbl>
              <a:tblPr firstRow="1" bandRow="1">
                <a:tableStyleId>{21E4AEA4-8DFA-4A89-87EB-49C32662AFE0}</a:tableStyleId>
              </a:tblPr>
              <a:tblGrid>
                <a:gridCol w="3900149"/>
                <a:gridCol w="1720690"/>
                <a:gridCol w="1094105"/>
                <a:gridCol w="1798818"/>
              </a:tblGrid>
              <a:tr h="362903">
                <a:tc>
                  <a:txBody>
                    <a:bodyPr/>
                    <a:lstStyle/>
                    <a:p>
                      <a:pPr algn="ctr"/>
                      <a:r>
                        <a:rPr lang="en-US" sz="1800" dirty="0" smtClean="0">
                          <a:latin typeface="Bookman Old Style" pitchFamily="18" charset="0"/>
                        </a:rPr>
                        <a:t>Race/Ethnicity</a:t>
                      </a:r>
                      <a:endParaRPr lang="en-US" sz="1800" dirty="0">
                        <a:latin typeface="Bookman Old Style" pitchFamily="18" charset="0"/>
                      </a:endParaRPr>
                    </a:p>
                  </a:txBody>
                  <a:tcPr marL="90003" marR="9000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Applications</a:t>
                      </a:r>
                      <a:endParaRPr lang="en-US" sz="1800" dirty="0">
                        <a:latin typeface="Bookman Old Style" pitchFamily="18" charset="0"/>
                      </a:endParaRPr>
                    </a:p>
                  </a:txBody>
                  <a:tcPr marL="90003" marR="9000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Awards</a:t>
                      </a:r>
                      <a:endParaRPr lang="en-US" sz="1800" dirty="0">
                        <a:latin typeface="Bookman Old Style" pitchFamily="18" charset="0"/>
                      </a:endParaRPr>
                    </a:p>
                  </a:txBody>
                  <a:tcPr marL="90003" marR="9000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1800" dirty="0" smtClean="0">
                          <a:latin typeface="Bookman Old Style" pitchFamily="18" charset="0"/>
                        </a:rPr>
                        <a:t>Success Rate</a:t>
                      </a:r>
                      <a:endParaRPr lang="en-US" sz="1800" dirty="0">
                        <a:latin typeface="Bookman Old Style" pitchFamily="18" charset="0"/>
                      </a:endParaRPr>
                    </a:p>
                  </a:txBody>
                  <a:tcPr marL="90003" marR="9000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r>
              <a:tr h="362903">
                <a:tc>
                  <a:txBody>
                    <a:bodyPr/>
                    <a:lstStyle/>
                    <a:p>
                      <a:pPr lvl="0" algn="l"/>
                      <a:r>
                        <a:rPr lang="en-US" sz="1800" dirty="0" smtClean="0">
                          <a:latin typeface="Bookman Old Style" pitchFamily="18" charset="0"/>
                        </a:rPr>
                        <a:t>American Indian/Alaskan Native</a:t>
                      </a:r>
                      <a:endParaRPr lang="en-US" sz="1800" dirty="0">
                        <a:latin typeface="Bookman Old Style" pitchFamily="18" charset="0"/>
                      </a:endParaRPr>
                    </a:p>
                  </a:txBody>
                  <a:tcPr marL="90003" marR="90003">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2</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1</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50.0%</a:t>
                      </a:r>
                      <a:endParaRPr lang="en-US" sz="1800" dirty="0">
                        <a:latin typeface="Bookman Old Style" pitchFamily="18" charset="0"/>
                      </a:endParaRPr>
                    </a:p>
                  </a:txBody>
                  <a:tcPr marL="90003" marR="90003">
                    <a:lnR w="12700" cap="flat" cmpd="sng" algn="ctr">
                      <a:solidFill>
                        <a:schemeClr val="tx1"/>
                      </a:solidFill>
                      <a:prstDash val="solid"/>
                      <a:round/>
                      <a:headEnd type="none" w="med" len="med"/>
                      <a:tailEnd type="none" w="med" len="med"/>
                    </a:lnR>
                  </a:tcPr>
                </a:tc>
              </a:tr>
              <a:tr h="396240">
                <a:tc>
                  <a:txBody>
                    <a:bodyPr/>
                    <a:lstStyle/>
                    <a:p>
                      <a:pPr lvl="0" algn="l"/>
                      <a:r>
                        <a:rPr lang="en-US" sz="1800" dirty="0" smtClean="0">
                          <a:latin typeface="Bookman Old Style" pitchFamily="18" charset="0"/>
                        </a:rPr>
                        <a:t>Asian</a:t>
                      </a:r>
                      <a:endParaRPr lang="en-US" sz="1800" dirty="0">
                        <a:latin typeface="Bookman Old Style" pitchFamily="18" charset="0"/>
                      </a:endParaRPr>
                    </a:p>
                  </a:txBody>
                  <a:tcPr marL="90003" marR="90003">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1</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lnR w="12700" cap="flat" cmpd="sng" algn="ctr">
                      <a:solidFill>
                        <a:schemeClr val="tx1"/>
                      </a:solidFill>
                      <a:prstDash val="solid"/>
                      <a:round/>
                      <a:headEnd type="none" w="med" len="med"/>
                      <a:tailEnd type="none" w="med" len="med"/>
                    </a:lnR>
                  </a:tcPr>
                </a:tc>
              </a:tr>
              <a:tr h="445452">
                <a:tc>
                  <a:txBody>
                    <a:bodyPr/>
                    <a:lstStyle/>
                    <a:p>
                      <a:pPr lvl="0" algn="l"/>
                      <a:r>
                        <a:rPr lang="en-US" sz="1800" dirty="0" smtClean="0">
                          <a:latin typeface="Bookman Old Style" pitchFamily="18" charset="0"/>
                        </a:rPr>
                        <a:t>Black or African American</a:t>
                      </a:r>
                      <a:endParaRPr lang="en-US" sz="1800" dirty="0">
                        <a:latin typeface="Bookman Old Style" pitchFamily="18" charset="0"/>
                      </a:endParaRPr>
                    </a:p>
                  </a:txBody>
                  <a:tcPr marL="90003" marR="90003">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lnR w="12700" cap="flat" cmpd="sng" algn="ctr">
                      <a:solidFill>
                        <a:schemeClr val="tx1"/>
                      </a:solidFill>
                      <a:prstDash val="solid"/>
                      <a:round/>
                      <a:headEnd type="none" w="med" len="med"/>
                      <a:tailEnd type="none" w="med" len="med"/>
                    </a:lnR>
                  </a:tcPr>
                </a:tc>
              </a:tr>
              <a:tr h="396240">
                <a:tc>
                  <a:txBody>
                    <a:bodyPr/>
                    <a:lstStyle/>
                    <a:p>
                      <a:pPr lvl="0" algn="l"/>
                      <a:r>
                        <a:rPr lang="en-US" sz="1800" dirty="0" smtClean="0">
                          <a:latin typeface="Bookman Old Style" pitchFamily="18" charset="0"/>
                        </a:rPr>
                        <a:t>Hispanic or Latino</a:t>
                      </a:r>
                      <a:endParaRPr lang="en-US" sz="1800" dirty="0">
                        <a:latin typeface="Bookman Old Style" pitchFamily="18" charset="0"/>
                      </a:endParaRPr>
                    </a:p>
                  </a:txBody>
                  <a:tcPr marL="90003" marR="90003">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lnR w="12700" cap="flat" cmpd="sng" algn="ctr">
                      <a:solidFill>
                        <a:schemeClr val="tx1"/>
                      </a:solidFill>
                      <a:prstDash val="solid"/>
                      <a:round/>
                      <a:headEnd type="none" w="med" len="med"/>
                      <a:tailEnd type="none" w="med" len="med"/>
                    </a:lnR>
                  </a:tcPr>
                </a:tc>
              </a:tr>
              <a:tr h="396240">
                <a:tc>
                  <a:txBody>
                    <a:bodyPr/>
                    <a:lstStyle/>
                    <a:p>
                      <a:pPr lvl="0" algn="l"/>
                      <a:r>
                        <a:rPr lang="en-US" sz="1800" dirty="0" smtClean="0">
                          <a:latin typeface="Bookman Old Style" pitchFamily="18" charset="0"/>
                        </a:rPr>
                        <a:t>Native Hawaiian or Other Pacific Islander</a:t>
                      </a:r>
                      <a:endParaRPr lang="en-US" sz="1800" dirty="0">
                        <a:latin typeface="Bookman Old Style" pitchFamily="18" charset="0"/>
                      </a:endParaRPr>
                    </a:p>
                  </a:txBody>
                  <a:tcPr marL="90003" marR="90003" anchor="ctr">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nchor="ctr"/>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nchor="ctr"/>
                </a:tc>
                <a:tc>
                  <a:txBody>
                    <a:bodyPr/>
                    <a:lstStyle/>
                    <a:p>
                      <a:pPr algn="ctr"/>
                      <a:r>
                        <a:rPr lang="en-US" sz="1800" dirty="0" smtClean="0">
                          <a:latin typeface="Bookman Old Style" pitchFamily="18" charset="0"/>
                        </a:rPr>
                        <a:t>0%</a:t>
                      </a:r>
                      <a:endParaRPr lang="en-US" sz="1800" dirty="0">
                        <a:latin typeface="Bookman Old Style" pitchFamily="18" charset="0"/>
                      </a:endParaRPr>
                    </a:p>
                  </a:txBody>
                  <a:tcPr marL="90003" marR="90003" anchor="ctr">
                    <a:lnR w="12700" cap="flat" cmpd="sng" algn="ctr">
                      <a:solidFill>
                        <a:schemeClr val="tx1"/>
                      </a:solidFill>
                      <a:prstDash val="solid"/>
                      <a:round/>
                      <a:headEnd type="none" w="med" len="med"/>
                      <a:tailEnd type="none" w="med" len="med"/>
                    </a:lnR>
                  </a:tcPr>
                </a:tc>
              </a:tr>
              <a:tr h="396240">
                <a:tc>
                  <a:txBody>
                    <a:bodyPr/>
                    <a:lstStyle/>
                    <a:p>
                      <a:pPr lvl="0" algn="l"/>
                      <a:r>
                        <a:rPr lang="en-US" sz="1800" dirty="0" smtClean="0">
                          <a:latin typeface="Bookman Old Style" pitchFamily="18" charset="0"/>
                        </a:rPr>
                        <a:t>White</a:t>
                      </a:r>
                      <a:endParaRPr lang="en-US" sz="1800" dirty="0">
                        <a:latin typeface="Bookman Old Style" pitchFamily="18" charset="0"/>
                      </a:endParaRPr>
                    </a:p>
                  </a:txBody>
                  <a:tcPr marL="90003" marR="90003">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119</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39</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32.8%</a:t>
                      </a:r>
                      <a:endParaRPr lang="en-US" sz="1800" dirty="0">
                        <a:latin typeface="Bookman Old Style" pitchFamily="18" charset="0"/>
                      </a:endParaRPr>
                    </a:p>
                  </a:txBody>
                  <a:tcPr marL="90003" marR="90003">
                    <a:lnR w="12700" cap="flat" cmpd="sng" algn="ctr">
                      <a:solidFill>
                        <a:schemeClr val="tx1"/>
                      </a:solidFill>
                      <a:prstDash val="solid"/>
                      <a:round/>
                      <a:headEnd type="none" w="med" len="med"/>
                      <a:tailEnd type="none" w="med" len="med"/>
                    </a:lnR>
                  </a:tcPr>
                </a:tc>
              </a:tr>
              <a:tr h="396240">
                <a:tc>
                  <a:txBody>
                    <a:bodyPr/>
                    <a:lstStyle/>
                    <a:p>
                      <a:pPr lvl="0" algn="l"/>
                      <a:r>
                        <a:rPr lang="en-US" sz="1800" dirty="0" smtClean="0">
                          <a:latin typeface="Bookman Old Style" pitchFamily="18" charset="0"/>
                        </a:rPr>
                        <a:t>Did Not Provide Information</a:t>
                      </a:r>
                      <a:endParaRPr lang="en-US" sz="1800" dirty="0">
                        <a:latin typeface="Bookman Old Style" pitchFamily="18" charset="0"/>
                      </a:endParaRPr>
                    </a:p>
                  </a:txBody>
                  <a:tcPr marL="90003" marR="90003">
                    <a:lnL w="12700" cap="flat" cmpd="sng" algn="ctr">
                      <a:solidFill>
                        <a:schemeClr val="tx1"/>
                      </a:solidFill>
                      <a:prstDash val="solid"/>
                      <a:round/>
                      <a:headEnd type="none" w="med" len="med"/>
                      <a:tailEnd type="none" w="med" len="med"/>
                    </a:lnL>
                  </a:tcPr>
                </a:tc>
                <a:tc>
                  <a:txBody>
                    <a:bodyPr/>
                    <a:lstStyle/>
                    <a:p>
                      <a:pPr algn="ctr"/>
                      <a:r>
                        <a:rPr lang="en-US" sz="1800" dirty="0" smtClean="0">
                          <a:latin typeface="Bookman Old Style" pitchFamily="18" charset="0"/>
                        </a:rPr>
                        <a:t>15</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9</a:t>
                      </a:r>
                      <a:endParaRPr lang="en-US" sz="1800" dirty="0">
                        <a:latin typeface="Bookman Old Style" pitchFamily="18" charset="0"/>
                      </a:endParaRPr>
                    </a:p>
                  </a:txBody>
                  <a:tcPr marL="90003" marR="90003"/>
                </a:tc>
                <a:tc>
                  <a:txBody>
                    <a:bodyPr/>
                    <a:lstStyle/>
                    <a:p>
                      <a:pPr algn="ctr"/>
                      <a:r>
                        <a:rPr lang="en-US" sz="1800" dirty="0" smtClean="0">
                          <a:latin typeface="Bookman Old Style" pitchFamily="18" charset="0"/>
                        </a:rPr>
                        <a:t>60%</a:t>
                      </a:r>
                      <a:endParaRPr lang="en-US" sz="1800" dirty="0">
                        <a:latin typeface="Bookman Old Style" pitchFamily="18" charset="0"/>
                      </a:endParaRPr>
                    </a:p>
                  </a:txBody>
                  <a:tcPr marL="90003" marR="90003">
                    <a:lnR w="12700" cap="flat" cmpd="sng" algn="ctr">
                      <a:solidFill>
                        <a:schemeClr val="tx1"/>
                      </a:solidFill>
                      <a:prstDash val="solid"/>
                      <a:round/>
                      <a:headEnd type="none" w="med" len="med"/>
                      <a:tailEnd type="none" w="med" len="med"/>
                    </a:lnR>
                  </a:tcPr>
                </a:tc>
              </a:tr>
              <a:tr h="396240">
                <a:tc>
                  <a:txBody>
                    <a:bodyPr/>
                    <a:lstStyle/>
                    <a:p>
                      <a:pPr algn="l"/>
                      <a:r>
                        <a:rPr lang="en-US" sz="1800" b="1" dirty="0" smtClean="0">
                          <a:latin typeface="Bookman Old Style" pitchFamily="18" charset="0"/>
                        </a:rPr>
                        <a:t>Total</a:t>
                      </a:r>
                      <a:endParaRPr lang="en-US" sz="1800" b="1" dirty="0">
                        <a:latin typeface="Bookman Old Style" pitchFamily="18" charset="0"/>
                      </a:endParaRPr>
                    </a:p>
                  </a:txBody>
                  <a:tcPr marL="90003" marR="9000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137</a:t>
                      </a:r>
                      <a:endParaRPr lang="en-US" sz="1800" b="1" dirty="0">
                        <a:latin typeface="Bookman Old Style" pitchFamily="18" charset="0"/>
                      </a:endParaRPr>
                    </a:p>
                  </a:txBody>
                  <a:tcPr marL="90003" marR="90003">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49</a:t>
                      </a:r>
                      <a:endParaRPr lang="en-US" sz="1800" b="1" dirty="0">
                        <a:latin typeface="Bookman Old Style" pitchFamily="18" charset="0"/>
                      </a:endParaRPr>
                    </a:p>
                  </a:txBody>
                  <a:tcPr marL="90003" marR="90003">
                    <a:lnB w="12700" cap="flat" cmpd="sng" algn="ctr">
                      <a:solidFill>
                        <a:schemeClr val="tx1"/>
                      </a:solidFill>
                      <a:prstDash val="solid"/>
                      <a:round/>
                      <a:headEnd type="none" w="med" len="med"/>
                      <a:tailEnd type="none" w="med" len="med"/>
                    </a:lnB>
                  </a:tcPr>
                </a:tc>
                <a:tc>
                  <a:txBody>
                    <a:bodyPr/>
                    <a:lstStyle/>
                    <a:p>
                      <a:pPr algn="ctr"/>
                      <a:r>
                        <a:rPr lang="en-US" sz="1800" b="1" dirty="0" smtClean="0">
                          <a:latin typeface="Bookman Old Style" pitchFamily="18" charset="0"/>
                        </a:rPr>
                        <a:t>35.8%</a:t>
                      </a:r>
                      <a:endParaRPr lang="en-US" sz="1800" b="1" dirty="0">
                        <a:latin typeface="Bookman Old Style" pitchFamily="18" charset="0"/>
                      </a:endParaRPr>
                    </a:p>
                  </a:txBody>
                  <a:tcPr marL="90003" marR="9000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0295" name="Slide Number Placeholder 3"/>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F5FDFA38-BA00-4C36-BAAD-7525D74173FE}" type="slidenum">
              <a:rPr lang="en-US" altLang="en-US" sz="1400"/>
              <a:pPr/>
              <a:t>6</a:t>
            </a:fld>
            <a:endParaRPr lang="en-US" altLang="en-US" sz="1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538" y="1022958"/>
            <a:ext cx="8475662" cy="762000"/>
          </a:xfrm>
        </p:spPr>
        <p:txBody>
          <a:bodyPr/>
          <a:lstStyle/>
          <a:p>
            <a:pPr algn="l" eaLnBrk="1" hangingPunct="1">
              <a:defRPr/>
            </a:pPr>
            <a:r>
              <a:rPr lang="en-US" sz="2250" b="1" dirty="0" smtClean="0">
                <a:latin typeface="Bookman Old Style" pitchFamily="18" charset="0"/>
              </a:rPr>
              <a:t>Applications and Awards</a:t>
            </a:r>
            <a:r>
              <a:rPr lang="en-US" sz="2438" b="1" dirty="0" smtClean="0">
                <a:latin typeface="Bookman Old Style" pitchFamily="18" charset="0"/>
              </a:rPr>
              <a:t/>
            </a:r>
            <a:br>
              <a:rPr lang="en-US" sz="2438" b="1" dirty="0" smtClean="0">
                <a:latin typeface="Bookman Old Style" pitchFamily="18" charset="0"/>
              </a:rPr>
            </a:br>
            <a:r>
              <a:rPr lang="en-US" sz="1688" b="1" dirty="0" smtClean="0">
                <a:latin typeface="Bookman Old Style" pitchFamily="18" charset="0"/>
              </a:rPr>
              <a:t>By State</a:t>
            </a:r>
            <a:endParaRPr lang="en-US" sz="1688" b="1" dirty="0">
              <a:latin typeface="Bookman Old Style"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1629036"/>
              </p:ext>
            </p:extLst>
          </p:nvPr>
        </p:nvGraphicFramePr>
        <p:xfrm>
          <a:off x="296863" y="1784958"/>
          <a:ext cx="8612185" cy="3172506"/>
        </p:xfrm>
        <a:graphic>
          <a:graphicData uri="http://schemas.openxmlformats.org/drawingml/2006/table">
            <a:tbl>
              <a:tblPr firstRow="1" bandRow="1">
                <a:tableStyleId>{21E4AEA4-8DFA-4A89-87EB-49C32662AFE0}</a:tableStyleId>
              </a:tblPr>
              <a:tblGrid>
                <a:gridCol w="917861"/>
                <a:gridCol w="1000004"/>
                <a:gridCol w="642861"/>
                <a:gridCol w="214287"/>
                <a:gridCol w="1142862"/>
                <a:gridCol w="978342"/>
                <a:gridCol w="685684"/>
                <a:gridCol w="206038"/>
                <a:gridCol w="1154198"/>
                <a:gridCol w="984364"/>
                <a:gridCol w="685684"/>
              </a:tblGrid>
              <a:tr h="239371">
                <a:tc>
                  <a:txBody>
                    <a:bodyPr/>
                    <a:lstStyle/>
                    <a:p>
                      <a:r>
                        <a:rPr lang="en-US" sz="900" dirty="0" smtClean="0">
                          <a:latin typeface="Bookman Old Style" pitchFamily="18" charset="0"/>
                        </a:rPr>
                        <a:t>State</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Applications</a:t>
                      </a:r>
                      <a:endParaRPr lang="en-US" sz="900" dirty="0">
                        <a:latin typeface="Bookman Old Style" pitchFamily="18" charset="0"/>
                      </a:endParaRPr>
                    </a:p>
                  </a:txBody>
                  <a:tcPr marL="90000" marR="90000" marT="45723" marB="4572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Awards</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State</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Applications</a:t>
                      </a:r>
                      <a:endParaRPr lang="en-US" sz="900" dirty="0">
                        <a:latin typeface="Bookman Old Style" pitchFamily="18" charset="0"/>
                      </a:endParaRPr>
                    </a:p>
                  </a:txBody>
                  <a:tcPr marL="90000" marR="90000" marT="45723" marB="4572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Awards</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State</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Applications</a:t>
                      </a:r>
                      <a:endParaRPr lang="en-US" sz="900" dirty="0">
                        <a:latin typeface="Bookman Old Style" pitchFamily="18" charset="0"/>
                      </a:endParaRPr>
                    </a:p>
                  </a:txBody>
                  <a:tcPr marL="90000" marR="90000" marT="45723" marB="45723">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Awards</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r>
              <a:tr h="239371">
                <a:tc>
                  <a:txBody>
                    <a:bodyPr/>
                    <a:lstStyle/>
                    <a:p>
                      <a:r>
                        <a:rPr lang="en-US" sz="900" dirty="0" smtClean="0">
                          <a:latin typeface="Bookman Old Style" pitchFamily="18" charset="0"/>
                        </a:rPr>
                        <a:t>Arkansas</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baseline="0" dirty="0" smtClean="0">
                          <a:latin typeface="Bookman Old Style" pitchFamily="18" charset="0"/>
                        </a:rPr>
                        <a:t>2</a:t>
                      </a:r>
                      <a:endParaRPr lang="en-US" sz="900" dirty="0">
                        <a:latin typeface="Bookman Old Style" pitchFamily="18" charset="0"/>
                      </a:endParaRPr>
                    </a:p>
                  </a:txBody>
                  <a:tcPr marL="90000" marR="90000" marT="45723" marB="45723"/>
                </a:tc>
                <a:tc>
                  <a:txBody>
                    <a:bodyPr/>
                    <a:lstStyle/>
                    <a:p>
                      <a:pPr algn="ctr"/>
                      <a:r>
                        <a:rPr lang="en-US" sz="900" baseline="0" dirty="0" smtClean="0">
                          <a:latin typeface="Bookman Old Style" pitchFamily="18" charset="0"/>
                        </a:rPr>
                        <a:t>1</a:t>
                      </a:r>
                      <a:r>
                        <a:rPr lang="en-US" sz="900" baseline="300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Minnesota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6</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South Carolina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39371">
                <a:tc>
                  <a:txBody>
                    <a:bodyPr/>
                    <a:lstStyle/>
                    <a:p>
                      <a:r>
                        <a:rPr lang="en-US" sz="900" dirty="0" smtClean="0">
                          <a:latin typeface="Bookman Old Style" pitchFamily="18" charset="0"/>
                        </a:rPr>
                        <a:t>California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Mississippi</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South Dakota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4</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61055">
                <a:tc>
                  <a:txBody>
                    <a:bodyPr/>
                    <a:lstStyle/>
                    <a:p>
                      <a:r>
                        <a:rPr lang="en-US" sz="900" dirty="0" smtClean="0">
                          <a:latin typeface="Bookman Old Style" pitchFamily="18" charset="0"/>
                        </a:rPr>
                        <a:t>Colorado</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Missouri</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4</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Tennessee</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39371">
                <a:tc>
                  <a:txBody>
                    <a:bodyPr/>
                    <a:lstStyle/>
                    <a:p>
                      <a:r>
                        <a:rPr lang="en-US" sz="900" dirty="0" smtClean="0">
                          <a:latin typeface="Bookman Old Style" pitchFamily="18" charset="0"/>
                        </a:rPr>
                        <a:t>Florida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Montana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8</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Texas</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8</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39371">
                <a:tc>
                  <a:txBody>
                    <a:bodyPr/>
                    <a:lstStyle/>
                    <a:p>
                      <a:r>
                        <a:rPr lang="en-US" sz="900" dirty="0" smtClean="0">
                          <a:latin typeface="Bookman Old Style" pitchFamily="18" charset="0"/>
                        </a:rPr>
                        <a:t>Georgia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Nebraska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8</a:t>
                      </a:r>
                      <a:endParaRPr lang="en-US" sz="900" dirty="0">
                        <a:latin typeface="Bookman Old Style" pitchFamily="18" charset="0"/>
                      </a:endParaRPr>
                    </a:p>
                  </a:txBody>
                  <a:tcPr marL="90000" marR="90000" marT="45723" marB="45723"/>
                </a:tc>
                <a:tc>
                  <a:txBody>
                    <a:bodyPr/>
                    <a:lstStyle/>
                    <a:p>
                      <a:pPr algn="ctr"/>
                      <a:r>
                        <a:rPr lang="en-US" sz="900" baseline="0" dirty="0" smtClean="0">
                          <a:latin typeface="Bookman Old Style" pitchFamily="18" charset="0"/>
                        </a:rPr>
                        <a:t>4</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Utah</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39371">
                <a:tc>
                  <a:txBody>
                    <a:bodyPr/>
                    <a:lstStyle/>
                    <a:p>
                      <a:r>
                        <a:rPr lang="en-US" sz="900" dirty="0" smtClean="0">
                          <a:latin typeface="Bookman Old Style" pitchFamily="18" charset="0"/>
                        </a:rPr>
                        <a:t>Idaho</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New Jersey</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baseline="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1</a:t>
                      </a:r>
                      <a:r>
                        <a:rPr lang="en-US" sz="900" baseline="300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Vermont</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43854">
                <a:tc>
                  <a:txBody>
                    <a:bodyPr/>
                    <a:lstStyle/>
                    <a:p>
                      <a:r>
                        <a:rPr lang="en-US" sz="900" dirty="0" smtClean="0">
                          <a:latin typeface="Bookman Old Style" pitchFamily="18" charset="0"/>
                        </a:rPr>
                        <a:t>Illinois</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5</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New Mexico</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Virginia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baseline="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2</a:t>
                      </a:r>
                      <a:r>
                        <a:rPr lang="en-US" sz="900" baseline="300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43854">
                <a:tc>
                  <a:txBody>
                    <a:bodyPr/>
                    <a:lstStyle/>
                    <a:p>
                      <a:r>
                        <a:rPr lang="en-US" sz="900" dirty="0" smtClean="0">
                          <a:latin typeface="Bookman Old Style" pitchFamily="18" charset="0"/>
                        </a:rPr>
                        <a:t>Indiana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4</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North</a:t>
                      </a:r>
                      <a:r>
                        <a:rPr lang="en-US" sz="900" baseline="0" dirty="0" smtClean="0">
                          <a:latin typeface="Bookman Old Style" pitchFamily="18" charset="0"/>
                        </a:rPr>
                        <a:t> Carolina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4</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West Virginia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39371">
                <a:tc>
                  <a:txBody>
                    <a:bodyPr/>
                    <a:lstStyle/>
                    <a:p>
                      <a:r>
                        <a:rPr lang="en-US" sz="900" dirty="0" smtClean="0">
                          <a:latin typeface="Bookman Old Style" pitchFamily="18" charset="0"/>
                        </a:rPr>
                        <a:t>Iowa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14</a:t>
                      </a:r>
                      <a:endParaRPr lang="en-US" sz="900" dirty="0">
                        <a:latin typeface="Bookman Old Style" pitchFamily="18" charset="0"/>
                      </a:endParaRPr>
                    </a:p>
                  </a:txBody>
                  <a:tcPr marL="90000" marR="90000" marT="45723" marB="45723"/>
                </a:tc>
                <a:tc>
                  <a:txBody>
                    <a:bodyPr/>
                    <a:lstStyle/>
                    <a:p>
                      <a:pPr algn="ctr"/>
                      <a:r>
                        <a:rPr lang="en-US" sz="900" baseline="0" dirty="0" smtClean="0">
                          <a:latin typeface="Bookman Old Style" pitchFamily="18" charset="0"/>
                        </a:rPr>
                        <a:t>4</a:t>
                      </a:r>
                      <a:r>
                        <a:rPr lang="en-US" sz="900" baseline="300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North Dakota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Wisconsin</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13</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4</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39371">
                <a:tc>
                  <a:txBody>
                    <a:bodyPr/>
                    <a:lstStyle/>
                    <a:p>
                      <a:r>
                        <a:rPr lang="en-US" sz="900" dirty="0" smtClean="0">
                          <a:latin typeface="Bookman Old Style" pitchFamily="18" charset="0"/>
                        </a:rPr>
                        <a:t>Kansas</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6</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Ohio</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Wyoming</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r>
              <a:tr h="269404">
                <a:tc>
                  <a:txBody>
                    <a:bodyPr/>
                    <a:lstStyle/>
                    <a:p>
                      <a:r>
                        <a:rPr lang="en-US" sz="900" dirty="0" smtClean="0">
                          <a:latin typeface="Bookman Old Style" pitchFamily="18" charset="0"/>
                        </a:rPr>
                        <a:t>Kentucky</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5</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Oklahoma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b="1" dirty="0" smtClean="0">
                          <a:solidFill>
                            <a:schemeClr val="bg1"/>
                          </a:solidFill>
                          <a:latin typeface="Bookman Old Style" pitchFamily="18" charset="0"/>
                        </a:rPr>
                        <a:t>TOTAL</a:t>
                      </a:r>
                      <a:endParaRPr lang="en-US" sz="900" b="1" dirty="0">
                        <a:solidFill>
                          <a:schemeClr val="bg1"/>
                        </a:solidFill>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900" b="1" dirty="0" smtClean="0">
                          <a:solidFill>
                            <a:schemeClr val="bg1"/>
                          </a:solidFill>
                          <a:latin typeface="Bookman Old Style" pitchFamily="18" charset="0"/>
                        </a:rPr>
                        <a:t>137</a:t>
                      </a:r>
                      <a:endParaRPr lang="en-US" sz="900" b="1" dirty="0">
                        <a:solidFill>
                          <a:schemeClr val="bg1"/>
                        </a:solidFill>
                        <a:latin typeface="Bookman Old Style" pitchFamily="18" charset="0"/>
                      </a:endParaRPr>
                    </a:p>
                  </a:txBody>
                  <a:tcPr marL="90000" marR="90000" marT="45723" marB="45723">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900" b="1" dirty="0" smtClean="0">
                          <a:solidFill>
                            <a:schemeClr val="bg1"/>
                          </a:solidFill>
                          <a:latin typeface="Bookman Old Style" pitchFamily="18" charset="0"/>
                        </a:rPr>
                        <a:t>49</a:t>
                      </a:r>
                      <a:endParaRPr lang="en-US" sz="900" b="1" dirty="0">
                        <a:solidFill>
                          <a:schemeClr val="bg1"/>
                        </a:solidFill>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00000"/>
                    </a:solidFill>
                  </a:tcPr>
                </a:tc>
              </a:tr>
              <a:tr h="239371">
                <a:tc>
                  <a:txBody>
                    <a:bodyPr/>
                    <a:lstStyle/>
                    <a:p>
                      <a:r>
                        <a:rPr lang="en-US" sz="900" dirty="0" smtClean="0">
                          <a:latin typeface="Bookman Old Style" pitchFamily="18" charset="0"/>
                        </a:rPr>
                        <a:t>Michigan</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B w="12700" cap="flat" cmpd="sng" algn="ctr">
                      <a:solidFill>
                        <a:schemeClr val="tx1"/>
                      </a:solidFill>
                      <a:prstDash val="solid"/>
                      <a:round/>
                      <a:headEnd type="none" w="med" len="med"/>
                      <a:tailEnd type="none" w="med" len="med"/>
                    </a:lnB>
                  </a:tcPr>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Pennsylvania</a:t>
                      </a:r>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0" marR="90000" marT="45723" marB="45723">
                    <a:lnB w="12700" cap="flat" cmpd="sng" algn="ctr">
                      <a:solidFill>
                        <a:schemeClr val="tx1"/>
                      </a:solidFill>
                      <a:prstDash val="solid"/>
                      <a:round/>
                      <a:headEnd type="none" w="med" len="med"/>
                      <a:tailEnd type="none" w="med" len="med"/>
                    </a:lnB>
                  </a:tcPr>
                </a:tc>
                <a:tc>
                  <a:txBody>
                    <a:bodyPr/>
                    <a:lstStyle/>
                    <a:p>
                      <a:pPr algn="ctr"/>
                      <a:r>
                        <a:rPr lang="en-US" sz="900" baseline="0" dirty="0" smtClean="0">
                          <a:latin typeface="Bookman Old Style" pitchFamily="18" charset="0"/>
                        </a:rPr>
                        <a:t>2</a:t>
                      </a:r>
                      <a:r>
                        <a:rPr lang="en-US" sz="900" baseline="30000" dirty="0" smtClean="0">
                          <a:latin typeface="Bookman Old Style" pitchFamily="18" charset="0"/>
                        </a:rPr>
                        <a:t>1</a:t>
                      </a:r>
                      <a:endParaRPr lang="en-US" sz="900" dirty="0">
                        <a:latin typeface="Bookman Old Style" pitchFamily="18" charset="0"/>
                      </a:endParaRPr>
                    </a:p>
                  </a:txBody>
                  <a:tcPr marL="90000" marR="90000" marT="45723" marB="457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sz="900" dirty="0">
                        <a:latin typeface="Bookman Old Style" pitchFamily="18" charset="0"/>
                      </a:endParaRPr>
                    </a:p>
                  </a:txBody>
                  <a:tcPr marL="90000" marR="90000" marT="45723" marB="45723">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endParaRPr lang="en-US" sz="900" dirty="0"/>
                    </a:p>
                  </a:txBody>
                  <a:tcPr marL="90000" marR="90000" marT="45723" marB="45723">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endParaRPr lang="en-US" sz="900" dirty="0"/>
                    </a:p>
                  </a:txBody>
                  <a:tcPr marL="90000" marR="90000" marT="45723" marB="45723">
                    <a:lnT w="12700" cap="flat" cmpd="sng" algn="ctr">
                      <a:solidFill>
                        <a:schemeClr val="tx1"/>
                      </a:solidFill>
                      <a:prstDash val="solid"/>
                      <a:round/>
                      <a:headEnd type="none" w="med" len="med"/>
                      <a:tailEnd type="none" w="med" len="med"/>
                    </a:lnT>
                    <a:solidFill>
                      <a:schemeClr val="bg1"/>
                    </a:solidFill>
                  </a:tcPr>
                </a:tc>
                <a:tc>
                  <a:txBody>
                    <a:bodyPr/>
                    <a:lstStyle/>
                    <a:p>
                      <a:endParaRPr lang="en-US" sz="900" dirty="0"/>
                    </a:p>
                  </a:txBody>
                  <a:tcPr marL="90000" marR="90000" marT="45723" marB="45723">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r>
            </a:tbl>
          </a:graphicData>
        </a:graphic>
      </p:graphicFrame>
      <p:sp>
        <p:nvSpPr>
          <p:cNvPr id="11490" name="Slide Number Placeholder 4"/>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0E90EFE-F0E2-4287-9F03-E2B493AE938C}" type="slidenum">
              <a:rPr lang="en-US" altLang="en-US" sz="1400"/>
              <a:pPr/>
              <a:t>7</a:t>
            </a:fld>
            <a:endParaRPr lang="en-US" altLang="en-US" sz="1400"/>
          </a:p>
        </p:txBody>
      </p:sp>
      <p:sp>
        <p:nvSpPr>
          <p:cNvPr id="3" name="TextBox 2"/>
          <p:cNvSpPr txBox="1"/>
          <p:nvPr/>
        </p:nvSpPr>
        <p:spPr>
          <a:xfrm>
            <a:off x="271463" y="5105400"/>
            <a:ext cx="4405373" cy="261610"/>
          </a:xfrm>
          <a:prstGeom prst="rect">
            <a:avLst/>
          </a:prstGeom>
          <a:noFill/>
        </p:spPr>
        <p:txBody>
          <a:bodyPr wrap="none">
            <a:spAutoFit/>
          </a:bodyPr>
          <a:lstStyle/>
          <a:p>
            <a:pPr>
              <a:defRPr/>
            </a:pPr>
            <a:r>
              <a:rPr lang="en-US" sz="1100" dirty="0">
                <a:latin typeface="Bookman Old Style" panose="02050604050505020204" pitchFamily="18" charset="0"/>
              </a:rPr>
              <a:t>Superscript denotes the number of renewal </a:t>
            </a:r>
            <a:r>
              <a:rPr lang="en-US" sz="1100" dirty="0" smtClean="0">
                <a:latin typeface="Bookman Old Style" panose="02050604050505020204" pitchFamily="18" charset="0"/>
              </a:rPr>
              <a:t>awards included.</a:t>
            </a:r>
            <a:endParaRPr lang="en-US" sz="1100" dirty="0">
              <a:latin typeface="Bookman Old Style" panose="020506040505050202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863" y="990600"/>
            <a:ext cx="8475662" cy="762000"/>
          </a:xfrm>
        </p:spPr>
        <p:txBody>
          <a:bodyPr/>
          <a:lstStyle/>
          <a:p>
            <a:pPr algn="l" eaLnBrk="1" hangingPunct="1">
              <a:defRPr/>
            </a:pPr>
            <a:r>
              <a:rPr lang="en-US" sz="2250" b="1" dirty="0" smtClean="0">
                <a:latin typeface="Bookman Old Style" pitchFamily="18" charset="0"/>
              </a:rPr>
              <a:t>Applications and Awards</a:t>
            </a:r>
            <a:r>
              <a:rPr lang="en-US" sz="2438" b="1" dirty="0" smtClean="0">
                <a:latin typeface="Bookman Old Style" pitchFamily="18" charset="0"/>
              </a:rPr>
              <a:t/>
            </a:r>
            <a:br>
              <a:rPr lang="en-US" sz="2438" b="1" dirty="0" smtClean="0">
                <a:latin typeface="Bookman Old Style" pitchFamily="18" charset="0"/>
              </a:rPr>
            </a:br>
            <a:r>
              <a:rPr lang="en-US" sz="1688" b="1" dirty="0" smtClean="0">
                <a:latin typeface="Bookman Old Style" pitchFamily="18" charset="0"/>
              </a:rPr>
              <a:t>By School</a:t>
            </a:r>
            <a:endParaRPr lang="en-US" sz="1688" b="1" dirty="0">
              <a:latin typeface="Bookman Old Style"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0958354"/>
              </p:ext>
            </p:extLst>
          </p:nvPr>
        </p:nvGraphicFramePr>
        <p:xfrm>
          <a:off x="296863" y="1721551"/>
          <a:ext cx="8245475" cy="3891213"/>
        </p:xfrm>
        <a:graphic>
          <a:graphicData uri="http://schemas.openxmlformats.org/drawingml/2006/table">
            <a:tbl>
              <a:tblPr firstRow="1" bandRow="1">
                <a:tableStyleId>{21E4AEA4-8DFA-4A89-87EB-49C32662AFE0}</a:tableStyleId>
              </a:tblPr>
              <a:tblGrid>
                <a:gridCol w="2065337"/>
                <a:gridCol w="1067665"/>
                <a:gridCol w="685710"/>
                <a:gridCol w="206046"/>
                <a:gridCol w="2540902"/>
                <a:gridCol w="994105"/>
                <a:gridCol w="685710"/>
              </a:tblGrid>
              <a:tr h="239421">
                <a:tc>
                  <a:txBody>
                    <a:bodyPr/>
                    <a:lstStyle/>
                    <a:p>
                      <a:r>
                        <a:rPr lang="en-US" sz="900" dirty="0" smtClean="0">
                          <a:latin typeface="Bookman Old Style" pitchFamily="18" charset="0"/>
                        </a:rPr>
                        <a:t>School</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Applications</a:t>
                      </a:r>
                      <a:endParaRPr lang="en-US" sz="900" dirty="0">
                        <a:latin typeface="Bookman Old Style" pitchFamily="18" charset="0"/>
                      </a:endParaRPr>
                    </a:p>
                  </a:txBody>
                  <a:tcPr marL="90004" marR="90004" marT="45732" marB="45732">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Awards</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School</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Applications</a:t>
                      </a:r>
                      <a:endParaRPr lang="en-US" sz="900" dirty="0">
                        <a:latin typeface="Bookman Old Style" pitchFamily="18" charset="0"/>
                      </a:endParaRPr>
                    </a:p>
                  </a:txBody>
                  <a:tcPr marL="90004" marR="90004" marT="45732" marB="45732">
                    <a:lnT w="12700" cap="flat" cmpd="sng" algn="ctr">
                      <a:solidFill>
                        <a:schemeClr val="tx1"/>
                      </a:solidFill>
                      <a:prstDash val="solid"/>
                      <a:round/>
                      <a:headEnd type="none" w="med" len="med"/>
                      <a:tailEnd type="none" w="med" len="med"/>
                    </a:lnT>
                    <a:solidFill>
                      <a:srgbClr val="C00000"/>
                    </a:solidFill>
                  </a:tcPr>
                </a:tc>
                <a:tc>
                  <a:txBody>
                    <a:bodyPr/>
                    <a:lstStyle/>
                    <a:p>
                      <a:pPr algn="ctr"/>
                      <a:r>
                        <a:rPr lang="en-US" sz="900" dirty="0" smtClean="0">
                          <a:latin typeface="Bookman Old Style" pitchFamily="18" charset="0"/>
                        </a:rPr>
                        <a:t>Awards</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00000"/>
                    </a:solidFill>
                  </a:tcPr>
                </a:tc>
              </a:tr>
              <a:tr h="249529">
                <a:tc>
                  <a:txBody>
                    <a:bodyPr/>
                    <a:lstStyle/>
                    <a:p>
                      <a:r>
                        <a:rPr lang="en-US" sz="900" dirty="0" smtClean="0">
                          <a:latin typeface="Bookman Old Style" pitchFamily="18" charset="0"/>
                        </a:rPr>
                        <a:t>Auburn</a:t>
                      </a:r>
                      <a:r>
                        <a:rPr lang="en-US" sz="900" baseline="0" dirty="0" smtClean="0">
                          <a:latin typeface="Bookman Old Style" pitchFamily="18" charset="0"/>
                        </a:rPr>
                        <a:t>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6</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Texas A&amp;M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4</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Colorado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6</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Tuskegee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Iowa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32</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9</a:t>
                      </a:r>
                      <a:r>
                        <a:rPr lang="en-US" sz="900" baseline="300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University of California, Davis</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43904">
                <a:tc>
                  <a:txBody>
                    <a:bodyPr/>
                    <a:lstStyle/>
                    <a:p>
                      <a:r>
                        <a:rPr lang="en-US" sz="900" dirty="0" smtClean="0">
                          <a:latin typeface="Bookman Old Style" pitchFamily="18" charset="0"/>
                        </a:rPr>
                        <a:t>Kansas State</a:t>
                      </a:r>
                      <a:r>
                        <a:rPr lang="en-US" sz="900" baseline="0" dirty="0" smtClean="0">
                          <a:latin typeface="Bookman Old Style" pitchFamily="18" charset="0"/>
                        </a:rPr>
                        <a:t>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10</a:t>
                      </a:r>
                      <a:endParaRPr lang="en-US" sz="900" dirty="0">
                        <a:latin typeface="Bookman Old Style" pitchFamily="18" charset="0"/>
                      </a:endParaRPr>
                    </a:p>
                  </a:txBody>
                  <a:tcPr marL="90004" marR="90004" marT="45732" marB="45732"/>
                </a:tc>
                <a:tc>
                  <a:txBody>
                    <a:bodyPr/>
                    <a:lstStyle/>
                    <a:p>
                      <a:pPr algn="ctr"/>
                      <a:r>
                        <a:rPr lang="en-US" sz="900" baseline="0" dirty="0" smtClean="0">
                          <a:latin typeface="Bookman Old Style" pitchFamily="18" charset="0"/>
                        </a:rPr>
                        <a:t>4</a:t>
                      </a:r>
                      <a:r>
                        <a:rPr lang="en-US" sz="900" baseline="300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University of Florida</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Louisiana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tc>
                <a:tc>
                  <a:txBody>
                    <a:bodyPr/>
                    <a:lstStyle/>
                    <a:p>
                      <a:pPr algn="ctr"/>
                      <a:r>
                        <a:rPr lang="en-US" sz="900" baseline="0" dirty="0" smtClean="0">
                          <a:latin typeface="Bookman Old Style" pitchFamily="18" charset="0"/>
                        </a:rPr>
                        <a:t>2</a:t>
                      </a:r>
                      <a:r>
                        <a:rPr lang="en-US" sz="900" baseline="300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University of</a:t>
                      </a:r>
                      <a:r>
                        <a:rPr lang="en-US" sz="900" baseline="0" dirty="0" smtClean="0">
                          <a:latin typeface="Bookman Old Style" pitchFamily="18" charset="0"/>
                        </a:rPr>
                        <a:t> Georgia</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7</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Michigan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dirty="0" smtClean="0">
                          <a:latin typeface="Bookman Old Style" pitchFamily="18" charset="0"/>
                        </a:rPr>
                        <a:t>University of Illinois</a:t>
                      </a: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Mississippi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5</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University of Minnesota</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4</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North Carolina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University of Missouri-Columbia</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6</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Ohio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University of Pennsylvania</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Oklahoma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5</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University of Tennessee</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Oregon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2</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University of Wisconsin</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10</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72002">
                <a:tc>
                  <a:txBody>
                    <a:bodyPr/>
                    <a:lstStyle/>
                    <a:p>
                      <a:r>
                        <a:rPr lang="en-US" sz="900" dirty="0" smtClean="0">
                          <a:latin typeface="Bookman Old Style" pitchFamily="18" charset="0"/>
                        </a:rPr>
                        <a:t>Purdue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3</a:t>
                      </a:r>
                      <a:endParaRPr lang="en-US" sz="900" dirty="0">
                        <a:latin typeface="Bookman Old Style" pitchFamily="18" charset="0"/>
                      </a:endParaRPr>
                    </a:p>
                  </a:txBody>
                  <a:tcPr marL="90004" marR="90004" marT="45732" marB="45732">
                    <a:solidFill>
                      <a:srgbClr val="E8E8EF"/>
                    </a:solidFill>
                  </a:tcPr>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solidFill>
                      <a:srgbClr val="E8E8EF"/>
                    </a:solidFill>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Virginia-Maryland</a:t>
                      </a:r>
                      <a:r>
                        <a:rPr lang="en-US" sz="900" baseline="0" dirty="0" smtClean="0">
                          <a:latin typeface="Bookman Old Style" pitchFamily="18" charset="0"/>
                        </a:rPr>
                        <a:t> Regional College</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6</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5</a:t>
                      </a:r>
                      <a:r>
                        <a:rPr lang="en-US" sz="900" baseline="30000" dirty="0" smtClean="0">
                          <a:latin typeface="Bookman Old Style" pitchFamily="18" charset="0"/>
                        </a:rPr>
                        <a:t>2</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39421">
                <a:tc>
                  <a:txBody>
                    <a:bodyPr/>
                    <a:lstStyle/>
                    <a:p>
                      <a:r>
                        <a:rPr lang="en-US" sz="900" dirty="0" smtClean="0">
                          <a:latin typeface="Bookman Old Style" pitchFamily="18" charset="0"/>
                        </a:rPr>
                        <a:t>Ross University School of Veterinary</a:t>
                      </a:r>
                      <a:r>
                        <a:rPr lang="en-US" sz="900" baseline="0" dirty="0" smtClean="0">
                          <a:latin typeface="Bookman Old Style" pitchFamily="18" charset="0"/>
                        </a:rPr>
                        <a:t> Medicine</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B w="12700" cap="flat" cmpd="sng" algn="ctr">
                      <a:solidFill>
                        <a:schemeClr val="tx1"/>
                      </a:solidFill>
                      <a:prstDash val="solid"/>
                      <a:round/>
                      <a:headEnd type="none" w="med" len="med"/>
                      <a:tailEnd type="none" w="med" len="med"/>
                    </a:lnB>
                  </a:tcPr>
                </a:tc>
                <a:tc>
                  <a:txBody>
                    <a:bodyPr/>
                    <a:lstStyle/>
                    <a:p>
                      <a:pPr algn="ctr"/>
                      <a:r>
                        <a:rPr lang="en-US" sz="900" dirty="0" smtClean="0">
                          <a:latin typeface="Bookman Old Style" pitchFamily="18" charset="0"/>
                        </a:rPr>
                        <a:t>0</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dirty="0" smtClean="0">
                          <a:latin typeface="Bookman Old Style" pitchFamily="18" charset="0"/>
                        </a:rPr>
                        <a:t>Washington State University</a:t>
                      </a:r>
                      <a:endParaRPr lang="en-US" sz="900" dirty="0">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tcPr>
                </a:tc>
                <a:tc>
                  <a:txBody>
                    <a:bodyPr/>
                    <a:lstStyle/>
                    <a:p>
                      <a:pPr algn="ctr"/>
                      <a:r>
                        <a:rPr lang="en-US" sz="900" dirty="0" smtClean="0">
                          <a:latin typeface="Bookman Old Style" pitchFamily="18" charset="0"/>
                        </a:rPr>
                        <a:t>6</a:t>
                      </a:r>
                      <a:endParaRPr lang="en-US" sz="900" dirty="0">
                        <a:latin typeface="Bookman Old Style" pitchFamily="18" charset="0"/>
                      </a:endParaRPr>
                    </a:p>
                  </a:txBody>
                  <a:tcPr marL="90004" marR="90004" marT="45732" marB="45732"/>
                </a:tc>
                <a:tc>
                  <a:txBody>
                    <a:bodyPr/>
                    <a:lstStyle/>
                    <a:p>
                      <a:pPr algn="ctr"/>
                      <a:r>
                        <a:rPr lang="en-US" sz="900" dirty="0" smtClean="0">
                          <a:latin typeface="Bookman Old Style" pitchFamily="18" charset="0"/>
                        </a:rPr>
                        <a:t>1</a:t>
                      </a:r>
                      <a:endParaRPr lang="en-US" sz="900" dirty="0">
                        <a:latin typeface="Bookman Old Style" pitchFamily="18" charset="0"/>
                      </a:endParaRPr>
                    </a:p>
                  </a:txBody>
                  <a:tcPr marL="90004" marR="90004" marT="45732" marB="45732">
                    <a:lnR w="12700" cap="flat" cmpd="sng" algn="ctr">
                      <a:solidFill>
                        <a:schemeClr val="tx1"/>
                      </a:solidFill>
                      <a:prstDash val="solid"/>
                      <a:round/>
                      <a:headEnd type="none" w="med" len="med"/>
                      <a:tailEnd type="none" w="med" len="med"/>
                    </a:lnR>
                  </a:tcPr>
                </a:tc>
              </a:tr>
              <a:tr h="228623">
                <a:tc>
                  <a:txBody>
                    <a:bodyPr/>
                    <a:lstStyle/>
                    <a:p>
                      <a:endParaRPr lang="en-US" dirty="0"/>
                    </a:p>
                  </a:txBody>
                  <a:tcPr marL="90004" marR="90004" marT="45732" marB="45732">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marL="90004" marR="90004" marT="45732" marB="45732">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marL="90004" marR="90004" marT="45732" marB="45732">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900" dirty="0">
                        <a:solidFill>
                          <a:schemeClr val="bg1"/>
                        </a:solidFill>
                        <a:latin typeface="Bookman Old Style" pitchFamily="18" charset="0"/>
                      </a:endParaRPr>
                    </a:p>
                  </a:txBody>
                  <a:tcPr marL="90004" marR="90004" marT="45732" marB="45732">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sz="900" b="1" dirty="0" smtClean="0">
                          <a:solidFill>
                            <a:schemeClr val="bg1"/>
                          </a:solidFill>
                          <a:latin typeface="Bookman Old Style" pitchFamily="18" charset="0"/>
                        </a:rPr>
                        <a:t>TOTAL</a:t>
                      </a:r>
                      <a:endParaRPr lang="en-US" sz="900" b="1" dirty="0">
                        <a:solidFill>
                          <a:schemeClr val="bg1"/>
                        </a:solidFill>
                        <a:latin typeface="Bookman Old Style" pitchFamily="18" charset="0"/>
                      </a:endParaRPr>
                    </a:p>
                  </a:txBody>
                  <a:tcPr marL="90004" marR="90004" marT="45732" marB="45732">
                    <a:lnL w="12700" cap="flat" cmpd="sng" algn="ctr">
                      <a:solidFill>
                        <a:schemeClr val="tx1"/>
                      </a:solid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algn="ctr"/>
                      <a:r>
                        <a:rPr lang="en-US" sz="900" b="1" dirty="0" smtClean="0">
                          <a:solidFill>
                            <a:schemeClr val="bg1"/>
                          </a:solidFill>
                          <a:latin typeface="Bookman Old Style" pitchFamily="18" charset="0"/>
                        </a:rPr>
                        <a:t>137</a:t>
                      </a:r>
                      <a:endParaRPr lang="en-US" sz="900" b="1" dirty="0">
                        <a:solidFill>
                          <a:schemeClr val="bg1"/>
                        </a:solidFill>
                        <a:latin typeface="Bookman Old Style" pitchFamily="18" charset="0"/>
                      </a:endParaRPr>
                    </a:p>
                  </a:txBody>
                  <a:tcPr marL="90004" marR="90004" marT="45732" marB="45732">
                    <a:lnL w="12700" cmpd="sng">
                      <a:noFill/>
                    </a:lnL>
                    <a:lnR w="12700" cmpd="sng">
                      <a:noFill/>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algn="ctr"/>
                      <a:r>
                        <a:rPr lang="en-US" sz="900" b="1" dirty="0" smtClean="0">
                          <a:solidFill>
                            <a:schemeClr val="bg1"/>
                          </a:solidFill>
                          <a:latin typeface="Bookman Old Style" pitchFamily="18" charset="0"/>
                        </a:rPr>
                        <a:t>49</a:t>
                      </a:r>
                      <a:endParaRPr lang="en-US" sz="900" b="1" dirty="0">
                        <a:solidFill>
                          <a:schemeClr val="bg1"/>
                        </a:solidFill>
                        <a:latin typeface="Bookman Old Style" pitchFamily="18" charset="0"/>
                      </a:endParaRPr>
                    </a:p>
                  </a:txBody>
                  <a:tcPr marL="90004" marR="90004" marT="45732" marB="45732">
                    <a:lnL w="12700" cmpd="sng">
                      <a:noFill/>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r>
            </a:tbl>
          </a:graphicData>
        </a:graphic>
      </p:graphicFrame>
      <p:sp>
        <p:nvSpPr>
          <p:cNvPr id="5" name="Rectangle 4"/>
          <p:cNvSpPr/>
          <p:nvPr/>
        </p:nvSpPr>
        <p:spPr>
          <a:xfrm>
            <a:off x="228600" y="6019800"/>
            <a:ext cx="8843963" cy="414666"/>
          </a:xfrm>
          <a:prstGeom prst="rect">
            <a:avLst/>
          </a:prstGeom>
        </p:spPr>
        <p:txBody>
          <a:bodyPr lIns="90614" tIns="45308" rIns="90614" bIns="45308">
            <a:spAutoFit/>
          </a:bodyPr>
          <a:lstStyle/>
          <a:p>
            <a:pPr>
              <a:defRPr/>
            </a:pPr>
            <a:r>
              <a:rPr lang="en-US" sz="1000" dirty="0">
                <a:latin typeface="Bookman Old Style" pitchFamily="18" charset="0"/>
              </a:rPr>
              <a:t>Complete list of veterinary medicine schools accredited by AVMA</a:t>
            </a:r>
            <a:r>
              <a:rPr lang="en-US" sz="1000" dirty="0" smtClean="0">
                <a:latin typeface="Bookman Old Style" pitchFamily="18" charset="0"/>
              </a:rPr>
              <a:t>: http</a:t>
            </a:r>
            <a:r>
              <a:rPr lang="en-US" sz="1000" dirty="0">
                <a:latin typeface="Bookman Old Style" pitchFamily="18" charset="0"/>
              </a:rPr>
              <a:t>://www.avma.org/education/cvea/colleges_accredited/allcolleges.asp</a:t>
            </a:r>
          </a:p>
        </p:txBody>
      </p:sp>
      <p:sp>
        <p:nvSpPr>
          <p:cNvPr id="13471" name="Slide Number Placeholder 5"/>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FBF4C566-3E31-46CF-BDA1-6A18C4327B52}" type="slidenum">
              <a:rPr lang="en-US" altLang="en-US" sz="1400"/>
              <a:pPr/>
              <a:t>8</a:t>
            </a:fld>
            <a:endParaRPr lang="en-US" altLang="en-US" sz="1400"/>
          </a:p>
        </p:txBody>
      </p:sp>
      <p:sp>
        <p:nvSpPr>
          <p:cNvPr id="7" name="TextBox 6"/>
          <p:cNvSpPr txBox="1"/>
          <p:nvPr/>
        </p:nvSpPr>
        <p:spPr>
          <a:xfrm>
            <a:off x="228600" y="5388927"/>
            <a:ext cx="4028667" cy="246221"/>
          </a:xfrm>
          <a:prstGeom prst="rect">
            <a:avLst/>
          </a:prstGeom>
          <a:noFill/>
        </p:spPr>
        <p:txBody>
          <a:bodyPr wrap="none">
            <a:spAutoFit/>
          </a:bodyPr>
          <a:lstStyle/>
          <a:p>
            <a:pPr>
              <a:defRPr/>
            </a:pPr>
            <a:r>
              <a:rPr lang="en-US" sz="1000" dirty="0">
                <a:latin typeface="Bookman Old Style" panose="02050604050505020204" pitchFamily="18" charset="0"/>
              </a:rPr>
              <a:t>Superscripts denote the number of renewal awards </a:t>
            </a:r>
            <a:r>
              <a:rPr lang="en-US" sz="1000" dirty="0" smtClean="0">
                <a:latin typeface="Bookman Old Style" panose="02050604050505020204" pitchFamily="18" charset="0"/>
              </a:rPr>
              <a:t>included.</a:t>
            </a:r>
            <a:endParaRPr lang="en-US" sz="1000" dirty="0">
              <a:latin typeface="Bookman Old Style" panose="020506040505050202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863" y="1143000"/>
            <a:ext cx="8475662" cy="762000"/>
          </a:xfrm>
        </p:spPr>
        <p:txBody>
          <a:bodyPr/>
          <a:lstStyle/>
          <a:p>
            <a:pPr algn="l" eaLnBrk="1" hangingPunct="1">
              <a:defRPr/>
            </a:pPr>
            <a:r>
              <a:rPr lang="en-US" sz="2250" b="1" dirty="0" smtClean="0">
                <a:latin typeface="Bookman Old Style" pitchFamily="18" charset="0"/>
              </a:rPr>
              <a:t>Applications, Awards, and Success Rates</a:t>
            </a:r>
            <a:r>
              <a:rPr lang="en-US" b="1" dirty="0" smtClean="0">
                <a:latin typeface="Bookman Old Style" pitchFamily="18" charset="0"/>
              </a:rPr>
              <a:t/>
            </a:r>
            <a:br>
              <a:rPr lang="en-US" b="1" dirty="0" smtClean="0">
                <a:latin typeface="Bookman Old Style" pitchFamily="18" charset="0"/>
              </a:rPr>
            </a:br>
            <a:r>
              <a:rPr lang="en-US" sz="1688" b="1" dirty="0" smtClean="0">
                <a:latin typeface="Bookman Old Style" pitchFamily="18" charset="0"/>
              </a:rPr>
              <a:t>By Years Post-DVM</a:t>
            </a:r>
            <a:endParaRPr lang="en-US" sz="1688" b="1" dirty="0">
              <a:latin typeface="Bookman Old Style"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85967182"/>
              </p:ext>
            </p:extLst>
          </p:nvPr>
        </p:nvGraphicFramePr>
        <p:xfrm>
          <a:off x="296466" y="1981200"/>
          <a:ext cx="847605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a:spLocks noChangeAspect="1"/>
          </p:cNvSpPr>
          <p:nvPr/>
        </p:nvSpPr>
        <p:spPr bwMode="auto">
          <a:xfrm>
            <a:off x="1219200" y="5203825"/>
            <a:ext cx="449262" cy="274638"/>
          </a:xfrm>
          <a:prstGeom prst="rect">
            <a:avLst/>
          </a:prstGeom>
          <a:solidFill>
            <a:srgbClr val="825037"/>
          </a:solidFill>
          <a:ln w="6350" cap="flat" cmpd="sng" algn="ctr">
            <a:solidFill>
              <a:schemeClr val="tx1"/>
            </a:solidFill>
            <a:prstDash val="solid"/>
            <a:round/>
            <a:headEnd type="none" w="med" len="med"/>
            <a:tailEnd type="none" w="med" len="med"/>
          </a:ln>
          <a:effectLst/>
        </p:spPr>
        <p:txBody>
          <a:bodyPr lIns="0" tIns="45308" rIns="0" bIns="45308"/>
          <a:lstStyle/>
          <a:p>
            <a:pPr algn="ctr" defTabSz="906148">
              <a:defRPr/>
            </a:pPr>
            <a:r>
              <a:rPr lang="en-US" sz="1125" b="1" dirty="0" smtClean="0">
                <a:ln w="0" cmpd="sng">
                  <a:noFill/>
                  <a:prstDash val="solid"/>
                </a:ln>
                <a:solidFill>
                  <a:srgbClr val="FFFFFF"/>
                </a:solidFill>
                <a:latin typeface="Bookman Old Style" pitchFamily="18" charset="0"/>
              </a:rPr>
              <a:t>11%</a:t>
            </a:r>
            <a:endParaRPr lang="en-US" sz="1125" b="1" dirty="0">
              <a:ln w="0" cmpd="sng">
                <a:noFill/>
                <a:prstDash val="solid"/>
              </a:ln>
              <a:solidFill>
                <a:srgbClr val="FFFFFF"/>
              </a:solidFill>
              <a:latin typeface="Bookman Old Style" pitchFamily="18" charset="0"/>
            </a:endParaRPr>
          </a:p>
        </p:txBody>
      </p:sp>
      <p:sp>
        <p:nvSpPr>
          <p:cNvPr id="9" name="Rectangle 8"/>
          <p:cNvSpPr>
            <a:spLocks noChangeAspect="1"/>
          </p:cNvSpPr>
          <p:nvPr/>
        </p:nvSpPr>
        <p:spPr bwMode="auto">
          <a:xfrm>
            <a:off x="2479675" y="3500438"/>
            <a:ext cx="449263" cy="274637"/>
          </a:xfrm>
          <a:prstGeom prst="rect">
            <a:avLst/>
          </a:prstGeom>
          <a:solidFill>
            <a:srgbClr val="825037"/>
          </a:solidFill>
          <a:ln w="6350" cap="flat" cmpd="sng" algn="ctr">
            <a:solidFill>
              <a:schemeClr val="tx1"/>
            </a:solidFill>
            <a:prstDash val="solid"/>
            <a:round/>
            <a:headEnd type="none" w="med" len="med"/>
            <a:tailEnd type="none" w="med" len="med"/>
          </a:ln>
          <a:effectLst/>
        </p:spPr>
        <p:txBody>
          <a:bodyPr lIns="0" tIns="45308" rIns="0" bIns="45308"/>
          <a:lstStyle/>
          <a:p>
            <a:pPr algn="ctr" defTabSz="906148">
              <a:defRPr/>
            </a:pPr>
            <a:r>
              <a:rPr lang="en-US" sz="1125" b="1" dirty="0" smtClean="0">
                <a:ln w="0" cmpd="sng">
                  <a:noFill/>
                  <a:prstDash val="solid"/>
                </a:ln>
                <a:solidFill>
                  <a:srgbClr val="FFFFFF"/>
                </a:solidFill>
                <a:latin typeface="Bookman Old Style" pitchFamily="18" charset="0"/>
              </a:rPr>
              <a:t>42%</a:t>
            </a:r>
            <a:endParaRPr lang="en-US" sz="1125" b="1" dirty="0">
              <a:ln w="0" cmpd="sng">
                <a:noFill/>
                <a:prstDash val="solid"/>
              </a:ln>
              <a:solidFill>
                <a:srgbClr val="FFFFFF"/>
              </a:solidFill>
              <a:latin typeface="Bookman Old Style" pitchFamily="18" charset="0"/>
            </a:endParaRPr>
          </a:p>
        </p:txBody>
      </p:sp>
      <p:sp>
        <p:nvSpPr>
          <p:cNvPr id="10" name="Rectangle 9"/>
          <p:cNvSpPr>
            <a:spLocks noChangeAspect="1"/>
          </p:cNvSpPr>
          <p:nvPr/>
        </p:nvSpPr>
        <p:spPr bwMode="auto">
          <a:xfrm>
            <a:off x="3800475" y="4297363"/>
            <a:ext cx="449263" cy="274637"/>
          </a:xfrm>
          <a:prstGeom prst="rect">
            <a:avLst/>
          </a:prstGeom>
          <a:solidFill>
            <a:srgbClr val="825037"/>
          </a:solidFill>
          <a:ln w="6350" cap="flat" cmpd="sng" algn="ctr">
            <a:solidFill>
              <a:schemeClr val="tx1"/>
            </a:solidFill>
            <a:prstDash val="solid"/>
            <a:round/>
            <a:headEnd type="none" w="med" len="med"/>
            <a:tailEnd type="none" w="med" len="med"/>
          </a:ln>
          <a:effectLst/>
        </p:spPr>
        <p:txBody>
          <a:bodyPr lIns="0" tIns="45308" rIns="0" bIns="45308"/>
          <a:lstStyle/>
          <a:p>
            <a:pPr algn="ctr" defTabSz="906148">
              <a:defRPr/>
            </a:pPr>
            <a:r>
              <a:rPr lang="en-US" sz="1125" b="1" dirty="0" smtClean="0">
                <a:ln w="0" cmpd="sng">
                  <a:noFill/>
                  <a:prstDash val="solid"/>
                </a:ln>
                <a:solidFill>
                  <a:srgbClr val="FFFFFF"/>
                </a:solidFill>
                <a:latin typeface="Bookman Old Style" pitchFamily="18" charset="0"/>
              </a:rPr>
              <a:t>45%</a:t>
            </a:r>
            <a:endParaRPr lang="en-US" sz="1125" b="1" dirty="0">
              <a:ln w="0" cmpd="sng">
                <a:noFill/>
                <a:prstDash val="solid"/>
              </a:ln>
              <a:solidFill>
                <a:srgbClr val="FFFFFF"/>
              </a:solidFill>
              <a:latin typeface="Bookman Old Style" pitchFamily="18" charset="0"/>
            </a:endParaRPr>
          </a:p>
        </p:txBody>
      </p:sp>
      <p:sp>
        <p:nvSpPr>
          <p:cNvPr id="11" name="Rectangle 10"/>
          <p:cNvSpPr>
            <a:spLocks noChangeAspect="1"/>
          </p:cNvSpPr>
          <p:nvPr/>
        </p:nvSpPr>
        <p:spPr bwMode="auto">
          <a:xfrm>
            <a:off x="5105400" y="5203825"/>
            <a:ext cx="450850" cy="274638"/>
          </a:xfrm>
          <a:prstGeom prst="rect">
            <a:avLst/>
          </a:prstGeom>
          <a:solidFill>
            <a:srgbClr val="825037"/>
          </a:solidFill>
          <a:ln w="6350" cap="flat" cmpd="sng" algn="ctr">
            <a:solidFill>
              <a:schemeClr val="tx1"/>
            </a:solidFill>
            <a:prstDash val="solid"/>
            <a:round/>
            <a:headEnd type="none" w="med" len="med"/>
            <a:tailEnd type="none" w="med" len="med"/>
          </a:ln>
          <a:effectLst/>
        </p:spPr>
        <p:txBody>
          <a:bodyPr lIns="0" tIns="45308" rIns="0" bIns="45308"/>
          <a:lstStyle/>
          <a:p>
            <a:pPr algn="ctr" defTabSz="906148">
              <a:defRPr/>
            </a:pPr>
            <a:r>
              <a:rPr lang="en-US" sz="1125" b="1" dirty="0" smtClean="0">
                <a:ln w="0" cmpd="sng">
                  <a:noFill/>
                  <a:prstDash val="solid"/>
                </a:ln>
                <a:solidFill>
                  <a:srgbClr val="FFFFFF"/>
                </a:solidFill>
                <a:latin typeface="Bookman Old Style" pitchFamily="18" charset="0"/>
              </a:rPr>
              <a:t>44%</a:t>
            </a:r>
            <a:endParaRPr lang="en-US" sz="1125" b="1" dirty="0">
              <a:ln w="0" cmpd="sng">
                <a:noFill/>
                <a:prstDash val="solid"/>
              </a:ln>
              <a:solidFill>
                <a:srgbClr val="FFFFFF"/>
              </a:solidFill>
              <a:latin typeface="Bookman Old Style" pitchFamily="18" charset="0"/>
            </a:endParaRPr>
          </a:p>
        </p:txBody>
      </p:sp>
      <p:sp>
        <p:nvSpPr>
          <p:cNvPr id="12" name="Rectangle 11"/>
          <p:cNvSpPr>
            <a:spLocks noChangeAspect="1"/>
          </p:cNvSpPr>
          <p:nvPr/>
        </p:nvSpPr>
        <p:spPr bwMode="auto">
          <a:xfrm>
            <a:off x="6451996" y="5205414"/>
            <a:ext cx="449263" cy="274637"/>
          </a:xfrm>
          <a:prstGeom prst="rect">
            <a:avLst/>
          </a:prstGeom>
          <a:solidFill>
            <a:srgbClr val="825037"/>
          </a:solidFill>
          <a:ln w="6350" cap="flat" cmpd="sng" algn="ctr">
            <a:solidFill>
              <a:schemeClr val="tx1"/>
            </a:solidFill>
            <a:prstDash val="solid"/>
            <a:round/>
            <a:headEnd type="none" w="med" len="med"/>
            <a:tailEnd type="none" w="med" len="med"/>
          </a:ln>
          <a:effectLst/>
        </p:spPr>
        <p:txBody>
          <a:bodyPr lIns="0" tIns="45308" rIns="0" bIns="45308"/>
          <a:lstStyle/>
          <a:p>
            <a:pPr algn="ctr" defTabSz="906148">
              <a:defRPr/>
            </a:pPr>
            <a:r>
              <a:rPr lang="en-US" sz="1125" b="1" dirty="0" smtClean="0">
                <a:ln w="0" cmpd="sng">
                  <a:noFill/>
                  <a:prstDash val="solid"/>
                </a:ln>
                <a:solidFill>
                  <a:srgbClr val="FFFFFF"/>
                </a:solidFill>
                <a:latin typeface="Bookman Old Style" pitchFamily="18" charset="0"/>
              </a:rPr>
              <a:t>29%</a:t>
            </a:r>
            <a:endParaRPr lang="en-US" sz="1125" b="1" dirty="0">
              <a:ln w="0" cmpd="sng">
                <a:noFill/>
                <a:prstDash val="solid"/>
              </a:ln>
              <a:solidFill>
                <a:srgbClr val="FFFFFF"/>
              </a:solidFill>
              <a:latin typeface="Bookman Old Style" pitchFamily="18" charset="0"/>
            </a:endParaRPr>
          </a:p>
        </p:txBody>
      </p:sp>
      <p:sp>
        <p:nvSpPr>
          <p:cNvPr id="15" name="TextBox 14"/>
          <p:cNvSpPr txBox="1"/>
          <p:nvPr/>
        </p:nvSpPr>
        <p:spPr>
          <a:xfrm>
            <a:off x="7391400" y="4583113"/>
            <a:ext cx="1724025" cy="293687"/>
          </a:xfrm>
          <a:prstGeom prst="rect">
            <a:avLst/>
          </a:prstGeom>
          <a:noFill/>
        </p:spPr>
        <p:txBody>
          <a:bodyPr lIns="90614" tIns="45308" rIns="90614" bIns="45308" anchor="t">
            <a:spAutoFit/>
          </a:bodyPr>
          <a:lstStyle/>
          <a:p>
            <a:pPr>
              <a:defRPr/>
            </a:pPr>
            <a:r>
              <a:rPr lang="en-US" sz="1313" dirty="0" smtClean="0">
                <a:latin typeface="Bookman Old Style" pitchFamily="18" charset="0"/>
              </a:rPr>
              <a:t>  Success </a:t>
            </a:r>
            <a:r>
              <a:rPr lang="en-US" sz="1313" dirty="0">
                <a:latin typeface="Bookman Old Style" pitchFamily="18" charset="0"/>
              </a:rPr>
              <a:t>Rate</a:t>
            </a:r>
          </a:p>
        </p:txBody>
      </p:sp>
      <p:sp>
        <p:nvSpPr>
          <p:cNvPr id="16" name="Rectangle 15"/>
          <p:cNvSpPr/>
          <p:nvPr/>
        </p:nvSpPr>
        <p:spPr bwMode="auto">
          <a:xfrm flipH="1" flipV="1">
            <a:off x="7426496" y="4652963"/>
            <a:ext cx="71438" cy="71437"/>
          </a:xfrm>
          <a:prstGeom prst="rect">
            <a:avLst/>
          </a:prstGeom>
          <a:solidFill>
            <a:srgbClr val="825037"/>
          </a:solidFill>
          <a:ln w="9525" cap="flat" cmpd="sng" algn="ctr">
            <a:solidFill>
              <a:schemeClr val="tx1"/>
            </a:solidFill>
            <a:prstDash val="solid"/>
            <a:round/>
            <a:headEnd type="none" w="med" len="med"/>
            <a:tailEnd type="none" w="med" len="med"/>
          </a:ln>
          <a:effectLst/>
        </p:spPr>
        <p:txBody>
          <a:bodyPr lIns="90614" tIns="45308" rIns="90614" bIns="45308"/>
          <a:lstStyle/>
          <a:p>
            <a:pPr defTabSz="906148">
              <a:defRPr/>
            </a:pPr>
            <a:endParaRPr lang="en-US" sz="2250" dirty="0"/>
          </a:p>
        </p:txBody>
      </p:sp>
      <p:sp>
        <p:nvSpPr>
          <p:cNvPr id="14347" name="Slide Number Placeholder 12"/>
          <p:cNvSpPr>
            <a:spLocks noGrp="1"/>
          </p:cNvSpPr>
          <p:nvPr>
            <p:ph type="sldNum" sz="quarter" idx="12"/>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B1713BE-30F0-4301-8FD6-550FC9DDBECA}" type="slidenum">
              <a:rPr lang="en-US" altLang="en-US" sz="1400"/>
              <a:pPr/>
              <a:t>9</a:t>
            </a:fld>
            <a:endParaRPr lang="en-US" altLang="en-US" sz="1400" dirty="0"/>
          </a:p>
        </p:txBody>
      </p:sp>
      <p:sp>
        <p:nvSpPr>
          <p:cNvPr id="14348" name="TextBox 2"/>
          <p:cNvSpPr txBox="1">
            <a:spLocks noChangeArrowheads="1"/>
          </p:cNvSpPr>
          <p:nvPr/>
        </p:nvSpPr>
        <p:spPr bwMode="auto">
          <a:xfrm>
            <a:off x="6281738" y="2298700"/>
            <a:ext cx="2534861" cy="1015663"/>
          </a:xfrm>
          <a:prstGeom prst="rect">
            <a:avLst/>
          </a:prstGeom>
          <a:solidFill>
            <a:schemeClr val="bg1"/>
          </a:solidFill>
          <a:ln w="28575">
            <a:solidFill>
              <a:srgbClr val="1A4E1A"/>
            </a:solidFill>
            <a:miter lim="800000"/>
            <a:headEnd/>
            <a:tailEnd/>
          </a:ln>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500" b="1" dirty="0" smtClean="0"/>
              <a:t> Average </a:t>
            </a:r>
            <a:r>
              <a:rPr lang="en-US" altLang="en-US" sz="1500" b="1" dirty="0"/>
              <a:t>number of years</a:t>
            </a:r>
            <a:br>
              <a:rPr lang="en-US" altLang="en-US" sz="1500" b="1" dirty="0"/>
            </a:br>
            <a:r>
              <a:rPr lang="en-US" altLang="en-US" sz="1500" b="1" dirty="0"/>
              <a:t> post-DVM </a:t>
            </a:r>
            <a:r>
              <a:rPr lang="en-US" altLang="en-US" sz="1500" b="1" dirty="0" smtClean="0"/>
              <a:t>for</a:t>
            </a:r>
            <a:endParaRPr lang="en-US" altLang="en-US" sz="1500" b="1" dirty="0"/>
          </a:p>
          <a:p>
            <a:r>
              <a:rPr lang="en-US" altLang="en-US" sz="1500" b="1" dirty="0"/>
              <a:t> new </a:t>
            </a:r>
            <a:r>
              <a:rPr lang="en-US" altLang="en-US" sz="1500" b="1" dirty="0" smtClean="0"/>
              <a:t>applicants: 3.9 </a:t>
            </a:r>
            <a:r>
              <a:rPr lang="en-US" altLang="en-US" sz="1500" b="1" dirty="0"/>
              <a:t/>
            </a:r>
            <a:br>
              <a:rPr lang="en-US" altLang="en-US" sz="1500" b="1" dirty="0"/>
            </a:br>
            <a:r>
              <a:rPr lang="en-US" altLang="en-US" sz="1500" b="1" dirty="0"/>
              <a:t> renewals: </a:t>
            </a:r>
            <a:r>
              <a:rPr lang="en-US" altLang="en-US" sz="1500" b="1" dirty="0" smtClean="0"/>
              <a:t>5.8</a:t>
            </a:r>
            <a:endParaRPr lang="en-US" altLang="en-US" sz="15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833</TotalTime>
  <Words>1646</Words>
  <Application>Microsoft Office PowerPoint</Application>
  <PresentationFormat>On-screen Show (4:3)</PresentationFormat>
  <Paragraphs>704</Paragraphs>
  <Slides>17</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ＭＳ Ｐゴシック</vt:lpstr>
      <vt:lpstr>Arial</vt:lpstr>
      <vt:lpstr>Bookman Old Style</vt:lpstr>
      <vt:lpstr>Blank Presentation</vt:lpstr>
      <vt:lpstr>PowerPoint Presentation</vt:lpstr>
      <vt:lpstr>PowerPoint Presentation</vt:lpstr>
      <vt:lpstr>PowerPoint Presentation</vt:lpstr>
      <vt:lpstr>PowerPoint Presentation</vt:lpstr>
      <vt:lpstr>Applications, Awards, and Success Rates By Gender</vt:lpstr>
      <vt:lpstr>Applications, Awards, and Success Rates By Race/Ethnicity</vt:lpstr>
      <vt:lpstr>Applications and Awards By State</vt:lpstr>
      <vt:lpstr>Applications and Awards By School</vt:lpstr>
      <vt:lpstr>Applications, Awards, and Success Rates By Years Post-DVM</vt:lpstr>
      <vt:lpstr>PowerPoint Presentation</vt:lpstr>
      <vt:lpstr>PowerPoint Presentation</vt:lpstr>
      <vt:lpstr>Shortage Areas Allocated, Designated, and Filled By State or Federal Jurisdiction, New Awards Only</vt:lpstr>
      <vt:lpstr> Location of Renewal Awards By State or Federal Jurisdiction</vt:lpstr>
      <vt:lpstr>PowerPoint Presentation</vt:lpstr>
      <vt:lpstr>Veterinary Shortage Areas: Designated and Filled By Shortage Type, New Awards</vt:lpstr>
      <vt:lpstr>Veterinary Shortage Areas: Renewal Awards By Shortage Type</vt:lpstr>
      <vt:lpstr>PowerPoint Presentation</vt:lpstr>
    </vt:vector>
  </TitlesOfParts>
  <Company>Stephanie Engle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Engle</dc:creator>
  <cp:lastModifiedBy>Martin, Robert - NIFA</cp:lastModifiedBy>
  <cp:revision>74</cp:revision>
  <dcterms:created xsi:type="dcterms:W3CDTF">2012-07-12T12:48:07Z</dcterms:created>
  <dcterms:modified xsi:type="dcterms:W3CDTF">2016-09-01T18:47:00Z</dcterms:modified>
</cp:coreProperties>
</file>