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9" r:id="rId2"/>
    <p:sldId id="30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01" r:id="rId38"/>
    <p:sldId id="290" r:id="rId39"/>
    <p:sldId id="291" r:id="rId40"/>
    <p:sldId id="302" r:id="rId41"/>
    <p:sldId id="292" r:id="rId42"/>
    <p:sldId id="293" r:id="rId43"/>
    <p:sldId id="294" r:id="rId44"/>
    <p:sldId id="295" r:id="rId45"/>
    <p:sldId id="297" r:id="rId46"/>
    <p:sldId id="2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5141"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0ED77-4A68-4434-9ACE-DF0CDA82C768}" type="datetimeFigureOut">
              <a:rPr lang="en-US" smtClean="0"/>
              <a:t>5/24/2017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7D7CB-4A46-44D5-AF61-65426FB62AC6}" type="slidenum">
              <a:rPr lang="en-US" smtClean="0"/>
              <a:t>‹#›</a:t>
            </a:fld>
            <a:endParaRPr lang="en-US"/>
          </a:p>
        </p:txBody>
      </p:sp>
    </p:spTree>
    <p:extLst>
      <p:ext uri="{BB962C8B-B14F-4D97-AF65-F5344CB8AC3E}">
        <p14:creationId xmlns:p14="http://schemas.microsoft.com/office/powerpoint/2010/main" val="207481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a:t>
            </a:fld>
            <a:endParaRPr lang="en-US"/>
          </a:p>
        </p:txBody>
      </p:sp>
    </p:spTree>
    <p:extLst>
      <p:ext uri="{BB962C8B-B14F-4D97-AF65-F5344CB8AC3E}">
        <p14:creationId xmlns:p14="http://schemas.microsoft.com/office/powerpoint/2010/main" val="406156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FOR  Q10] </a:t>
            </a:r>
          </a:p>
          <a:p>
            <a:pPr lvl="0"/>
            <a:r>
              <a:rPr lang="en-US" sz="1200" kern="1200" dirty="0" smtClean="0">
                <a:solidFill>
                  <a:schemeClr val="tx1"/>
                </a:solidFill>
                <a:effectLst/>
                <a:latin typeface="+mn-lt"/>
                <a:ea typeface="+mn-ea"/>
                <a:cs typeface="+mn-cs"/>
              </a:rPr>
              <a:t>How did you come up with your answer to question 10?</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10</a:t>
            </a:fld>
            <a:endParaRPr lang="en-US"/>
          </a:p>
        </p:txBody>
      </p:sp>
    </p:spTree>
    <p:extLst>
      <p:ext uri="{BB962C8B-B14F-4D97-AF65-F5344CB8AC3E}">
        <p14:creationId xmlns:p14="http://schemas.microsoft.com/office/powerpoint/2010/main" val="1287189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FOR Q12]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How did you come up with your answer to question 12?</a:t>
            </a:r>
          </a:p>
          <a:p>
            <a:pPr lvl="0"/>
            <a:r>
              <a:rPr lang="en-US" sz="1200" kern="1200" dirty="0" smtClean="0">
                <a:solidFill>
                  <a:schemeClr val="tx1"/>
                </a:solidFill>
                <a:effectLst/>
                <a:latin typeface="+mn-lt"/>
                <a:ea typeface="+mn-ea"/>
                <a:cs typeface="+mn-cs"/>
              </a:rPr>
              <a:t>What does "comfortable" mean to you in question 12?</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11</a:t>
            </a:fld>
            <a:endParaRPr lang="en-US"/>
          </a:p>
        </p:txBody>
      </p:sp>
    </p:spTree>
    <p:extLst>
      <p:ext uri="{BB962C8B-B14F-4D97-AF65-F5344CB8AC3E}">
        <p14:creationId xmlns:p14="http://schemas.microsoft.com/office/powerpoint/2010/main" val="54860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[INTRODUCTION FOR INTERVIEWER   FOR Q13-Q22: THE FOLLOWING QUESTIONS ARE RELATED TO CENSUS KNOWLEDGE FACTS. PLEASE TAKE NOTES ON QUESTIONS THAT CAUSE HESITATION OR PERCEIVED DIFFICULTY AND THEN USE THOSE NOTES TO PROBE RETROSPECTIVELY AFTER RESPONDENT FINISHED ANSWERING Q13-Q22.]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12</a:t>
            </a:fld>
            <a:endParaRPr lang="en-US"/>
          </a:p>
        </p:txBody>
      </p:sp>
    </p:spTree>
    <p:extLst>
      <p:ext uri="{BB962C8B-B14F-4D97-AF65-F5344CB8AC3E}">
        <p14:creationId xmlns:p14="http://schemas.microsoft.com/office/powerpoint/2010/main" val="324238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13</a:t>
            </a:fld>
            <a:endParaRPr lang="en-US"/>
          </a:p>
        </p:txBody>
      </p:sp>
    </p:spTree>
    <p:extLst>
      <p:ext uri="{BB962C8B-B14F-4D97-AF65-F5344CB8AC3E}">
        <p14:creationId xmlns:p14="http://schemas.microsoft.com/office/powerpoint/2010/main" val="3614369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FOR Q13-Q22. ONLY FOR THOSE QUESTIONS THAT CAUSED HESITATION AND/OR PERCEIVED DIFFICULTY. PROBE ONLY ON A MAXIMUM OF THREE ITEMS UNDER THESE CRITERIA]   </a:t>
            </a:r>
          </a:p>
          <a:p>
            <a:pPr lvl="0"/>
            <a:r>
              <a:rPr lang="en-US" sz="1200" kern="1200" dirty="0" smtClean="0">
                <a:solidFill>
                  <a:schemeClr val="tx1"/>
                </a:solidFill>
                <a:effectLst/>
                <a:latin typeface="+mn-lt"/>
                <a:ea typeface="+mn-ea"/>
                <a:cs typeface="+mn-cs"/>
              </a:rPr>
              <a:t>How easy (or not) was to come up with an answer for… [FOR TIME CONSTRAINS ASK ONLY ON A MAXIMUM OF THREE ITEMS]</a:t>
            </a:r>
          </a:p>
          <a:p>
            <a:pPr lvl="0"/>
            <a:r>
              <a:rPr lang="en-US" sz="1200" kern="1200" dirty="0" smtClean="0">
                <a:solidFill>
                  <a:schemeClr val="tx1"/>
                </a:solidFill>
                <a:effectLst/>
                <a:latin typeface="+mn-lt"/>
                <a:ea typeface="+mn-ea"/>
                <a:cs typeface="+mn-cs"/>
              </a:rPr>
              <a:t>[ONLY FOR THOSE THAT SELECTED "DON'T KNOW" AS AN ANSWER ON Q13-Q22 ]  How do you feel about not having the "Don't </a:t>
            </a:r>
            <a:r>
              <a:rPr lang="en-US" sz="1200" kern="1200" dirty="0" err="1" smtClean="0">
                <a:solidFill>
                  <a:schemeClr val="tx1"/>
                </a:solidFill>
                <a:effectLst/>
                <a:latin typeface="+mn-lt"/>
                <a:ea typeface="+mn-ea"/>
                <a:cs typeface="+mn-cs"/>
              </a:rPr>
              <a:t>know"option</a:t>
            </a:r>
            <a:r>
              <a:rPr lang="en-US" sz="1200" kern="1200" dirty="0" smtClean="0">
                <a:solidFill>
                  <a:schemeClr val="tx1"/>
                </a:solidFill>
                <a:effectLst/>
                <a:latin typeface="+mn-lt"/>
                <a:ea typeface="+mn-ea"/>
                <a:cs typeface="+mn-cs"/>
              </a:rPr>
              <a:t> [POINT TO THE DON’T KNOW ANSWER. FOR TIME CONSTRAINTS, ASK ONLY ON A MAXIMUM OF THREE ITEMS?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[PROBES FOR SPANISH ONLY] </a:t>
            </a:r>
          </a:p>
          <a:p>
            <a:pPr lvl="0"/>
            <a:r>
              <a:rPr lang="en-US" sz="1200" kern="1200" dirty="0" smtClean="0">
                <a:solidFill>
                  <a:schemeClr val="tx1"/>
                </a:solidFill>
                <a:effectLst/>
                <a:latin typeface="+mn-lt"/>
                <a:ea typeface="+mn-ea"/>
                <a:cs typeface="+mn-cs"/>
              </a:rPr>
              <a:t>Can you tell me more about what “break the law” means to you?</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FOR Q23-Q24.]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Can you tell me more about how easy (or not) was to come up with an answer for Q23 and Q24?</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[PROBE FOR Q23. INTERVIEWER SHOW THE PIECE OF PAPER WITH THE ALTERNATIVE WORDING FOR Q23]: We are thinking on alternatives to ask question 23. Can you tell me in your own words what do you think about this version? Which version do you prefer between the two? For what reasons?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far as you know, if you DO NOT fill out a Census form what will happen?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You will get a phone call to complete the form</a:t>
            </a:r>
          </a:p>
          <a:p>
            <a:pPr lvl="0"/>
            <a:r>
              <a:rPr lang="en-US" sz="1200" kern="1200" dirty="0" smtClean="0">
                <a:solidFill>
                  <a:schemeClr val="tx1"/>
                </a:solidFill>
                <a:effectLst/>
                <a:latin typeface="+mn-lt"/>
                <a:ea typeface="+mn-ea"/>
                <a:cs typeface="+mn-cs"/>
              </a:rPr>
              <a:t>You will be fined </a:t>
            </a:r>
          </a:p>
          <a:p>
            <a:pPr lvl="0"/>
            <a:r>
              <a:rPr lang="en-US" sz="1200" kern="1200" dirty="0" smtClean="0">
                <a:solidFill>
                  <a:schemeClr val="tx1"/>
                </a:solidFill>
                <a:effectLst/>
                <a:latin typeface="+mn-lt"/>
                <a:ea typeface="+mn-ea"/>
                <a:cs typeface="+mn-cs"/>
              </a:rPr>
              <a:t>A Census worker will come to your door to complete the form in person</a:t>
            </a:r>
          </a:p>
          <a:p>
            <a:pPr lvl="0"/>
            <a:r>
              <a:rPr lang="en-US" sz="1200" kern="1200" dirty="0" smtClean="0">
                <a:solidFill>
                  <a:schemeClr val="tx1"/>
                </a:solidFill>
                <a:effectLst/>
                <a:latin typeface="+mn-lt"/>
                <a:ea typeface="+mn-ea"/>
                <a:cs typeface="+mn-cs"/>
              </a:rPr>
              <a:t>You will receive an email link to complete the form</a:t>
            </a:r>
          </a:p>
          <a:p>
            <a:r>
              <a:rPr lang="en-US" sz="1200" kern="1200" dirty="0" smtClean="0">
                <a:solidFill>
                  <a:schemeClr val="tx1"/>
                </a:solidFill>
                <a:effectLst/>
                <a:latin typeface="+mn-lt"/>
                <a:ea typeface="+mn-ea"/>
                <a:cs typeface="+mn-cs"/>
              </a:rPr>
              <a:t>Nothing will happen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[PROBE FOR Q24. INTERVIEWER SHOW THE PIECE OF PAPER WITH THE ALTERNATIVE WORDING FOR Q24]: We are thinking on alternatives to ask question 23. Can you tell me in your own words what do you think about this version? Which version do you prefer between the two? For what reasons?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often does the U.S. Constitution require a census to be conducted?</a:t>
            </a:r>
          </a:p>
          <a:p>
            <a:pPr lvl="1"/>
            <a:r>
              <a:rPr lang="en-US" sz="1200" kern="1200" dirty="0" smtClean="0">
                <a:solidFill>
                  <a:schemeClr val="tx1"/>
                </a:solidFill>
                <a:effectLst/>
                <a:latin typeface="+mn-lt"/>
                <a:ea typeface="+mn-ea"/>
                <a:cs typeface="+mn-cs"/>
              </a:rPr>
              <a:t>Every 10 years</a:t>
            </a:r>
          </a:p>
          <a:p>
            <a:pPr lvl="1"/>
            <a:r>
              <a:rPr lang="en-US" sz="1200" kern="1200" dirty="0" smtClean="0">
                <a:solidFill>
                  <a:schemeClr val="tx1"/>
                </a:solidFill>
                <a:effectLst/>
                <a:latin typeface="+mn-lt"/>
                <a:ea typeface="+mn-ea"/>
                <a:cs typeface="+mn-cs"/>
              </a:rPr>
              <a:t>Every 5 years</a:t>
            </a:r>
          </a:p>
          <a:p>
            <a:pPr lvl="1"/>
            <a:r>
              <a:rPr lang="en-US" sz="1200" kern="1200" dirty="0" smtClean="0">
                <a:solidFill>
                  <a:schemeClr val="tx1"/>
                </a:solidFill>
                <a:effectLst/>
                <a:latin typeface="+mn-lt"/>
                <a:ea typeface="+mn-ea"/>
                <a:cs typeface="+mn-cs"/>
              </a:rPr>
              <a:t>The Constitution does not require a census at all</a:t>
            </a:r>
          </a:p>
          <a:p>
            <a:r>
              <a:rPr lang="en-US" sz="1200" kern="1200" dirty="0" smtClean="0">
                <a:solidFill>
                  <a:schemeClr val="tx1"/>
                </a:solidFill>
                <a:effectLst/>
                <a:latin typeface="+mn-lt"/>
                <a:ea typeface="+mn-ea"/>
                <a:cs typeface="+mn-cs"/>
              </a:rPr>
              <a:t>Don’t know</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ONLY AFTER Q24]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Before you answered Q13-Q24. There was an introduction to the section that read as follows: “</a:t>
            </a:r>
            <a:r>
              <a:rPr lang="en-US" sz="900" kern="1200" dirty="0" smtClean="0">
                <a:solidFill>
                  <a:schemeClr val="tx1"/>
                </a:solidFill>
                <a:effectLst/>
                <a:latin typeface="+mn-lt"/>
                <a:ea typeface="+mn-ea"/>
                <a:cs typeface="+mn-cs"/>
              </a:rPr>
              <a:t>The following questions are about the Census in general. P</a:t>
            </a:r>
            <a:r>
              <a:rPr lang="en-US" sz="1200" kern="1200" dirty="0" smtClean="0">
                <a:solidFill>
                  <a:schemeClr val="tx1"/>
                </a:solidFill>
                <a:effectLst/>
                <a:latin typeface="+mn-lt"/>
                <a:ea typeface="+mn-ea"/>
                <a:cs typeface="+mn-cs"/>
              </a:rPr>
              <a:t>lease answer to the best of your knowledge. There is no need to look up this information.” What does this instruction mean to you in your own words? We want to make sure people know they should not look up information when they answer these questions. Is this how you understood the instruction? [IF NO] How can it be improved? </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14</a:t>
            </a:fld>
            <a:endParaRPr lang="en-US"/>
          </a:p>
        </p:txBody>
      </p:sp>
    </p:spTree>
    <p:extLst>
      <p:ext uri="{BB962C8B-B14F-4D97-AF65-F5344CB8AC3E}">
        <p14:creationId xmlns:p14="http://schemas.microsoft.com/office/powerpoint/2010/main" val="702564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15</a:t>
            </a:fld>
            <a:endParaRPr lang="en-US"/>
          </a:p>
        </p:txBody>
      </p:sp>
    </p:spTree>
    <p:extLst>
      <p:ext uri="{BB962C8B-B14F-4D97-AF65-F5344CB8AC3E}">
        <p14:creationId xmlns:p14="http://schemas.microsoft.com/office/powerpoint/2010/main" val="590036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16</a:t>
            </a:fld>
            <a:endParaRPr lang="en-US"/>
          </a:p>
        </p:txBody>
      </p:sp>
    </p:spTree>
    <p:extLst>
      <p:ext uri="{BB962C8B-B14F-4D97-AF65-F5344CB8AC3E}">
        <p14:creationId xmlns:p14="http://schemas.microsoft.com/office/powerpoint/2010/main" val="2331388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Q25-Q33.]</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Can you think on more public services that we did not include in these questions (Q25-Q33)?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[PROBES FOR SPANISH ONLY]</a:t>
            </a:r>
          </a:p>
          <a:p>
            <a:pPr lvl="0"/>
            <a:r>
              <a:rPr lang="en-US" sz="1200" kern="1200" dirty="0" smtClean="0">
                <a:solidFill>
                  <a:schemeClr val="tx1"/>
                </a:solidFill>
                <a:effectLst/>
                <a:latin typeface="+mn-lt"/>
                <a:ea typeface="+mn-ea"/>
                <a:cs typeface="+mn-cs"/>
              </a:rPr>
              <a:t> In your own words, what does “Job training programs” in question 30 mean to you?</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17</a:t>
            </a:fld>
            <a:endParaRPr lang="en-US"/>
          </a:p>
        </p:txBody>
      </p:sp>
    </p:spTree>
    <p:extLst>
      <p:ext uri="{BB962C8B-B14F-4D97-AF65-F5344CB8AC3E}">
        <p14:creationId xmlns:p14="http://schemas.microsoft.com/office/powerpoint/2010/main" val="3964442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[INSTRUCTIONS FOR INTERVIEWER: AFTER READING THE INTRODUCTORY STATEMENT FOR Q34-Q36, ASK THE RESPONDENT TO STOP READING THE QUESTIONNAIRE AND PROBE]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Before you answer the next survey questions, I want to know what uses for the Census you think the survey will be asking you about?</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18</a:t>
            </a:fld>
            <a:endParaRPr lang="en-US"/>
          </a:p>
        </p:txBody>
      </p:sp>
    </p:spTree>
    <p:extLst>
      <p:ext uri="{BB962C8B-B14F-4D97-AF65-F5344CB8AC3E}">
        <p14:creationId xmlns:p14="http://schemas.microsoft.com/office/powerpoint/2010/main" val="106972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Q35.] </a:t>
            </a:r>
          </a:p>
          <a:p>
            <a:pPr lvl="0"/>
            <a:r>
              <a:rPr lang="en-US" sz="1200" kern="1200" dirty="0" smtClean="0">
                <a:solidFill>
                  <a:schemeClr val="tx1"/>
                </a:solidFill>
                <a:effectLst/>
                <a:latin typeface="+mn-lt"/>
                <a:ea typeface="+mn-ea"/>
                <a:cs typeface="+mn-cs"/>
              </a:rPr>
              <a:t>In your own words, can you tell me what "changes in your community" mean to you in question 35?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[PROBE AFTER Q36.] </a:t>
            </a:r>
          </a:p>
          <a:p>
            <a:pPr lvl="0"/>
            <a:r>
              <a:rPr lang="en-US" sz="1200" kern="1200" dirty="0" smtClean="0">
                <a:solidFill>
                  <a:schemeClr val="tx1"/>
                </a:solidFill>
                <a:effectLst/>
                <a:latin typeface="+mn-lt"/>
                <a:ea typeface="+mn-ea"/>
                <a:cs typeface="+mn-cs"/>
              </a:rPr>
              <a:t>What do “civil rights laws” mean to you in question 36?</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19</a:t>
            </a:fld>
            <a:endParaRPr lang="en-US"/>
          </a:p>
        </p:txBody>
      </p:sp>
    </p:spTree>
    <p:extLst>
      <p:ext uri="{BB962C8B-B14F-4D97-AF65-F5344CB8AC3E}">
        <p14:creationId xmlns:p14="http://schemas.microsoft.com/office/powerpoint/2010/main" val="16945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a:t>
            </a:fld>
            <a:endParaRPr lang="en-US"/>
          </a:p>
        </p:txBody>
      </p:sp>
    </p:spTree>
    <p:extLst>
      <p:ext uri="{BB962C8B-B14F-4D97-AF65-F5344CB8AC3E}">
        <p14:creationId xmlns:p14="http://schemas.microsoft.com/office/powerpoint/2010/main" val="3463659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ASKING  Q37-Q40.]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[PROBE FOR Q37.] </a:t>
            </a:r>
          </a:p>
          <a:p>
            <a:pPr lvl="0"/>
            <a:r>
              <a:rPr lang="en-US" sz="1200" kern="1200" dirty="0" smtClean="0">
                <a:solidFill>
                  <a:schemeClr val="tx1"/>
                </a:solidFill>
                <a:effectLst/>
                <a:latin typeface="+mn-lt"/>
                <a:ea typeface="+mn-ea"/>
                <a:cs typeface="+mn-cs"/>
              </a:rPr>
              <a:t>In your own words, can you tell me what Q37 is asking? [IF NECESSARY] What does "making sure your voice is heard" mean?</a:t>
            </a:r>
          </a:p>
          <a:p>
            <a:r>
              <a:rPr lang="en-US" sz="1200" kern="1200" dirty="0" smtClean="0">
                <a:solidFill>
                  <a:schemeClr val="tx1"/>
                </a:solidFill>
                <a:effectLst/>
                <a:latin typeface="+mn-lt"/>
                <a:ea typeface="+mn-ea"/>
                <a:cs typeface="+mn-cs"/>
              </a:rPr>
              <a:t>[PROBE FOR Q38.] </a:t>
            </a:r>
          </a:p>
          <a:p>
            <a:pPr lvl="0"/>
            <a:r>
              <a:rPr lang="en-US" sz="1200" kern="1200" dirty="0" smtClean="0">
                <a:solidFill>
                  <a:schemeClr val="tx1"/>
                </a:solidFill>
                <a:effectLst/>
                <a:latin typeface="+mn-lt"/>
                <a:ea typeface="+mn-ea"/>
                <a:cs typeface="+mn-cs"/>
              </a:rPr>
              <a:t>What about Q38, can you tell me in your own words what Q38 is asking? [IF NECESSARY]  What does "proud of your cultural heritage" mean?</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FOR Q39.] </a:t>
            </a:r>
          </a:p>
          <a:p>
            <a:pPr lvl="0"/>
            <a:r>
              <a:rPr lang="en-US" sz="1200" kern="1200" dirty="0" smtClean="0">
                <a:solidFill>
                  <a:schemeClr val="tx1"/>
                </a:solidFill>
                <a:effectLst/>
                <a:latin typeface="+mn-lt"/>
                <a:ea typeface="+mn-ea"/>
                <a:cs typeface="+mn-cs"/>
              </a:rPr>
              <a:t>In your own words, can you tell me what Q39 is asking? [IF NECESSARY]  What does "a better future for your community" mean?</a:t>
            </a:r>
          </a:p>
          <a:p>
            <a:r>
              <a:rPr lang="en-US" sz="1200" kern="1200" dirty="0" smtClean="0">
                <a:solidFill>
                  <a:schemeClr val="tx1"/>
                </a:solidFill>
                <a:effectLst/>
                <a:latin typeface="+mn-lt"/>
                <a:ea typeface="+mn-ea"/>
                <a:cs typeface="+mn-cs"/>
              </a:rPr>
              <a:t>[PROBE FOR Q40.] </a:t>
            </a:r>
          </a:p>
          <a:p>
            <a:pPr lvl="0"/>
            <a:r>
              <a:rPr lang="en-US" sz="1200" kern="1200" dirty="0" smtClean="0">
                <a:solidFill>
                  <a:schemeClr val="tx1"/>
                </a:solidFill>
                <a:effectLst/>
                <a:latin typeface="+mn-lt"/>
                <a:ea typeface="+mn-ea"/>
                <a:cs typeface="+mn-cs"/>
              </a:rPr>
              <a:t>In your own words, can you tell me what Q40 is asking? [IF NECESSARY]  What does "civic responsibility" mean?</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20</a:t>
            </a:fld>
            <a:endParaRPr lang="en-US"/>
          </a:p>
        </p:txBody>
      </p:sp>
    </p:spTree>
    <p:extLst>
      <p:ext uri="{BB962C8B-B14F-4D97-AF65-F5344CB8AC3E}">
        <p14:creationId xmlns:p14="http://schemas.microsoft.com/office/powerpoint/2010/main" val="871518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Q41]</a:t>
            </a:r>
          </a:p>
          <a:p>
            <a:pPr lvl="0"/>
            <a:r>
              <a:rPr lang="en-US" sz="1200" kern="1200" dirty="0" smtClean="0">
                <a:solidFill>
                  <a:schemeClr val="tx1"/>
                </a:solidFill>
                <a:effectLst/>
                <a:latin typeface="+mn-lt"/>
                <a:ea typeface="+mn-ea"/>
                <a:cs typeface="+mn-cs"/>
              </a:rPr>
              <a:t>Can you think on more options that were not included in this list?</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21</a:t>
            </a:fld>
            <a:endParaRPr lang="en-US"/>
          </a:p>
        </p:txBody>
      </p:sp>
    </p:spTree>
    <p:extLst>
      <p:ext uri="{BB962C8B-B14F-4D97-AF65-F5344CB8AC3E}">
        <p14:creationId xmlns:p14="http://schemas.microsoft.com/office/powerpoint/2010/main" val="87409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Q42]</a:t>
            </a:r>
          </a:p>
          <a:p>
            <a:pPr lvl="0"/>
            <a:r>
              <a:rPr lang="en-US" sz="1200" kern="1200" dirty="0" smtClean="0">
                <a:solidFill>
                  <a:schemeClr val="tx1"/>
                </a:solidFill>
                <a:effectLst/>
                <a:latin typeface="+mn-lt"/>
                <a:ea typeface="+mn-ea"/>
                <a:cs typeface="+mn-cs"/>
              </a:rPr>
              <a:t>What does “your community” mean to you in this question?</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22</a:t>
            </a:fld>
            <a:endParaRPr lang="en-US"/>
          </a:p>
        </p:txBody>
      </p:sp>
    </p:spTree>
    <p:extLst>
      <p:ext uri="{BB962C8B-B14F-4D97-AF65-F5344CB8AC3E}">
        <p14:creationId xmlns:p14="http://schemas.microsoft.com/office/powerpoint/2010/main" val="1099702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23</a:t>
            </a:fld>
            <a:endParaRPr lang="en-US"/>
          </a:p>
        </p:txBody>
      </p:sp>
    </p:spTree>
    <p:extLst>
      <p:ext uri="{BB962C8B-B14F-4D97-AF65-F5344CB8AC3E}">
        <p14:creationId xmlns:p14="http://schemas.microsoft.com/office/powerpoint/2010/main" val="3851657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ASKING  Q46-Q49.]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FOR Q46]</a:t>
            </a:r>
          </a:p>
          <a:p>
            <a:pPr lvl="0"/>
            <a:r>
              <a:rPr lang="en-US" sz="1200" kern="1200" dirty="0" smtClean="0">
                <a:solidFill>
                  <a:schemeClr val="tx1"/>
                </a:solidFill>
                <a:effectLst/>
                <a:latin typeface="+mn-lt"/>
                <a:ea typeface="+mn-ea"/>
                <a:cs typeface="+mn-cs"/>
              </a:rPr>
              <a:t>In question 46, what does the phrase “not keep answers confidential” mean to you?” </a:t>
            </a:r>
          </a:p>
          <a:p>
            <a:r>
              <a:rPr lang="en-US" sz="1200" kern="1200" dirty="0" smtClean="0">
                <a:solidFill>
                  <a:schemeClr val="tx1"/>
                </a:solidFill>
                <a:effectLst/>
                <a:latin typeface="+mn-lt"/>
                <a:ea typeface="+mn-ea"/>
                <a:cs typeface="+mn-cs"/>
              </a:rPr>
              <a:t>[PROBE FOR Q47]</a:t>
            </a:r>
          </a:p>
          <a:p>
            <a:pPr lvl="0"/>
            <a:r>
              <a:rPr lang="en-US" sz="1200" kern="1200" dirty="0" smtClean="0">
                <a:solidFill>
                  <a:schemeClr val="tx1"/>
                </a:solidFill>
                <a:effectLst/>
                <a:latin typeface="+mn-lt"/>
                <a:ea typeface="+mn-ea"/>
                <a:cs typeface="+mn-cs"/>
              </a:rPr>
              <a:t>When  question 47 asked about information being </a:t>
            </a:r>
            <a:r>
              <a:rPr lang="en-US" sz="1200" kern="1200" dirty="0" err="1" smtClean="0">
                <a:solidFill>
                  <a:schemeClr val="tx1"/>
                </a:solidFill>
                <a:effectLst/>
                <a:latin typeface="+mn-lt"/>
                <a:ea typeface="+mn-ea"/>
                <a:cs typeface="+mn-cs"/>
              </a:rPr>
              <a:t>miused</a:t>
            </a:r>
            <a:r>
              <a:rPr lang="en-US" sz="1200" kern="1200" dirty="0" smtClean="0">
                <a:solidFill>
                  <a:schemeClr val="tx1"/>
                </a:solidFill>
                <a:effectLst/>
                <a:latin typeface="+mn-lt"/>
                <a:ea typeface="+mn-ea"/>
                <a:cs typeface="+mn-cs"/>
              </a:rPr>
              <a:t>, what type of information were you thinking about?</a:t>
            </a:r>
          </a:p>
          <a:p>
            <a:r>
              <a:rPr lang="en-US" sz="1200" kern="1200" dirty="0" smtClean="0">
                <a:solidFill>
                  <a:schemeClr val="tx1"/>
                </a:solidFill>
                <a:effectLst/>
                <a:latin typeface="+mn-lt"/>
                <a:ea typeface="+mn-ea"/>
                <a:cs typeface="+mn-cs"/>
              </a:rPr>
              <a:t>[PROBE FOR 48]</a:t>
            </a:r>
          </a:p>
          <a:p>
            <a:pPr lvl="0"/>
            <a:r>
              <a:rPr lang="en-US" sz="1200" kern="1200" dirty="0" smtClean="0">
                <a:solidFill>
                  <a:schemeClr val="tx1"/>
                </a:solidFill>
                <a:effectLst/>
                <a:latin typeface="+mn-lt"/>
                <a:ea typeface="+mn-ea"/>
                <a:cs typeface="+mn-cs"/>
              </a:rPr>
              <a:t>What does “share answers with other government agencies” mean to you in question 48?</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FOR Q49]</a:t>
            </a:r>
          </a:p>
          <a:p>
            <a:pPr lvl="0"/>
            <a:r>
              <a:rPr lang="en-US" sz="1200" kern="1200" dirty="0" smtClean="0">
                <a:solidFill>
                  <a:schemeClr val="tx1"/>
                </a:solidFill>
                <a:effectLst/>
                <a:latin typeface="+mn-lt"/>
                <a:ea typeface="+mn-ea"/>
                <a:cs typeface="+mn-cs"/>
              </a:rPr>
              <a:t>What does “used against you” mean to you in question 49?</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FOR SPANISH ONLY] </a:t>
            </a:r>
          </a:p>
          <a:p>
            <a:pPr lvl="0"/>
            <a:r>
              <a:rPr lang="en-US" sz="1200" kern="1200" dirty="0" smtClean="0">
                <a:solidFill>
                  <a:schemeClr val="tx1"/>
                </a:solidFill>
                <a:effectLst/>
                <a:latin typeface="+mn-lt"/>
                <a:ea typeface="+mn-ea"/>
                <a:cs typeface="+mn-cs"/>
              </a:rPr>
              <a:t>Can you tell me more about what “misused” means to you in question 47?</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24</a:t>
            </a:fld>
            <a:endParaRPr lang="en-US"/>
          </a:p>
        </p:txBody>
      </p:sp>
    </p:spTree>
    <p:extLst>
      <p:ext uri="{BB962C8B-B14F-4D97-AF65-F5344CB8AC3E}">
        <p14:creationId xmlns:p14="http://schemas.microsoft.com/office/powerpoint/2010/main" val="128556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25</a:t>
            </a:fld>
            <a:endParaRPr lang="en-US"/>
          </a:p>
        </p:txBody>
      </p:sp>
    </p:spTree>
    <p:extLst>
      <p:ext uri="{BB962C8B-B14F-4D97-AF65-F5344CB8AC3E}">
        <p14:creationId xmlns:p14="http://schemas.microsoft.com/office/powerpoint/2010/main" val="3118950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FOR Q52]</a:t>
            </a:r>
          </a:p>
          <a:p>
            <a:pPr lvl="0"/>
            <a:r>
              <a:rPr lang="en-US" sz="1200" kern="1200" dirty="0" smtClean="0">
                <a:solidFill>
                  <a:schemeClr val="tx1"/>
                </a:solidFill>
                <a:effectLst/>
                <a:latin typeface="+mn-lt"/>
                <a:ea typeface="+mn-ea"/>
                <a:cs typeface="+mn-cs"/>
              </a:rPr>
              <a:t>How did you come up for answer to  question 48?</a:t>
            </a:r>
          </a:p>
          <a:p>
            <a:pPr lvl="0"/>
            <a:r>
              <a:rPr lang="en-US" sz="1200" kern="1200" dirty="0" smtClean="0">
                <a:solidFill>
                  <a:schemeClr val="tx1"/>
                </a:solidFill>
                <a:effectLst/>
                <a:latin typeface="+mn-lt"/>
                <a:ea typeface="+mn-ea"/>
                <a:cs typeface="+mn-cs"/>
              </a:rPr>
              <a:t>[IF HARM]: How do you think answering your Census form could harm you?</a:t>
            </a:r>
          </a:p>
          <a:p>
            <a:pPr lvl="0"/>
            <a:r>
              <a:rPr lang="en-US" sz="1200" kern="1200" dirty="0" smtClean="0">
                <a:solidFill>
                  <a:schemeClr val="tx1"/>
                </a:solidFill>
                <a:effectLst/>
                <a:latin typeface="+mn-lt"/>
                <a:ea typeface="+mn-ea"/>
                <a:cs typeface="+mn-cs"/>
              </a:rPr>
              <a:t>[IF BENEFIT]: How do you think answering your Census form could benefit you?</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26</a:t>
            </a:fld>
            <a:endParaRPr lang="en-US"/>
          </a:p>
        </p:txBody>
      </p:sp>
    </p:spTree>
    <p:extLst>
      <p:ext uri="{BB962C8B-B14F-4D97-AF65-F5344CB8AC3E}">
        <p14:creationId xmlns:p14="http://schemas.microsoft.com/office/powerpoint/2010/main" val="310676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27</a:t>
            </a:fld>
            <a:endParaRPr lang="en-US"/>
          </a:p>
        </p:txBody>
      </p:sp>
    </p:spTree>
    <p:extLst>
      <p:ext uri="{BB962C8B-B14F-4D97-AF65-F5344CB8AC3E}">
        <p14:creationId xmlns:p14="http://schemas.microsoft.com/office/powerpoint/2010/main" val="1975689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28</a:t>
            </a:fld>
            <a:endParaRPr lang="en-US"/>
          </a:p>
        </p:txBody>
      </p:sp>
    </p:spTree>
    <p:extLst>
      <p:ext uri="{BB962C8B-B14F-4D97-AF65-F5344CB8AC3E}">
        <p14:creationId xmlns:p14="http://schemas.microsoft.com/office/powerpoint/2010/main" val="46576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Q54]</a:t>
            </a:r>
          </a:p>
          <a:p>
            <a:pPr lvl="0"/>
            <a:r>
              <a:rPr lang="en-US" sz="1200" kern="1200" dirty="0" smtClean="0">
                <a:solidFill>
                  <a:schemeClr val="tx1"/>
                </a:solidFill>
                <a:effectLst/>
                <a:latin typeface="+mn-lt"/>
                <a:ea typeface="+mn-ea"/>
                <a:cs typeface="+mn-cs"/>
              </a:rPr>
              <a:t>Are there any activities you think that are missing from the list?  Which ones?</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29</a:t>
            </a:fld>
            <a:endParaRPr lang="en-US"/>
          </a:p>
        </p:txBody>
      </p:sp>
    </p:spTree>
    <p:extLst>
      <p:ext uri="{BB962C8B-B14F-4D97-AF65-F5344CB8AC3E}">
        <p14:creationId xmlns:p14="http://schemas.microsoft.com/office/powerpoint/2010/main" val="139516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a:t>
            </a:fld>
            <a:endParaRPr lang="en-US"/>
          </a:p>
        </p:txBody>
      </p:sp>
    </p:spTree>
    <p:extLst>
      <p:ext uri="{BB962C8B-B14F-4D97-AF65-F5344CB8AC3E}">
        <p14:creationId xmlns:p14="http://schemas.microsoft.com/office/powerpoint/2010/main" val="3403954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30</a:t>
            </a:fld>
            <a:endParaRPr lang="en-US"/>
          </a:p>
        </p:txBody>
      </p:sp>
    </p:spTree>
    <p:extLst>
      <p:ext uri="{BB962C8B-B14F-4D97-AF65-F5344CB8AC3E}">
        <p14:creationId xmlns:p14="http://schemas.microsoft.com/office/powerpoint/2010/main" val="4222415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FOR SPANISH ONLY] </a:t>
            </a:r>
          </a:p>
          <a:p>
            <a:pPr lvl="0"/>
            <a:r>
              <a:rPr lang="en-US" sz="1200" kern="1200" dirty="0" smtClean="0">
                <a:solidFill>
                  <a:schemeClr val="tx1"/>
                </a:solidFill>
                <a:effectLst/>
                <a:latin typeface="+mn-lt"/>
                <a:ea typeface="+mn-ea"/>
                <a:cs typeface="+mn-cs"/>
              </a:rPr>
              <a:t>Can you tell me more about what “local broadcast radio” means to you in option 2?</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[INSTRUCTION FOR INTERVIEWER: PAY ATTENTION TO ANY PERCEIVED DIFFICULTY AND OR HESITATION ON THE DEMOGRAPHICS AND PROBE WHEN NECESSARY]</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31</a:t>
            </a:fld>
            <a:endParaRPr lang="en-US"/>
          </a:p>
        </p:txBody>
      </p:sp>
    </p:spTree>
    <p:extLst>
      <p:ext uri="{BB962C8B-B14F-4D97-AF65-F5344CB8AC3E}">
        <p14:creationId xmlns:p14="http://schemas.microsoft.com/office/powerpoint/2010/main" val="1746258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32</a:t>
            </a:fld>
            <a:endParaRPr lang="en-US"/>
          </a:p>
        </p:txBody>
      </p:sp>
    </p:spTree>
    <p:extLst>
      <p:ext uri="{BB962C8B-B14F-4D97-AF65-F5344CB8AC3E}">
        <p14:creationId xmlns:p14="http://schemas.microsoft.com/office/powerpoint/2010/main" val="2889245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34</a:t>
            </a:fld>
            <a:endParaRPr lang="en-US"/>
          </a:p>
        </p:txBody>
      </p:sp>
    </p:spTree>
    <p:extLst>
      <p:ext uri="{BB962C8B-B14F-4D97-AF65-F5344CB8AC3E}">
        <p14:creationId xmlns:p14="http://schemas.microsoft.com/office/powerpoint/2010/main" val="710851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35</a:t>
            </a:fld>
            <a:endParaRPr lang="en-US"/>
          </a:p>
        </p:txBody>
      </p:sp>
    </p:spTree>
    <p:extLst>
      <p:ext uri="{BB962C8B-B14F-4D97-AF65-F5344CB8AC3E}">
        <p14:creationId xmlns:p14="http://schemas.microsoft.com/office/powerpoint/2010/main" val="1695701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36</a:t>
            </a:fld>
            <a:endParaRPr lang="en-US"/>
          </a:p>
        </p:txBody>
      </p:sp>
    </p:spTree>
    <p:extLst>
      <p:ext uri="{BB962C8B-B14F-4D97-AF65-F5344CB8AC3E}">
        <p14:creationId xmlns:p14="http://schemas.microsoft.com/office/powerpoint/2010/main" val="1930568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 SAW THIS SCREEN]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37</a:t>
            </a:fld>
            <a:endParaRPr lang="en-US"/>
          </a:p>
        </p:txBody>
      </p:sp>
    </p:spTree>
    <p:extLst>
      <p:ext uri="{BB962C8B-B14F-4D97-AF65-F5344CB8AC3E}">
        <p14:creationId xmlns:p14="http://schemas.microsoft.com/office/powerpoint/2010/main" val="1630261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38</a:t>
            </a:fld>
            <a:endParaRPr lang="en-US"/>
          </a:p>
        </p:txBody>
      </p:sp>
    </p:spTree>
    <p:extLst>
      <p:ext uri="{BB962C8B-B14F-4D97-AF65-F5344CB8AC3E}">
        <p14:creationId xmlns:p14="http://schemas.microsoft.com/office/powerpoint/2010/main" val="2233262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39</a:t>
            </a:fld>
            <a:endParaRPr lang="en-US"/>
          </a:p>
        </p:txBody>
      </p:sp>
    </p:spTree>
    <p:extLst>
      <p:ext uri="{BB962C8B-B14F-4D97-AF65-F5344CB8AC3E}">
        <p14:creationId xmlns:p14="http://schemas.microsoft.com/office/powerpoint/2010/main" val="11213091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R SAW THIS SCREEN]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40</a:t>
            </a:fld>
            <a:endParaRPr lang="en-US"/>
          </a:p>
        </p:txBody>
      </p:sp>
    </p:spTree>
    <p:extLst>
      <p:ext uri="{BB962C8B-B14F-4D97-AF65-F5344CB8AC3E}">
        <p14:creationId xmlns:p14="http://schemas.microsoft.com/office/powerpoint/2010/main" val="205814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FOR SPANISH ONLY – INTERVIEWER: PLEASE POINT OUT TO THE SPECIFIC SENTENCES WHERE THESE CONCEPTS APPEAR IN THE INSTRUCTIONS]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What are you thinking when we say "We intend to keep your answers anonymous "?</a:t>
            </a:r>
          </a:p>
          <a:p>
            <a:r>
              <a:rPr lang="en-US" sz="1200" kern="1200" dirty="0" smtClean="0">
                <a:solidFill>
                  <a:schemeClr val="tx1"/>
                </a:solidFill>
                <a:effectLst/>
                <a:latin typeface="+mn-lt"/>
                <a:ea typeface="+mn-ea"/>
                <a:cs typeface="+mn-cs"/>
              </a:rPr>
              <a:t>- What are you thinking when we say "You can choose not to answer any question "?</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a:t>
            </a:fld>
            <a:endParaRPr lang="en-US"/>
          </a:p>
        </p:txBody>
      </p:sp>
    </p:spTree>
    <p:extLst>
      <p:ext uri="{BB962C8B-B14F-4D97-AF65-F5344CB8AC3E}">
        <p14:creationId xmlns:p14="http://schemas.microsoft.com/office/powerpoint/2010/main" val="1094482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41</a:t>
            </a:fld>
            <a:endParaRPr lang="en-US"/>
          </a:p>
        </p:txBody>
      </p:sp>
    </p:spTree>
    <p:extLst>
      <p:ext uri="{BB962C8B-B14F-4D97-AF65-F5344CB8AC3E}">
        <p14:creationId xmlns:p14="http://schemas.microsoft.com/office/powerpoint/2010/main" val="171760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42</a:t>
            </a:fld>
            <a:endParaRPr lang="en-US"/>
          </a:p>
        </p:txBody>
      </p:sp>
    </p:spTree>
    <p:extLst>
      <p:ext uri="{BB962C8B-B14F-4D97-AF65-F5344CB8AC3E}">
        <p14:creationId xmlns:p14="http://schemas.microsoft.com/office/powerpoint/2010/main" val="499046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43</a:t>
            </a:fld>
            <a:endParaRPr lang="en-US"/>
          </a:p>
        </p:txBody>
      </p:sp>
    </p:spTree>
    <p:extLst>
      <p:ext uri="{BB962C8B-B14F-4D97-AF65-F5344CB8AC3E}">
        <p14:creationId xmlns:p14="http://schemas.microsoft.com/office/powerpoint/2010/main" val="4254862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THANK YOU MESSAGE OR YOU HAVE </a:t>
            </a:r>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r>
              <a:rPr lang="en-US" baseline="0" dirty="0" smtClean="0"/>
              <a:t>NO COMPLETED THE SURVEY, ETC.</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44</a:t>
            </a:fld>
            <a:endParaRPr lang="en-US"/>
          </a:p>
        </p:txBody>
      </p:sp>
    </p:spTree>
    <p:extLst>
      <p:ext uri="{BB962C8B-B14F-4D97-AF65-F5344CB8AC3E}">
        <p14:creationId xmlns:p14="http://schemas.microsoft.com/office/powerpoint/2010/main" val="471967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45</a:t>
            </a:fld>
            <a:endParaRPr lang="en-US"/>
          </a:p>
        </p:txBody>
      </p:sp>
    </p:spTree>
    <p:extLst>
      <p:ext uri="{BB962C8B-B14F-4D97-AF65-F5344CB8AC3E}">
        <p14:creationId xmlns:p14="http://schemas.microsoft.com/office/powerpoint/2010/main" val="1581411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46</a:t>
            </a:fld>
            <a:endParaRPr lang="en-US"/>
          </a:p>
        </p:txBody>
      </p:sp>
    </p:spTree>
    <p:extLst>
      <p:ext uri="{BB962C8B-B14F-4D97-AF65-F5344CB8AC3E}">
        <p14:creationId xmlns:p14="http://schemas.microsoft.com/office/powerpoint/2010/main" val="107067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5</a:t>
            </a:fld>
            <a:endParaRPr lang="en-US"/>
          </a:p>
        </p:txBody>
      </p:sp>
    </p:spTree>
    <p:extLst>
      <p:ext uri="{BB962C8B-B14F-4D97-AF65-F5344CB8AC3E}">
        <p14:creationId xmlns:p14="http://schemas.microsoft.com/office/powerpoint/2010/main" val="213253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[PROBES AFTER Q1 &amp; Q2]</a:t>
            </a:r>
          </a:p>
          <a:p>
            <a:r>
              <a:rPr lang="en-US" sz="1200" kern="1200" dirty="0" smtClean="0">
                <a:solidFill>
                  <a:schemeClr val="tx1"/>
                </a:solidFill>
                <a:effectLst/>
                <a:latin typeface="+mn-lt"/>
                <a:ea typeface="+mn-ea"/>
                <a:cs typeface="+mn-cs"/>
              </a:rPr>
              <a:t>-  How did you come up with your answers for question 1 and question 2?</a:t>
            </a:r>
          </a:p>
          <a:p>
            <a:r>
              <a:rPr lang="en-US" sz="1200" kern="1200" dirty="0" smtClean="0">
                <a:solidFill>
                  <a:schemeClr val="tx1"/>
                </a:solidFill>
                <a:effectLst/>
                <a:latin typeface="+mn-lt"/>
                <a:ea typeface="+mn-ea"/>
                <a:cs typeface="+mn-cs"/>
              </a:rPr>
              <a:t>-  What are you thinking when we say "impacts you and your community"?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[PROBES FOR SPANISH ONLY] </a:t>
            </a:r>
          </a:p>
          <a:p>
            <a:pPr lvl="0"/>
            <a:r>
              <a:rPr lang="en-US" sz="1200" kern="1200" dirty="0" smtClean="0">
                <a:solidFill>
                  <a:schemeClr val="tx1"/>
                </a:solidFill>
                <a:effectLst/>
                <a:latin typeface="+mn-lt"/>
                <a:ea typeface="+mn-ea"/>
                <a:cs typeface="+mn-cs"/>
              </a:rPr>
              <a:t>Can you tell me more about what “how familiar” means to you both in question 1 and question 2?</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6</a:t>
            </a:fld>
            <a:endParaRPr lang="en-US"/>
          </a:p>
        </p:txBody>
      </p:sp>
    </p:spTree>
    <p:extLst>
      <p:ext uri="{BB962C8B-B14F-4D97-AF65-F5344CB8AC3E}">
        <p14:creationId xmlns:p14="http://schemas.microsoft.com/office/powerpoint/2010/main" val="325549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AFTER Q3 &amp; Q4] </a:t>
            </a:r>
          </a:p>
          <a:p>
            <a:pPr lvl="0"/>
            <a:r>
              <a:rPr lang="en-US" sz="1200" kern="1200" dirty="0" smtClean="0">
                <a:solidFill>
                  <a:schemeClr val="tx1"/>
                </a:solidFill>
                <a:effectLst/>
                <a:latin typeface="+mn-lt"/>
                <a:ea typeface="+mn-ea"/>
                <a:cs typeface="+mn-cs"/>
              </a:rPr>
              <a:t>Let us reread question 3 and question 4.  Are these questions asking you the same thing or something different?  Can you tell me more about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7</a:t>
            </a:fld>
            <a:endParaRPr lang="en-US"/>
          </a:p>
        </p:txBody>
      </p:sp>
    </p:spTree>
    <p:extLst>
      <p:ext uri="{BB962C8B-B14F-4D97-AF65-F5344CB8AC3E}">
        <p14:creationId xmlns:p14="http://schemas.microsoft.com/office/powerpoint/2010/main" val="408221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[PROBE FOR Q5 &amp; Q6] </a:t>
            </a:r>
          </a:p>
          <a:p>
            <a:r>
              <a:rPr lang="en-US" sz="1200" kern="1200" dirty="0" smtClean="0">
                <a:solidFill>
                  <a:schemeClr val="tx1"/>
                </a:solidFill>
                <a:effectLst/>
                <a:latin typeface="+mn-lt"/>
                <a:ea typeface="+mn-ea"/>
                <a:cs typeface="+mn-cs"/>
              </a:rPr>
              <a:t>-  How did you come up with your answers for question 5 and question 6?</a:t>
            </a:r>
          </a:p>
          <a:p>
            <a:r>
              <a:rPr lang="en-US" sz="1200" kern="1200" dirty="0" smtClean="0">
                <a:solidFill>
                  <a:schemeClr val="tx1"/>
                </a:solidFill>
                <a:effectLst/>
                <a:latin typeface="+mn-lt"/>
                <a:ea typeface="+mn-ea"/>
                <a:cs typeface="+mn-cs"/>
              </a:rPr>
              <a:t>-  What does “census form” mean to you in question 6?</a:t>
            </a:r>
          </a:p>
          <a:p>
            <a:endParaRPr lang="en-US" dirty="0" smtClean="0"/>
          </a:p>
          <a:p>
            <a:r>
              <a:rPr lang="en-US" sz="1200" kern="1200" dirty="0" smtClean="0">
                <a:solidFill>
                  <a:schemeClr val="tx1"/>
                </a:solidFill>
                <a:effectLst/>
                <a:latin typeface="+mn-lt"/>
                <a:ea typeface="+mn-ea"/>
                <a:cs typeface="+mn-cs"/>
              </a:rPr>
              <a:t>[PROBE FOR Q7] </a:t>
            </a:r>
          </a:p>
          <a:p>
            <a:pPr lvl="0"/>
            <a:r>
              <a:rPr lang="en-US" sz="1200" kern="1200" dirty="0" smtClean="0">
                <a:solidFill>
                  <a:schemeClr val="tx1"/>
                </a:solidFill>
                <a:effectLst/>
                <a:latin typeface="+mn-lt"/>
                <a:ea typeface="+mn-ea"/>
                <a:cs typeface="+mn-cs"/>
              </a:rPr>
              <a:t>Can you tell me more about how did you come up with an answer for question 7?</a:t>
            </a:r>
          </a:p>
          <a:p>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8</a:t>
            </a:fld>
            <a:endParaRPr lang="en-US"/>
          </a:p>
        </p:txBody>
      </p:sp>
    </p:spTree>
    <p:extLst>
      <p:ext uri="{BB962C8B-B14F-4D97-AF65-F5344CB8AC3E}">
        <p14:creationId xmlns:p14="http://schemas.microsoft.com/office/powerpoint/2010/main" val="147946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have any comments about this screen? [IF R HAD PROBLEMS] Tell me more about your experience with this screen.</a:t>
            </a:r>
            <a:endParaRPr lang="en-US" dirty="0"/>
          </a:p>
        </p:txBody>
      </p:sp>
      <p:sp>
        <p:nvSpPr>
          <p:cNvPr id="4" name="Slide Number Placeholder 3"/>
          <p:cNvSpPr>
            <a:spLocks noGrp="1"/>
          </p:cNvSpPr>
          <p:nvPr>
            <p:ph type="sldNum" sz="quarter" idx="10"/>
          </p:nvPr>
        </p:nvSpPr>
        <p:spPr/>
        <p:txBody>
          <a:bodyPr/>
          <a:lstStyle/>
          <a:p>
            <a:fld id="{75D7D7CB-4A46-44D5-AF61-65426FB62AC6}" type="slidenum">
              <a:rPr lang="en-US" smtClean="0"/>
              <a:t>9</a:t>
            </a:fld>
            <a:endParaRPr lang="en-US"/>
          </a:p>
        </p:txBody>
      </p:sp>
    </p:spTree>
    <p:extLst>
      <p:ext uri="{BB962C8B-B14F-4D97-AF65-F5344CB8AC3E}">
        <p14:creationId xmlns:p14="http://schemas.microsoft.com/office/powerpoint/2010/main" val="387675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699F1-9226-4475-B4BF-7EEC89DDB70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1449661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699F1-9226-4475-B4BF-7EEC89DDB70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86926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699F1-9226-4475-B4BF-7EEC89DDB70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378501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699F1-9226-4475-B4BF-7EEC89DDB70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67751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6699F1-9226-4475-B4BF-7EEC89DDB70E}" type="datetimeFigureOut">
              <a:rPr lang="en-US" smtClean="0"/>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177987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699F1-9226-4475-B4BF-7EEC89DDB70E}"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203016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699F1-9226-4475-B4BF-7EEC89DDB70E}" type="datetimeFigureOut">
              <a:rPr lang="en-US" smtClean="0"/>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325366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699F1-9226-4475-B4BF-7EEC89DDB70E}" type="datetimeFigureOut">
              <a:rPr lang="en-US" smtClean="0"/>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113045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699F1-9226-4475-B4BF-7EEC89DDB70E}" type="datetimeFigureOut">
              <a:rPr lang="en-US" smtClean="0"/>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168171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6699F1-9226-4475-B4BF-7EEC89DDB70E}"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149026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6699F1-9226-4475-B4BF-7EEC89DDB70E}" type="datetimeFigureOut">
              <a:rPr lang="en-US" smtClean="0"/>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B037-3833-4D91-AE3E-A53308BEC2E4}" type="slidenum">
              <a:rPr lang="en-US" smtClean="0"/>
              <a:t>‹#›</a:t>
            </a:fld>
            <a:endParaRPr lang="en-US"/>
          </a:p>
        </p:txBody>
      </p:sp>
    </p:spTree>
    <p:extLst>
      <p:ext uri="{BB962C8B-B14F-4D97-AF65-F5344CB8AC3E}">
        <p14:creationId xmlns:p14="http://schemas.microsoft.com/office/powerpoint/2010/main" val="34921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699F1-9226-4475-B4BF-7EEC89DDB70E}" type="datetimeFigureOut">
              <a:rPr lang="en-US" smtClean="0"/>
              <a:t>5/24/2017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B037-3833-4D91-AE3E-A53308BEC2E4}" type="slidenum">
              <a:rPr lang="en-US" smtClean="0"/>
              <a:t>‹#›</a:t>
            </a:fld>
            <a:endParaRPr lang="en-US"/>
          </a:p>
        </p:txBody>
      </p:sp>
    </p:spTree>
    <p:extLst>
      <p:ext uri="{BB962C8B-B14F-4D97-AF65-F5344CB8AC3E}">
        <p14:creationId xmlns:p14="http://schemas.microsoft.com/office/powerpoint/2010/main" val="347508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53334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385081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930709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0256" y="1926770"/>
            <a:ext cx="11478982" cy="6453776"/>
          </a:xfrm>
          <a:prstGeom prst="rect">
            <a:avLst/>
          </a:prstGeom>
        </p:spPr>
      </p:pic>
      <p:pic>
        <p:nvPicPr>
          <p:cNvPr id="2" name="Picture 1"/>
          <p:cNvPicPr>
            <a:picLocks noChangeAspect="1"/>
          </p:cNvPicPr>
          <p:nvPr/>
        </p:nvPicPr>
        <p:blipFill>
          <a:blip r:embed="rId4"/>
          <a:stretch>
            <a:fillRect/>
          </a:stretch>
        </p:blipFill>
        <p:spPr>
          <a:xfrm>
            <a:off x="187098" y="-640944"/>
            <a:ext cx="11438845" cy="6431209"/>
          </a:xfrm>
          <a:prstGeom prst="rect">
            <a:avLst/>
          </a:prstGeom>
        </p:spPr>
      </p:pic>
    </p:spTree>
    <p:extLst>
      <p:ext uri="{BB962C8B-B14F-4D97-AF65-F5344CB8AC3E}">
        <p14:creationId xmlns:p14="http://schemas.microsoft.com/office/powerpoint/2010/main" val="1153755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202329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0760" y="1537538"/>
            <a:ext cx="10968718" cy="6166893"/>
          </a:xfrm>
          <a:prstGeom prst="rect">
            <a:avLst/>
          </a:prstGeom>
        </p:spPr>
      </p:pic>
      <p:pic>
        <p:nvPicPr>
          <p:cNvPr id="2" name="Picture 1"/>
          <p:cNvPicPr>
            <a:picLocks noChangeAspect="1"/>
          </p:cNvPicPr>
          <p:nvPr/>
        </p:nvPicPr>
        <p:blipFill>
          <a:blip r:embed="rId4"/>
          <a:stretch>
            <a:fillRect/>
          </a:stretch>
        </p:blipFill>
        <p:spPr>
          <a:xfrm>
            <a:off x="700764" y="-1235665"/>
            <a:ext cx="10968718" cy="6166893"/>
          </a:xfrm>
          <a:prstGeom prst="rect">
            <a:avLst/>
          </a:prstGeom>
        </p:spPr>
      </p:pic>
    </p:spTree>
    <p:extLst>
      <p:ext uri="{BB962C8B-B14F-4D97-AF65-F5344CB8AC3E}">
        <p14:creationId xmlns:p14="http://schemas.microsoft.com/office/powerpoint/2010/main" val="43244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8860" y="1861458"/>
            <a:ext cx="10884183" cy="6119365"/>
          </a:xfrm>
          <a:prstGeom prst="rect">
            <a:avLst/>
          </a:prstGeom>
        </p:spPr>
      </p:pic>
      <p:pic>
        <p:nvPicPr>
          <p:cNvPr id="2" name="Picture 1"/>
          <p:cNvPicPr>
            <a:picLocks noChangeAspect="1"/>
          </p:cNvPicPr>
          <p:nvPr/>
        </p:nvPicPr>
        <p:blipFill>
          <a:blip r:embed="rId4"/>
          <a:stretch>
            <a:fillRect/>
          </a:stretch>
        </p:blipFill>
        <p:spPr>
          <a:xfrm>
            <a:off x="398860" y="-1312239"/>
            <a:ext cx="10843532" cy="6096510"/>
          </a:xfrm>
          <a:prstGeom prst="rect">
            <a:avLst/>
          </a:prstGeom>
        </p:spPr>
      </p:pic>
    </p:spTree>
    <p:extLst>
      <p:ext uri="{BB962C8B-B14F-4D97-AF65-F5344CB8AC3E}">
        <p14:creationId xmlns:p14="http://schemas.microsoft.com/office/powerpoint/2010/main" val="175914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6854" y="1649186"/>
            <a:ext cx="11561989" cy="6500445"/>
          </a:xfrm>
          <a:prstGeom prst="rect">
            <a:avLst/>
          </a:prstGeom>
        </p:spPr>
      </p:pic>
      <p:pic>
        <p:nvPicPr>
          <p:cNvPr id="2" name="Picture 1"/>
          <p:cNvPicPr>
            <a:picLocks noChangeAspect="1"/>
          </p:cNvPicPr>
          <p:nvPr/>
        </p:nvPicPr>
        <p:blipFill>
          <a:blip r:embed="rId4"/>
          <a:stretch>
            <a:fillRect/>
          </a:stretch>
        </p:blipFill>
        <p:spPr>
          <a:xfrm>
            <a:off x="406854" y="-1732504"/>
            <a:ext cx="11561989" cy="6500445"/>
          </a:xfrm>
          <a:prstGeom prst="rect">
            <a:avLst/>
          </a:prstGeom>
        </p:spPr>
      </p:pic>
    </p:spTree>
    <p:extLst>
      <p:ext uri="{BB962C8B-B14F-4D97-AF65-F5344CB8AC3E}">
        <p14:creationId xmlns:p14="http://schemas.microsoft.com/office/powerpoint/2010/main" val="135192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6725" y="1894115"/>
            <a:ext cx="10705159" cy="6018714"/>
          </a:xfrm>
          <a:prstGeom prst="rect">
            <a:avLst/>
          </a:prstGeom>
        </p:spPr>
      </p:pic>
      <p:pic>
        <p:nvPicPr>
          <p:cNvPr id="2" name="Picture 1"/>
          <p:cNvPicPr>
            <a:picLocks noChangeAspect="1"/>
          </p:cNvPicPr>
          <p:nvPr/>
        </p:nvPicPr>
        <p:blipFill>
          <a:blip r:embed="rId4"/>
          <a:stretch>
            <a:fillRect/>
          </a:stretch>
        </p:blipFill>
        <p:spPr>
          <a:xfrm>
            <a:off x="945695" y="-1415541"/>
            <a:ext cx="10696183" cy="6013667"/>
          </a:xfrm>
          <a:prstGeom prst="rect">
            <a:avLst/>
          </a:prstGeom>
        </p:spPr>
      </p:pic>
    </p:spTree>
    <p:extLst>
      <p:ext uri="{BB962C8B-B14F-4D97-AF65-F5344CB8AC3E}">
        <p14:creationId xmlns:p14="http://schemas.microsoft.com/office/powerpoint/2010/main" val="208678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10972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1944" y="1838598"/>
            <a:ext cx="11140797" cy="6263640"/>
          </a:xfrm>
          <a:prstGeom prst="rect">
            <a:avLst/>
          </a:prstGeom>
        </p:spPr>
      </p:pic>
      <p:pic>
        <p:nvPicPr>
          <p:cNvPr id="2" name="Picture 1"/>
          <p:cNvPicPr>
            <a:picLocks noChangeAspect="1"/>
          </p:cNvPicPr>
          <p:nvPr/>
        </p:nvPicPr>
        <p:blipFill>
          <a:blip r:embed="rId4"/>
          <a:stretch>
            <a:fillRect/>
          </a:stretch>
        </p:blipFill>
        <p:spPr>
          <a:xfrm>
            <a:off x="321944" y="-1365069"/>
            <a:ext cx="11117565" cy="6250578"/>
          </a:xfrm>
          <a:prstGeom prst="rect">
            <a:avLst/>
          </a:prstGeom>
        </p:spPr>
      </p:pic>
    </p:spTree>
    <p:extLst>
      <p:ext uri="{BB962C8B-B14F-4D97-AF65-F5344CB8AC3E}">
        <p14:creationId xmlns:p14="http://schemas.microsoft.com/office/powerpoint/2010/main" val="180052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00733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4934" y="2781430"/>
            <a:ext cx="9191032" cy="5167432"/>
          </a:xfrm>
          <a:prstGeom prst="rect">
            <a:avLst/>
          </a:prstGeom>
        </p:spPr>
      </p:pic>
      <p:pic>
        <p:nvPicPr>
          <p:cNvPr id="2" name="Picture 1"/>
          <p:cNvPicPr>
            <a:picLocks noChangeAspect="1"/>
          </p:cNvPicPr>
          <p:nvPr/>
        </p:nvPicPr>
        <p:blipFill>
          <a:blip r:embed="rId4"/>
          <a:stretch>
            <a:fillRect/>
          </a:stretch>
        </p:blipFill>
        <p:spPr>
          <a:xfrm>
            <a:off x="984934" y="-1509831"/>
            <a:ext cx="9191032" cy="5167432"/>
          </a:xfrm>
          <a:prstGeom prst="rect">
            <a:avLst/>
          </a:prstGeom>
        </p:spPr>
      </p:pic>
    </p:spTree>
    <p:extLst>
      <p:ext uri="{BB962C8B-B14F-4D97-AF65-F5344CB8AC3E}">
        <p14:creationId xmlns:p14="http://schemas.microsoft.com/office/powerpoint/2010/main" val="4287171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6485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340924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41935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84321" y="2612571"/>
            <a:ext cx="9522719" cy="5353916"/>
          </a:xfrm>
          <a:prstGeom prst="rect">
            <a:avLst/>
          </a:prstGeom>
        </p:spPr>
      </p:pic>
      <p:pic>
        <p:nvPicPr>
          <p:cNvPr id="4" name="Picture 3"/>
          <p:cNvPicPr>
            <a:picLocks noChangeAspect="1"/>
          </p:cNvPicPr>
          <p:nvPr/>
        </p:nvPicPr>
        <p:blipFill>
          <a:blip r:embed="rId4"/>
          <a:stretch>
            <a:fillRect/>
          </a:stretch>
        </p:blipFill>
        <p:spPr>
          <a:xfrm>
            <a:off x="1084321" y="-1519972"/>
            <a:ext cx="9522719" cy="5353916"/>
          </a:xfrm>
          <a:prstGeom prst="rect">
            <a:avLst/>
          </a:prstGeom>
        </p:spPr>
      </p:pic>
    </p:spTree>
    <p:extLst>
      <p:ext uri="{BB962C8B-B14F-4D97-AF65-F5344CB8AC3E}">
        <p14:creationId xmlns:p14="http://schemas.microsoft.com/office/powerpoint/2010/main" val="380954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02709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84818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251008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373700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83171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746633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623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22083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968513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62935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731310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13779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816379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1035"/>
            <a:ext cx="13011150" cy="7315200"/>
          </a:xfrm>
          <a:prstGeom prst="rect">
            <a:avLst/>
          </a:prstGeom>
        </p:spPr>
      </p:pic>
    </p:spTree>
    <p:extLst>
      <p:ext uri="{BB962C8B-B14F-4D97-AF65-F5344CB8AC3E}">
        <p14:creationId xmlns:p14="http://schemas.microsoft.com/office/powerpoint/2010/main" val="3825146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863105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39147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985560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647803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218487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81440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1181674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836865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114233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1769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976031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975528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288788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4256868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692782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1721</Words>
  <Application>Microsoft Office PowerPoint</Application>
  <PresentationFormat>Widescreen</PresentationFormat>
  <Paragraphs>222</Paragraphs>
  <Slides>46</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Mikelyn V Meyers (CENSUS/CSM FED)</dc:creator>
  <cp:lastModifiedBy>Aleia Yvonne Clark Fobia (CENSUS/CSM FED)</cp:lastModifiedBy>
  <cp:revision>20</cp:revision>
  <dcterms:created xsi:type="dcterms:W3CDTF">2017-05-18T18:31:27Z</dcterms:created>
  <dcterms:modified xsi:type="dcterms:W3CDTF">2017-05-24T17:13:16Z</dcterms:modified>
</cp:coreProperties>
</file>