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81" r:id="rId2"/>
    <p:sldId id="446" r:id="rId3"/>
    <p:sldId id="405" r:id="rId4"/>
    <p:sldId id="449" r:id="rId5"/>
    <p:sldId id="447" r:id="rId6"/>
    <p:sldId id="448" r:id="rId7"/>
    <p:sldId id="403" r:id="rId8"/>
    <p:sldId id="450" r:id="rId9"/>
    <p:sldId id="451" r:id="rId10"/>
    <p:sldId id="452" r:id="rId11"/>
    <p:sldId id="453" r:id="rId12"/>
    <p:sldId id="287" r:id="rId13"/>
    <p:sldId id="454" r:id="rId14"/>
    <p:sldId id="455" r:id="rId15"/>
    <p:sldId id="445" r:id="rId16"/>
    <p:sldId id="291" r:id="rId17"/>
    <p:sldId id="409" r:id="rId18"/>
    <p:sldId id="456" r:id="rId19"/>
    <p:sldId id="307" r:id="rId20"/>
    <p:sldId id="379" r:id="rId21"/>
    <p:sldId id="457" r:id="rId22"/>
    <p:sldId id="428" r:id="rId23"/>
    <p:sldId id="459" r:id="rId24"/>
    <p:sldId id="458" r:id="rId25"/>
    <p:sldId id="410" r:id="rId26"/>
    <p:sldId id="460" r:id="rId27"/>
    <p:sldId id="463" r:id="rId28"/>
    <p:sldId id="412" r:id="rId29"/>
    <p:sldId id="464" r:id="rId30"/>
    <p:sldId id="465" r:id="rId31"/>
    <p:sldId id="466" r:id="rId32"/>
    <p:sldId id="467" r:id="rId33"/>
    <p:sldId id="319" r:id="rId34"/>
    <p:sldId id="477" r:id="rId35"/>
    <p:sldId id="478" r:id="rId36"/>
    <p:sldId id="480" r:id="rId37"/>
    <p:sldId id="474" r:id="rId38"/>
    <p:sldId id="364" r:id="rId39"/>
    <p:sldId id="475" r:id="rId40"/>
    <p:sldId id="476" r:id="rId41"/>
    <p:sldId id="421" r:id="rId42"/>
    <p:sldId id="355" r:id="rId43"/>
    <p:sldId id="430" r:id="rId44"/>
    <p:sldId id="424" r:id="rId4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979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42" autoAdjust="0"/>
    <p:restoredTop sz="59234" autoAdjust="0"/>
  </p:normalViewPr>
  <p:slideViewPr>
    <p:cSldViewPr>
      <p:cViewPr varScale="1">
        <p:scale>
          <a:sx n="52" d="100"/>
          <a:sy n="52" d="100"/>
        </p:scale>
        <p:origin x="2102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568"/>
    </p:cViewPr>
  </p:sorterViewPr>
  <p:notesViewPr>
    <p:cSldViewPr>
      <p:cViewPr>
        <p:scale>
          <a:sx n="100" d="100"/>
          <a:sy n="100" d="100"/>
        </p:scale>
        <p:origin x="1842" y="-108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5AE2BF2-DB43-4DAB-82A7-E03357A25829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B999FF9-ABE6-406A-B491-D13B506D0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326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0"/>
            <a:ext cx="5608320" cy="4347210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Do you</a:t>
            </a:r>
            <a:r>
              <a:rPr lang="en-US" baseline="0" dirty="0" smtClean="0"/>
              <a:t> have any comments on this screen?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(POINT</a:t>
            </a:r>
            <a:r>
              <a:rPr lang="en-US" baseline="0" dirty="0" smtClean="0">
                <a:solidFill>
                  <a:srgbClr val="0070C0"/>
                </a:solidFill>
              </a:rPr>
              <a:t> TO THE MIDDLE SECTION: Why should I respond?/What to expect?</a:t>
            </a:r>
            <a:r>
              <a:rPr lang="en-US" dirty="0" smtClean="0">
                <a:solidFill>
                  <a:srgbClr val="0070C0"/>
                </a:solidFill>
              </a:rPr>
              <a:t>) Did </a:t>
            </a:r>
            <a:r>
              <a:rPr lang="en-US" dirty="0">
                <a:solidFill>
                  <a:srgbClr val="0070C0"/>
                </a:solidFill>
              </a:rPr>
              <a:t>you read </a:t>
            </a:r>
            <a:r>
              <a:rPr lang="en-US" dirty="0" smtClean="0">
                <a:solidFill>
                  <a:srgbClr val="0070C0"/>
                </a:solidFill>
              </a:rPr>
              <a:t>these paragraphs on this screen?  </a:t>
            </a:r>
            <a:r>
              <a:rPr lang="en-US" dirty="0">
                <a:solidFill>
                  <a:srgbClr val="0070C0"/>
                </a:solidFill>
              </a:rPr>
              <a:t>Y/N</a:t>
            </a:r>
          </a:p>
          <a:p>
            <a:r>
              <a:rPr lang="en-US" dirty="0">
                <a:solidFill>
                  <a:srgbClr val="0070C0"/>
                </a:solidFill>
              </a:rPr>
              <a:t>If Y:  What did you think this message is about?</a:t>
            </a:r>
          </a:p>
          <a:p>
            <a:r>
              <a:rPr lang="en-US" dirty="0">
                <a:solidFill>
                  <a:srgbClr val="0070C0"/>
                </a:solidFill>
              </a:rPr>
              <a:t>If N: Please take a moment and read it now.  What do you think this message is about</a:t>
            </a:r>
            <a:r>
              <a:rPr lang="en-US" dirty="0" smtClean="0">
                <a:solidFill>
                  <a:srgbClr val="0070C0"/>
                </a:solidFill>
              </a:rPr>
              <a:t>?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99FF9-ABE6-406A-B491-D13B506D05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9548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(ALL</a:t>
            </a:r>
            <a:r>
              <a:rPr lang="en-US" baseline="0" dirty="0" smtClean="0"/>
              <a:t> CASES)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did not see these screens before but please take a look.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 you think they mean by 'Rural Route‘ here?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99FF9-ABE6-406A-B491-D13B506D056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8233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did not see this screen before but please take a look. What are they asking here? </a:t>
            </a:r>
            <a:endParaRPr lang="en-US" dirty="0" smtClean="0">
              <a:effectLst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 smtClean="0">
              <a:effectLst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NEEDED: Can you give me an example?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99FF9-ABE6-406A-B491-D13B506D056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408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i="0" dirty="0" smtClean="0">
                <a:solidFill>
                  <a:srgbClr val="002060"/>
                </a:solidFill>
              </a:rPr>
              <a:t>Do</a:t>
            </a:r>
            <a:r>
              <a:rPr lang="en-CA" i="0" baseline="0" dirty="0" smtClean="0">
                <a:solidFill>
                  <a:srgbClr val="002060"/>
                </a:solidFill>
              </a:rPr>
              <a:t> you have any comments on this screen?</a:t>
            </a:r>
          </a:p>
          <a:p>
            <a:endParaRPr lang="en-CA" i="0" baseline="0" dirty="0" smtClean="0">
              <a:solidFill>
                <a:srgbClr val="002060"/>
              </a:solidFill>
            </a:endParaRPr>
          </a:p>
          <a:p>
            <a:r>
              <a:rPr lang="en-C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R provided the name in TARGET LANGUAGE (or using diacritics), instead of English: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 smtClean="0">
              <a:effectLst/>
            </a:endParaRPr>
          </a:p>
          <a:p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you tell me how you decided to write your name in TARGET LANGUAGE?   </a:t>
            </a:r>
            <a:endParaRPr lang="en-US" dirty="0" smtClean="0">
              <a:effectLst/>
            </a:endParaRPr>
          </a:p>
          <a:p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 smtClean="0">
              <a:effectLst/>
            </a:endParaRPr>
          </a:p>
          <a:p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(POINT TO INSTRUCTION, “We will only contact you…”)Did you read this instruction?   </a:t>
            </a:r>
            <a:endParaRPr lang="en-US" dirty="0" smtClean="0">
              <a:effectLst/>
            </a:endParaRPr>
          </a:p>
          <a:p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does the instruction mean in your own words?</a:t>
            </a:r>
            <a:endParaRPr lang="en-US" dirty="0" smtClean="0">
              <a:effectLst/>
            </a:endParaRPr>
          </a:p>
          <a:p>
            <a:r>
              <a:rPr lang="en-C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 smtClean="0">
              <a:effectLst/>
            </a:endParaRPr>
          </a:p>
          <a:p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that the phone number most likely to reach you?  (</a:t>
            </a:r>
            <a:r>
              <a:rPr lang="en-C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no, probe more about why R didn’t give a phone # (s)he answers.)</a:t>
            </a:r>
            <a:endParaRPr lang="en-US" dirty="0" smtClean="0">
              <a:effectLst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 smtClean="0">
              <a:effectLst/>
            </a:endParaRPr>
          </a:p>
          <a:p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that the email address you are most likely to check?  </a:t>
            </a:r>
            <a:r>
              <a:rPr lang="en-C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(If no, probe more about why R didn’t give an email (s)he checks often.)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99FF9-ABE6-406A-B491-D13B506D056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84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you have any comments on this screen?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99FF9-ABE6-406A-B491-D13B506D056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252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Do</a:t>
            </a:r>
            <a:r>
              <a:rPr lang="en-US" baseline="0" dirty="0" smtClean="0"/>
              <a:t> you have any comments on this screen?</a:t>
            </a:r>
          </a:p>
          <a:p>
            <a:endParaRPr lang="en-US" baseline="0" dirty="0" smtClean="0"/>
          </a:p>
          <a:p>
            <a:r>
              <a:rPr lang="en-US" b="0" i="1" dirty="0" smtClean="0"/>
              <a:t>If they</a:t>
            </a:r>
            <a:r>
              <a:rPr lang="en-US" b="0" i="1" baseline="0" dirty="0" smtClean="0"/>
              <a:t> added people later in the interview ask:</a:t>
            </a:r>
          </a:p>
          <a:p>
            <a:r>
              <a:rPr lang="en-US" b="0" baseline="0" dirty="0" smtClean="0"/>
              <a:t>I believe you entered x people at this question, can you tell me a little more about why you did not include y or z at this question but you added them later?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99FF9-ABE6-406A-B491-D13B506D056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9439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</a:t>
            </a:r>
            <a:r>
              <a:rPr lang="es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 </a:t>
            </a:r>
            <a:r>
              <a:rPr lang="es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did</a:t>
            </a:r>
            <a:r>
              <a:rPr lang="es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es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</a:t>
            </a:r>
            <a:r>
              <a:rPr lang="es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es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screen</a:t>
            </a:r>
            <a:r>
              <a:rPr lang="es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</a:t>
            </a:r>
            <a:r>
              <a:rPr lang="es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endParaRPr lang="en-US" dirty="0" smtClean="0">
              <a:effectLst/>
            </a:endParaRPr>
          </a:p>
          <a:p>
            <a:r>
              <a:rPr lang="es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es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es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screen</a:t>
            </a:r>
            <a:r>
              <a:rPr lang="es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es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</a:t>
            </a:r>
            <a:r>
              <a:rPr lang="es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would</a:t>
            </a:r>
            <a:r>
              <a:rPr lang="es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receive</a:t>
            </a:r>
            <a:r>
              <a:rPr lang="es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</a:t>
            </a:r>
            <a:r>
              <a:rPr lang="es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</a:t>
            </a:r>
            <a:r>
              <a:rPr lang="es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</a:t>
            </a:r>
            <a:r>
              <a:rPr lang="es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</a:t>
            </a:r>
            <a:r>
              <a:rPr lang="es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es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more </a:t>
            </a:r>
            <a:r>
              <a:rPr lang="es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</a:t>
            </a:r>
            <a:r>
              <a:rPr lang="es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…” link in </a:t>
            </a:r>
            <a:r>
              <a:rPr lang="es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previous</a:t>
            </a:r>
            <a:r>
              <a:rPr lang="es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</a:t>
            </a:r>
            <a:r>
              <a:rPr lang="es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 smtClean="0">
              <a:effectLst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 smtClean="0">
              <a:effectLst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all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Rs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endParaRPr lang="en-US" dirty="0" smtClean="0">
              <a:effectLst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you have any comments on this screen? </a:t>
            </a:r>
            <a:endParaRPr lang="en-US" dirty="0" smtClean="0">
              <a:effectLst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 smtClean="0">
              <a:effectLst/>
            </a:endParaRPr>
          </a:p>
          <a:p>
            <a:r>
              <a:rPr lang="en-US" sz="1200" kern="1200" dirty="0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Based on these instructions, </a:t>
            </a:r>
            <a:r>
              <a:rPr lang="es-US" sz="1200" kern="1200" dirty="0" err="1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where</a:t>
            </a:r>
            <a:r>
              <a:rPr lang="es-US" sz="1200" kern="1200" dirty="0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US" sz="1200" kern="1200" dirty="0" err="1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should</a:t>
            </a:r>
            <a:r>
              <a:rPr lang="es-US" sz="1200" kern="1200" dirty="0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US" sz="1200" kern="1200" dirty="0" err="1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college</a:t>
            </a:r>
            <a:r>
              <a:rPr lang="es-US" sz="1200" kern="1200" dirty="0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US" sz="1200" kern="1200" dirty="0" err="1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students</a:t>
            </a:r>
            <a:r>
              <a:rPr lang="es-US" sz="1200" kern="1200" dirty="0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 be </a:t>
            </a:r>
            <a:r>
              <a:rPr lang="es-US" sz="1200" kern="1200" dirty="0" err="1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included</a:t>
            </a:r>
            <a:r>
              <a:rPr lang="es-US" sz="1200" kern="1200" dirty="0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en-US" dirty="0" smtClean="0">
              <a:solidFill>
                <a:srgbClr val="002060"/>
              </a:solidFill>
              <a:effectLst/>
            </a:endParaRPr>
          </a:p>
          <a:p>
            <a:r>
              <a:rPr lang="es-US" sz="1200" kern="1200" dirty="0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 smtClean="0">
              <a:solidFill>
                <a:srgbClr val="002060"/>
              </a:solidFill>
              <a:effectLst/>
            </a:endParaRPr>
          </a:p>
          <a:p>
            <a:r>
              <a:rPr lang="en-CA" sz="1200" kern="1200" dirty="0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(POINT TO &lt;Why We Ask&gt; paragraph) Did you read this paragraph at the bottom? Y/N</a:t>
            </a:r>
            <a:endParaRPr lang="en-US" dirty="0" smtClean="0">
              <a:solidFill>
                <a:srgbClr val="002060"/>
              </a:solidFill>
              <a:effectLst/>
            </a:endParaRPr>
          </a:p>
          <a:p>
            <a:r>
              <a:rPr lang="en-CA" sz="1200" kern="1200" dirty="0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 smtClean="0">
              <a:solidFill>
                <a:srgbClr val="002060"/>
              </a:solidFill>
              <a:effectLst/>
            </a:endParaRPr>
          </a:p>
          <a:p>
            <a:r>
              <a:rPr lang="en-CA" sz="1200" i="1" kern="1200" dirty="0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If yes: </a:t>
            </a:r>
            <a:r>
              <a:rPr lang="en-CA" sz="1200" kern="1200" dirty="0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Tell me what you thought about this paragraph. Do you have any comments?</a:t>
            </a:r>
            <a:endParaRPr lang="en-US" dirty="0" smtClean="0">
              <a:solidFill>
                <a:srgbClr val="002060"/>
              </a:solidFill>
              <a:effectLst/>
            </a:endParaRPr>
          </a:p>
          <a:p>
            <a:r>
              <a:rPr lang="en-CA" sz="1200" kern="1200" dirty="0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 smtClean="0">
              <a:solidFill>
                <a:srgbClr val="002060"/>
              </a:solidFill>
              <a:effectLst/>
            </a:endParaRPr>
          </a:p>
          <a:p>
            <a:r>
              <a:rPr lang="en-CA" sz="1200" i="1" kern="1200" dirty="0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If no: </a:t>
            </a:r>
            <a:r>
              <a:rPr lang="en-CA" sz="1200" kern="1200" dirty="0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Please take a moment to read this part now. Tell me what you thought about this. Do you have any comments?</a:t>
            </a:r>
            <a:r>
              <a:rPr lang="en-CA" sz="1200" i="1" kern="1200" dirty="0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endParaRPr lang="en-US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99FF9-ABE6-406A-B491-D13B506D056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5125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you have any comments on this screen?</a:t>
            </a:r>
            <a:endParaRPr lang="en-US" dirty="0" smtClean="0">
              <a:effectLst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 smtClean="0">
              <a:effectLst/>
            </a:endParaRPr>
          </a:p>
          <a:p>
            <a:r>
              <a:rPr lang="en-US" sz="1200" i="1" kern="1200" dirty="0" smtClean="0">
                <a:solidFill>
                  <a:srgbClr val="0070C0"/>
                </a:solidFill>
                <a:effectLst/>
                <a:latin typeface="+mn-lt"/>
                <a:ea typeface="+mn-ea"/>
                <a:cs typeface="+mn-cs"/>
              </a:rPr>
              <a:t>(If R provided names in TARGET LANGUAGE) </a:t>
            </a:r>
            <a:endParaRPr lang="en-US" dirty="0" smtClean="0">
              <a:solidFill>
                <a:srgbClr val="0070C0"/>
              </a:solidFill>
              <a:effectLst/>
            </a:endParaRPr>
          </a:p>
          <a:p>
            <a:r>
              <a:rPr lang="en-US" sz="1200" kern="1200" dirty="0" smtClean="0">
                <a:solidFill>
                  <a:srgbClr val="0070C0"/>
                </a:solidFill>
                <a:effectLst/>
                <a:latin typeface="+mn-lt"/>
                <a:ea typeface="+mn-ea"/>
                <a:cs typeface="+mn-cs"/>
              </a:rPr>
              <a:t>Can you tell me how you decided to enter the names in [TARGET LANGAUGE]? </a:t>
            </a:r>
            <a:endParaRPr lang="en-US" dirty="0" smtClean="0">
              <a:solidFill>
                <a:srgbClr val="0070C0"/>
              </a:solidFill>
              <a:effectLst/>
            </a:endParaRPr>
          </a:p>
          <a:p>
            <a:r>
              <a:rPr lang="en-US" sz="1200" kern="1200" dirty="0" smtClean="0">
                <a:solidFill>
                  <a:srgbClr val="0070C0"/>
                </a:solidFill>
                <a:effectLst/>
                <a:latin typeface="+mn-lt"/>
                <a:ea typeface="+mn-ea"/>
                <a:cs typeface="+mn-cs"/>
              </a:rPr>
              <a:t>(Point to the instruction about providing names) Did you noticed this instruction when you were completing the survey?</a:t>
            </a:r>
            <a:r>
              <a:rPr lang="en-US" sz="1200" i="1" kern="1200" dirty="0" smtClean="0">
                <a:solidFill>
                  <a:srgbClr val="0070C0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US" sz="1200" i="1" kern="1200" dirty="0" smtClean="0">
              <a:solidFill>
                <a:srgbClr val="0070C0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1" dirty="0" smtClean="0"/>
              <a:t>If</a:t>
            </a:r>
            <a:r>
              <a:rPr lang="en-US" b="0" i="1" baseline="0" dirty="0" smtClean="0"/>
              <a:t> R had any issues with providing names: </a:t>
            </a:r>
            <a:r>
              <a:rPr lang="en-US" b="0" i="0" baseline="0" dirty="0" smtClean="0"/>
              <a:t>Please tell me about your experience with this screen. </a:t>
            </a:r>
            <a:endParaRPr lang="en-US" b="0" i="1" dirty="0" smtClean="0"/>
          </a:p>
          <a:p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99FF9-ABE6-406A-B491-D13B506D056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141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Do you have any comments on this screen?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1" dirty="0" smtClean="0"/>
              <a:t>If</a:t>
            </a:r>
            <a:r>
              <a:rPr lang="en-US" b="0" i="1" baseline="0" dirty="0" smtClean="0"/>
              <a:t> R had any issues: </a:t>
            </a:r>
            <a:r>
              <a:rPr lang="en-US" b="0" i="0" baseline="0" dirty="0" smtClean="0"/>
              <a:t>Please tell me about your experience with this screen.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baseline="0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[NEW LANGUAGES ONLY: TG, PL, FR, HC, PT, JP]</a:t>
            </a:r>
            <a:endParaRPr lang="en-US" dirty="0" smtClean="0">
              <a:effectLst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-What do you think they mean by 'foster children'?</a:t>
            </a:r>
            <a:endParaRPr lang="en-US" dirty="0" smtClean="0">
              <a:effectLst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 smtClean="0">
              <a:effectLst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-Can you give me an example of 'people without a permanent place to live'?</a:t>
            </a:r>
          </a:p>
          <a:p>
            <a:endParaRPr lang="en-US" sz="1200" b="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en-US" sz="1200" b="0" i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</a:t>
            </a:r>
            <a:r>
              <a:rPr lang="en-US" sz="1200" b="0" i="1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 SELECTED, SKIP TO #19; IF YES SELECTED, CONTINUE TO #18]</a:t>
            </a:r>
            <a:endParaRPr lang="en-US" b="0" i="1" u="sng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99FF9-ABE6-406A-B491-D13B506D056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0471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n-US" i="1" dirty="0" smtClean="0"/>
              <a:t>IF</a:t>
            </a:r>
            <a:r>
              <a:rPr lang="en-US" i="1" baseline="0" dirty="0" smtClean="0"/>
              <a:t> R SEE THIS SCREEN)</a:t>
            </a:r>
          </a:p>
          <a:p>
            <a:r>
              <a:rPr lang="en-US" i="1" baseline="0" dirty="0" smtClean="0"/>
              <a:t>Do you have any comments on this screen?</a:t>
            </a:r>
          </a:p>
          <a:p>
            <a:endParaRPr lang="en-US" i="1" baseline="0" dirty="0" smtClean="0"/>
          </a:p>
          <a:p>
            <a:r>
              <a:rPr lang="en-US" i="1" baseline="0" dirty="0" smtClean="0"/>
              <a:t>If R had issues: </a:t>
            </a:r>
            <a:r>
              <a:rPr lang="en-US" i="0" baseline="0" dirty="0" smtClean="0"/>
              <a:t>Please tell me more about your experience with this screen.</a:t>
            </a:r>
            <a:endParaRPr lang="en-US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99FF9-ABE6-406A-B491-D13B506D056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759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Tell me</a:t>
            </a:r>
            <a:r>
              <a:rPr lang="en-US" baseline="0" dirty="0" smtClean="0"/>
              <a:t> more about why you chose [their answer].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R=RENTER, CONTINUE TO #20</a:t>
            </a:r>
          </a:p>
          <a:p>
            <a:r>
              <a:rPr lang="en-US" baseline="0" dirty="0" smtClean="0"/>
              <a:t>IF R=OWNER, SKIP TO #21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99FF9-ABE6-406A-B491-D13B506D056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97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there were issues with CAPTCHA button: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Tell me about your experience with this screen.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99FF9-ABE6-406A-B491-D13B506D05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4918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(RENTER</a:t>
            </a:r>
            <a:r>
              <a:rPr lang="en-US" sz="12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ONLY)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Probe only if there were issues.  Such 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“Do you have any comments on this screen?”</a:t>
            </a:r>
          </a:p>
          <a:p>
            <a:pPr lvl="0"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SKIP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#22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99FF9-ABE6-406A-B491-D13B506D056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7932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(OWNER</a:t>
            </a:r>
            <a:r>
              <a:rPr lang="en-US" sz="12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ONLY)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Probe only if there were issues.  Such 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“Do you have any comments on this screen?”</a:t>
            </a:r>
          </a:p>
          <a:p>
            <a:pPr lvl="0"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CONTINUE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#22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99FF9-ABE6-406A-B491-D13B506D056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898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</a:t>
            </a:r>
            <a:r>
              <a:rPr lang="en-US" baseline="0" dirty="0" smtClean="0"/>
              <a:t> you have any comments on this screen?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99FF9-ABE6-406A-B491-D13B506D056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6973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Probe ONLY IF there were issues.  Such as</a:t>
            </a:r>
            <a:r>
              <a:rPr lang="en-US" i="1" baseline="0" dirty="0" smtClean="0"/>
              <a:t> </a:t>
            </a:r>
            <a:r>
              <a:rPr lang="en-US" baseline="0" dirty="0" smtClean="0"/>
              <a:t>“</a:t>
            </a:r>
            <a:r>
              <a:rPr lang="en-US" dirty="0" smtClean="0"/>
              <a:t>Do you have any comments on this screen?”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99FF9-ABE6-406A-B491-D13B506D056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6807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Probe ONLY IF there were issues.  Such as</a:t>
            </a:r>
            <a:r>
              <a:rPr lang="en-US" i="1" baseline="0" dirty="0" smtClean="0"/>
              <a:t> </a:t>
            </a:r>
            <a:r>
              <a:rPr lang="en-US" baseline="0" dirty="0" smtClean="0"/>
              <a:t>“</a:t>
            </a:r>
            <a:r>
              <a:rPr lang="en-US" dirty="0" smtClean="0"/>
              <a:t>Do you have any comments on this screen?”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99FF9-ABE6-406A-B491-D13B506D056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460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i="1" dirty="0" smtClean="0"/>
              <a:t>Probe ONLY IF there were issues.  Such as</a:t>
            </a:r>
            <a:r>
              <a:rPr lang="en-US" sz="1100" i="1" baseline="0" dirty="0" smtClean="0"/>
              <a:t> </a:t>
            </a:r>
            <a:r>
              <a:rPr lang="en-US" sz="1100" baseline="0" dirty="0" smtClean="0"/>
              <a:t>“</a:t>
            </a:r>
            <a:r>
              <a:rPr lang="en-US" sz="1100" dirty="0" smtClean="0"/>
              <a:t>Do you have any comments on this screen?”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99FF9-ABE6-406A-B491-D13B506D056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8577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100" b="0" dirty="0" smtClean="0"/>
              <a:t>Do </a:t>
            </a:r>
            <a:r>
              <a:rPr lang="en-US" sz="1100" b="0" dirty="0"/>
              <a:t>you have any comments on this </a:t>
            </a:r>
            <a:r>
              <a:rPr lang="en-US" sz="1100" b="0" dirty="0" smtClean="0"/>
              <a:t>screen?</a:t>
            </a:r>
            <a:endParaRPr lang="en-US" sz="1100" b="0" dirty="0"/>
          </a:p>
          <a:p>
            <a:r>
              <a:rPr lang="en-US" sz="1100" b="0" dirty="0"/>
              <a:t>Did you have any difficulty finding the correct </a:t>
            </a:r>
            <a:r>
              <a:rPr lang="en-US" sz="1100" b="0" dirty="0" smtClean="0"/>
              <a:t>relationship?</a:t>
            </a:r>
          </a:p>
          <a:p>
            <a:endParaRPr lang="en-US" sz="1100" b="0" dirty="0" smtClean="0"/>
          </a:p>
          <a:p>
            <a:r>
              <a:rPr lang="en-US" sz="11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[NEW LANGUAGES ONLY: TG, PL, FR, HC, PT, JP]</a:t>
            </a:r>
            <a:endParaRPr lang="en-US" sz="1100" b="0" dirty="0" smtClean="0">
              <a:effectLst/>
            </a:endParaRPr>
          </a:p>
          <a:p>
            <a:r>
              <a:rPr lang="en-US" sz="11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-Please read through these response options.  </a:t>
            </a:r>
          </a:p>
          <a:p>
            <a:r>
              <a:rPr lang="en-US" sz="11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Is there anything that</a:t>
            </a:r>
            <a:r>
              <a:rPr lang="en-US" sz="11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unclear to you?  What is it? What do you think it means?</a:t>
            </a:r>
          </a:p>
          <a:p>
            <a:endParaRPr lang="en-US" sz="11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1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100" b="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(If not mentioned by R) </a:t>
            </a:r>
            <a:r>
              <a:rPr lang="en-US" sz="11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 you think they mean by ‘unmarried partner’?  Does the translation sound natural in [TARGET</a:t>
            </a:r>
            <a:r>
              <a:rPr lang="en-US" sz="11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LANGUAGE]?</a:t>
            </a:r>
          </a:p>
          <a:p>
            <a:r>
              <a:rPr lang="en-US" sz="11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What about “roommate or housemate”?</a:t>
            </a:r>
            <a:endParaRPr lang="en-US" sz="1100" b="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99FF9-ABE6-406A-B491-D13B506D0567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1520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Probe</a:t>
            </a:r>
            <a:r>
              <a:rPr lang="en-US" baseline="0" dirty="0" smtClean="0"/>
              <a:t> if there were any issues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99FF9-ABE6-406A-B491-D13B506D056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936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</a:t>
            </a:r>
            <a:r>
              <a:rPr lang="en-US" b="1" dirty="0" smtClean="0"/>
              <a:t>ONLY</a:t>
            </a:r>
            <a:r>
              <a:rPr lang="en-US" b="1" baseline="0" dirty="0" smtClean="0"/>
              <a:t> IF </a:t>
            </a:r>
            <a:r>
              <a:rPr lang="en-US" baseline="0" dirty="0" smtClean="0"/>
              <a:t>R SAW THIS SCREEN] </a:t>
            </a:r>
          </a:p>
          <a:p>
            <a:r>
              <a:rPr lang="en-US" baseline="0" dirty="0" smtClean="0"/>
              <a:t>Do you have any comments on this screen?</a:t>
            </a:r>
          </a:p>
          <a:p>
            <a:r>
              <a:rPr lang="en-US" i="1" baseline="0" dirty="0" smtClean="0"/>
              <a:t>If there were issues: </a:t>
            </a:r>
            <a:r>
              <a:rPr lang="en-US" i="0" baseline="0" dirty="0" smtClean="0"/>
              <a:t>Please tell me about your experience with this screen. 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99FF9-ABE6-406A-B491-D13B506D056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349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</a:t>
            </a:r>
            <a:r>
              <a:rPr lang="en-US" b="1" dirty="0" smtClean="0"/>
              <a:t>ONLY</a:t>
            </a:r>
            <a:r>
              <a:rPr lang="en-US" b="1" baseline="0" dirty="0" smtClean="0"/>
              <a:t> IF </a:t>
            </a:r>
            <a:r>
              <a:rPr lang="en-US" baseline="0" dirty="0" smtClean="0"/>
              <a:t>R SAW THIS SCREEN] </a:t>
            </a:r>
          </a:p>
          <a:p>
            <a:r>
              <a:rPr lang="en-US" baseline="0" dirty="0" smtClean="0"/>
              <a:t>Do you have any comments on this screen?</a:t>
            </a:r>
          </a:p>
          <a:p>
            <a:r>
              <a:rPr lang="en-US" i="1" baseline="0" dirty="0" smtClean="0"/>
              <a:t>If there were issues: </a:t>
            </a:r>
            <a:r>
              <a:rPr lang="en-US" i="0" baseline="0" dirty="0" smtClean="0"/>
              <a:t>Please tell me about your experience with this screen. 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99FF9-ABE6-406A-B491-D13B506D056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903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you have any comments on this screen?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</a:t>
            </a:r>
            <a:r>
              <a:rPr lang="en-US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there were issues with entering User ID: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Tell me about your experience with this screen.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NON-ID) 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tell me about your experience with this screen.  </a:t>
            </a:r>
            <a:endParaRPr lang="en-US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99FF9-ABE6-406A-B491-D13B506D05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0151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</a:t>
            </a:r>
            <a:r>
              <a:rPr lang="en-US" b="1" dirty="0" smtClean="0"/>
              <a:t>ONLY</a:t>
            </a:r>
            <a:r>
              <a:rPr lang="en-US" b="1" baseline="0" dirty="0" smtClean="0"/>
              <a:t> IF </a:t>
            </a:r>
            <a:r>
              <a:rPr lang="en-US" baseline="0" dirty="0" smtClean="0"/>
              <a:t>R SAW THIS SCREEN] </a:t>
            </a:r>
          </a:p>
          <a:p>
            <a:r>
              <a:rPr lang="en-US" baseline="0" dirty="0" smtClean="0"/>
              <a:t>Do you have any comments on this screen?</a:t>
            </a:r>
          </a:p>
          <a:p>
            <a:r>
              <a:rPr lang="en-US" i="1" baseline="0" dirty="0" smtClean="0"/>
              <a:t>If there were issues: </a:t>
            </a:r>
            <a:r>
              <a:rPr lang="en-US" i="0" baseline="0" dirty="0" smtClean="0"/>
              <a:t>Please tell me about your experience with this screen. 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99FF9-ABE6-406A-B491-D13B506D056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838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</a:t>
            </a:r>
            <a:r>
              <a:rPr lang="en-US" b="1" dirty="0" smtClean="0"/>
              <a:t>ONLY</a:t>
            </a:r>
            <a:r>
              <a:rPr lang="en-US" b="1" baseline="0" dirty="0" smtClean="0"/>
              <a:t> IF </a:t>
            </a:r>
            <a:r>
              <a:rPr lang="en-US" baseline="0" dirty="0" smtClean="0"/>
              <a:t>R SAW THIS SCREEN] </a:t>
            </a:r>
          </a:p>
          <a:p>
            <a:r>
              <a:rPr lang="en-US" baseline="0" dirty="0" smtClean="0"/>
              <a:t>Do you have any comments on this screen?</a:t>
            </a:r>
          </a:p>
          <a:p>
            <a:r>
              <a:rPr lang="en-US" i="1" baseline="0" dirty="0" smtClean="0"/>
              <a:t>If there were issues: </a:t>
            </a:r>
            <a:r>
              <a:rPr lang="en-US" i="0" baseline="0" dirty="0" smtClean="0"/>
              <a:t>Please tell me about your experience with this screen. 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99FF9-ABE6-406A-B491-D13B506D056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094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</a:t>
            </a:r>
            <a:r>
              <a:rPr lang="en-US" b="1" dirty="0" smtClean="0"/>
              <a:t>ONLY</a:t>
            </a:r>
            <a:r>
              <a:rPr lang="en-US" b="1" baseline="0" dirty="0" smtClean="0"/>
              <a:t> IF </a:t>
            </a:r>
            <a:r>
              <a:rPr lang="en-US" baseline="0" dirty="0" smtClean="0"/>
              <a:t>R SAW THIS SCREEN] </a:t>
            </a:r>
          </a:p>
          <a:p>
            <a:r>
              <a:rPr lang="en-US" baseline="0" dirty="0" smtClean="0"/>
              <a:t>Do you have any comments on this screen?</a:t>
            </a:r>
          </a:p>
          <a:p>
            <a:r>
              <a:rPr lang="en-US" i="1" baseline="0" dirty="0" smtClean="0"/>
              <a:t>If there were issues: </a:t>
            </a:r>
            <a:r>
              <a:rPr lang="en-US" i="0" baseline="0" dirty="0" smtClean="0"/>
              <a:t>Please tell me about your experience with this screen. 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99FF9-ABE6-406A-B491-D13B506D056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6233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strike="noStrike" baseline="0" dirty="0" smtClean="0"/>
              <a:t>Were there any household members whose age you didn’t know?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strike="noStrike" baseline="0" dirty="0" smtClean="0"/>
              <a:t>If so, what did you do?  (Fill in what you knew?  Leave the question blank?  Making something up?)</a:t>
            </a:r>
            <a:endParaRPr lang="en-US" b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Probe only if there were issues.  Such as</a:t>
            </a:r>
            <a:r>
              <a:rPr lang="en-US" i="1" baseline="0" dirty="0" smtClean="0"/>
              <a:t> </a:t>
            </a:r>
            <a:r>
              <a:rPr lang="en-US" baseline="0" dirty="0" smtClean="0"/>
              <a:t>“</a:t>
            </a:r>
            <a:r>
              <a:rPr lang="en-US" dirty="0" smtClean="0"/>
              <a:t>Do you have any comments on this screen?”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99FF9-ABE6-406A-B491-D13B506D056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025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take a look at this screen.  </a:t>
            </a:r>
            <a:endParaRPr lang="en-US" dirty="0" smtClean="0">
              <a:effectLst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you have any comments on the instructions, the question or answer options?  </a:t>
            </a:r>
            <a:endParaRPr lang="en-US" dirty="0" smtClean="0">
              <a:effectLst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 smtClean="0">
              <a:effectLst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word would you use to describe these choices?</a:t>
            </a:r>
            <a:endParaRPr lang="en-US" dirty="0" smtClean="0">
              <a:effectLst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99FF9-ABE6-406A-B491-D13B506D056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3482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take a look at this screen.  </a:t>
            </a:r>
            <a:endParaRPr lang="en-US" dirty="0" smtClean="0">
              <a:effectLst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you have any comments on the instructions, the question or answer options?  </a:t>
            </a:r>
            <a:endParaRPr lang="en-US" dirty="0" smtClean="0">
              <a:effectLst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 smtClean="0">
              <a:effectLst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word would you use to describe these choices?</a:t>
            </a:r>
            <a:endParaRPr lang="en-US" dirty="0" smtClean="0">
              <a:effectLst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 smtClean="0">
              <a:effectLst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someone identifies with more than one of these options, could they choose as many as apply to them one or could they just choose one?</a:t>
            </a:r>
            <a:endParaRPr lang="en-US" dirty="0" smtClean="0">
              <a:effectLst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99FF9-ABE6-406A-B491-D13B506D056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2584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 have any comments about this screen? </a:t>
            </a:r>
          </a:p>
          <a:p>
            <a:endParaRPr lang="en-US" sz="120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there were any issues: 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tell me your experience with this screen. </a:t>
            </a:r>
            <a:endParaRPr lang="en-US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99FF9-ABE6-406A-B491-D13B506D056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2633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Probe only if there were issues.  Such as</a:t>
            </a:r>
            <a:r>
              <a:rPr lang="en-US" i="1" baseline="0" dirty="0" smtClean="0"/>
              <a:t> </a:t>
            </a:r>
            <a:r>
              <a:rPr lang="en-US" baseline="0" dirty="0" smtClean="0"/>
              <a:t>“</a:t>
            </a:r>
            <a:r>
              <a:rPr lang="en-US" dirty="0" smtClean="0"/>
              <a:t>Do you have any comments on this screen?”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What time period were you thinking of when you answered this question.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Verify or probe that they do not have any other address where they could be counted.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[NEW LANGUAGES ONLY: TG, PL, FR, HC, PT, JP]</a:t>
            </a:r>
            <a:endParaRPr lang="en-US" dirty="0" smtClean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strike="noStrike" dirty="0" smtClean="0"/>
              <a:t>-What does “nursing home” mean to you in this question?</a:t>
            </a:r>
            <a:r>
              <a:rPr lang="en-US" b="0" strike="noStrike" baseline="0" dirty="0" smtClean="0"/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strike="noStrike" baseline="0" dirty="0" smtClean="0"/>
              <a:t>-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 you think they mean here by 'at a seasonal or second residence'?  Can you give me an example?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99FF9-ABE6-406A-B491-D13B506D056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67383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If R received this screen, “</a:t>
            </a:r>
            <a:r>
              <a:rPr lang="en-US" dirty="0" smtClean="0"/>
              <a:t>Do you have any comments on this screen?”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99FF9-ABE6-406A-B491-D13B506D056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6675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If R received this screen, “</a:t>
            </a:r>
            <a:r>
              <a:rPr lang="en-US" dirty="0" smtClean="0"/>
              <a:t>Do you have any comments on this screen?”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99FF9-ABE6-406A-B491-D13B506D056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26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Did you see the English button at the top? 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Do you</a:t>
            </a:r>
            <a:r>
              <a:rPr lang="en-US" baseline="0" dirty="0" smtClean="0"/>
              <a:t> have any comments on this?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solidFill>
                  <a:srgbClr val="002060"/>
                </a:solidFill>
              </a:rPr>
              <a:t>Was</a:t>
            </a:r>
            <a:r>
              <a:rPr lang="en-US" dirty="0" smtClean="0">
                <a:solidFill>
                  <a:srgbClr val="002060"/>
                </a:solidFill>
              </a:rPr>
              <a:t> it easy to find [TARGET] language?  Why or why not? </a:t>
            </a:r>
            <a:r>
              <a:rPr lang="en-US" baseline="0" dirty="0" smtClean="0">
                <a:solidFill>
                  <a:srgbClr val="002060"/>
                </a:solidFill>
              </a:rPr>
              <a:t>  </a:t>
            </a:r>
            <a:endParaRPr lang="en-US" dirty="0" smtClean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99FF9-ABE6-406A-B491-D13B506D05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41295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Probe only if there was an issue: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you have any comments on this screen?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99FF9-ABE6-406A-B491-D13B506D056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277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“</a:t>
            </a:r>
            <a:r>
              <a:rPr lang="en-US" dirty="0" smtClean="0"/>
              <a:t>Do you have any comments on this screen?”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99FF9-ABE6-406A-B491-D13B506D056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25735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“</a:t>
            </a:r>
            <a:r>
              <a:rPr lang="en-US" dirty="0" smtClean="0"/>
              <a:t>Do you have any comments on this screen?”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99FF9-ABE6-406A-B491-D13B506D056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25735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[For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 path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the letter that you used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log in to this survey at the beginning. 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[For Non ID path]  The Census Bureau usually sends out a letter like this to each household to ask for participation. 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take a moment to look over this letter.  What was your first impression of this letter?  If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 received a letter like this at home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mail,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you think you would type the internet address and the User ID to access the survey?  Why or why not?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about other [TARGET LANGUAGE] speakers?  Would they try to log in the survey to participate in the 2020 Census by reading this letter?  Why or why not?  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initial letter from the Census Bureau will be only in English as you see.  Is there any way to make this easier for [TARGET LANGUAGE] speakers to participate in the Census using this letter?  How can we improve this letter?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99FF9-ABE6-406A-B491-D13B506D056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555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</a:t>
            </a:r>
            <a:r>
              <a:rPr lang="en-US" dirty="0" smtClean="0">
                <a:solidFill>
                  <a:srgbClr val="C00000"/>
                </a:solidFill>
              </a:rPr>
              <a:t>OPTIONAL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dirty="0" smtClean="0"/>
              <a:t>POINT TO THE EDIT TEXT BOXES]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would you do if you encountered this screen?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</a:t>
            </a:r>
            <a:r>
              <a:rPr lang="en-US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CONTINUE TO #6, &lt;CONFIRM&gt;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NON-ID) </a:t>
            </a:r>
            <a:r>
              <a:rPr lang="en-US" sz="1200" b="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SKIP TO #8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&lt;RESIDENCE&gt; </a:t>
            </a:r>
            <a:endParaRPr lang="en-US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99FF9-ABE6-406A-B491-D13B506D05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88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 ONLY]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you have any comments on this screen?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99FF9-ABE6-406A-B491-D13B506D056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129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781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[ID ONLY]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you have any comments on this screen?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SKIP TO #10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&lt;RR_ROUTE&gt; &amp; &lt;RR_ADDRESS&gt;  </a:t>
            </a:r>
            <a:endParaRPr lang="en-US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99FF9-ABE6-406A-B491-D13B506D056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015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[NON-ID ONLY] 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 have any comments on this screen? </a:t>
            </a:r>
          </a:p>
          <a:p>
            <a:endParaRPr lang="en-US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 were write your own address, not the address on the Login Card, would you write your address in English or in &lt;TARGET LANGUAGE&gt;? Why or why not?</a:t>
            </a:r>
          </a:p>
          <a:p>
            <a:endParaRPr lang="en-US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b="0" i="1" dirty="0" smtClean="0"/>
              <a:t>If</a:t>
            </a:r>
            <a:r>
              <a:rPr lang="en-US" b="0" i="1" baseline="0" dirty="0" smtClean="0"/>
              <a:t> R had any issues with filling out the address: </a:t>
            </a:r>
            <a:r>
              <a:rPr lang="en-US" b="0" i="0" baseline="0" dirty="0" smtClean="0"/>
              <a:t>Please tell me about your experience with this screen. </a:t>
            </a:r>
            <a:endParaRPr lang="en-US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99FF9-ABE6-406A-B491-D13B506D056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25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[NON-ID ONLY] 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 have any comments on this screen? </a:t>
            </a:r>
          </a:p>
          <a:p>
            <a:endParaRPr lang="en-US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b="0" i="1" dirty="0" smtClean="0"/>
              <a:t>If</a:t>
            </a:r>
            <a:r>
              <a:rPr lang="en-US" b="0" i="1" baseline="0" dirty="0" smtClean="0"/>
              <a:t> R had any issues with filling out the address: </a:t>
            </a:r>
            <a:r>
              <a:rPr lang="en-US" b="0" i="0" baseline="0" dirty="0" smtClean="0"/>
              <a:t>Please tell me about your experience with this screen. </a:t>
            </a:r>
            <a:endParaRPr lang="en-US" b="0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99FF9-ABE6-406A-B491-D13B506D056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967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C3D5F-17B4-4FB9-A933-65CC52894E07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2FDD6-66C7-4A52-B55E-FAC6EB8AC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20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C3D5F-17B4-4FB9-A933-65CC52894E07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2FDD6-66C7-4A52-B55E-FAC6EB8AC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74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C3D5F-17B4-4FB9-A933-65CC52894E07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2FDD6-66C7-4A52-B55E-FAC6EB8AC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524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C3D5F-17B4-4FB9-A933-65CC52894E07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2FDD6-66C7-4A52-B55E-FAC6EB8AC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85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C3D5F-17B4-4FB9-A933-65CC52894E07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2FDD6-66C7-4A52-B55E-FAC6EB8AC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603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C3D5F-17B4-4FB9-A933-65CC52894E07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2FDD6-66C7-4A52-B55E-FAC6EB8AC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68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C3D5F-17B4-4FB9-A933-65CC52894E07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2FDD6-66C7-4A52-B55E-FAC6EB8AC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51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C3D5F-17B4-4FB9-A933-65CC52894E07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2FDD6-66C7-4A52-B55E-FAC6EB8AC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40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C3D5F-17B4-4FB9-A933-65CC52894E07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2FDD6-66C7-4A52-B55E-FAC6EB8AC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5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C3D5F-17B4-4FB9-A933-65CC52894E07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2FDD6-66C7-4A52-B55E-FAC6EB8AC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92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C3D5F-17B4-4FB9-A933-65CC52894E07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2FDD6-66C7-4A52-B55E-FAC6EB8AC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410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C3D5F-17B4-4FB9-A933-65CC52894E07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2FDD6-66C7-4A52-B55E-FAC6EB8AC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59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9493"/>
            <a:ext cx="7696200" cy="6034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WELCOME</a:t>
            </a:r>
          </a:p>
          <a:p>
            <a:pPr>
              <a:spcAft>
                <a:spcPts val="100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Why should I respond?</a:t>
            </a:r>
            <a:endParaRPr lang="en-US" sz="14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</a:t>
            </a:r>
            <a:r>
              <a:rPr lang="en-US" sz="14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information you provide will help determine the content and design of the 2020 Census</a:t>
            </a:r>
            <a:endParaRPr lang="en-US" sz="1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It’s safe, secure and confidential. Your information and privacy are protected.</a:t>
            </a:r>
            <a:endParaRPr lang="en-US" sz="1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It’s quick and easy. This survey will take about 10 minutes to complete</a:t>
            </a:r>
            <a:r>
              <a:rPr lang="en-US" sz="140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lang="en-US" sz="14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marR="0">
              <a:spcBef>
                <a:spcPts val="0"/>
              </a:spcBef>
              <a:spcAft>
                <a:spcPts val="100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endParaRPr lang="en-US" sz="14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Aft>
                <a:spcPts val="100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What </a:t>
            </a:r>
            <a:r>
              <a:rPr lang="en-US" sz="1400" b="1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to expect?</a:t>
            </a:r>
            <a:endParaRPr lang="en-US" sz="1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Aft>
                <a:spcPts val="1000"/>
              </a:spcAft>
            </a:pPr>
            <a:r>
              <a:rPr lang="en-US" sz="14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The U.S. Census Bureau asks general questions about the household, including how many people live in the house and if the home is owned or rented.</a:t>
            </a:r>
            <a:endParaRPr lang="en-US" sz="1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Aft>
                <a:spcPts val="1000"/>
              </a:spcAft>
            </a:pPr>
            <a:r>
              <a:rPr lang="en-US" sz="14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For each person living in the household, we also ask for the name, relationship to the householder, sex, age/date of birth, race and ethnicity and whether or not the person sometimes lives or stays somewhere else</a:t>
            </a:r>
            <a:r>
              <a:rPr lang="en-US" sz="140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lang="en-US" sz="14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Aft>
                <a:spcPts val="100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endParaRPr lang="en-US" sz="14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Aft>
                <a:spcPts val="100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</a:t>
            </a:r>
            <a:r>
              <a:rPr lang="en-US" sz="14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U.S. Census Bureau is researching modern and cost-efficient methods for the population to exercise its civic obligation to be counted in the 2020 Census.</a:t>
            </a:r>
            <a:endParaRPr lang="en-US" sz="1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Aft>
                <a:spcPts val="1000"/>
              </a:spcAft>
            </a:pPr>
            <a:r>
              <a:rPr lang="en-US" sz="14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Whether through the internet, telephone, traditional paper questionnaires, or in-person visits, the Census Bureau is committed to making the mandatory once-a-decade headcount quick, easy, and safe for all to participate.</a:t>
            </a:r>
            <a:endParaRPr lang="en-US" sz="1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Aft>
                <a:spcPts val="1000"/>
              </a:spcAft>
            </a:pPr>
            <a:r>
              <a:rPr lang="en-US" sz="14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endParaRPr lang="en-US" sz="1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Aft>
                <a:spcPts val="1000"/>
              </a:spcAft>
            </a:pPr>
            <a:r>
              <a:rPr lang="en-US" sz="14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[Start Questionnaire]</a:t>
            </a:r>
            <a:endParaRPr lang="en-US" sz="1400" dirty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2FDD6-66C7-4A52-B55E-FAC6EB8AC3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69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0818" y="82406"/>
            <a:ext cx="67387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RURAL_ROUTE &amp; RR_ADDRESS</a:t>
            </a:r>
            <a:endParaRPr lang="en-US" sz="32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 rotWithShape="1">
          <a:blip r:embed="rId3"/>
          <a:srcRect t="6622" r="-106" b="7953"/>
          <a:stretch/>
        </p:blipFill>
        <p:spPr>
          <a:xfrm>
            <a:off x="533400" y="667181"/>
            <a:ext cx="7924800" cy="22219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951" t="14651"/>
          <a:stretch/>
        </p:blipFill>
        <p:spPr>
          <a:xfrm>
            <a:off x="551121" y="3121588"/>
            <a:ext cx="7934638" cy="371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818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533400"/>
            <a:ext cx="24657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HOMELESS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295400"/>
            <a:ext cx="8839200" cy="329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578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24400" y="4229100"/>
            <a:ext cx="4267200" cy="2628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What is your name, phone number, and email address?</a:t>
            </a:r>
            <a:r>
              <a:rPr lang="en-US" dirty="0"/>
              <a:t>  We will only contact you if needed for official Census Bureau business. (</a:t>
            </a:r>
            <a:r>
              <a:rPr lang="en-US" u="sng" dirty="0"/>
              <a:t>Help)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206195" y="533400"/>
            <a:ext cx="30364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RESPONDENT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118175"/>
            <a:ext cx="8839200" cy="400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47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HOUSEHOLD DASHBOARD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1598" y="1295400"/>
            <a:ext cx="8540803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696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2800" y="457200"/>
            <a:ext cx="25106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POPCOUNT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265" y="1295401"/>
            <a:ext cx="9122735" cy="285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54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2800" y="457200"/>
            <a:ext cx="25106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POPCOUNT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112796"/>
            <a:ext cx="9122735" cy="285498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2209800"/>
            <a:ext cx="6961666" cy="23344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</p:pic>
    </p:spTree>
    <p:extLst>
      <p:ext uri="{BB962C8B-B14F-4D97-AF65-F5344CB8AC3E}">
        <p14:creationId xmlns:p14="http://schemas.microsoft.com/office/powerpoint/2010/main" val="32133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3800" y="228600"/>
            <a:ext cx="18277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PEOPLE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31" y="1252539"/>
            <a:ext cx="8888738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38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91000" y="304800"/>
            <a:ext cx="160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UC (1) </a:t>
            </a:r>
            <a:endParaRPr lang="en-US" sz="32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907296"/>
            <a:ext cx="8305800" cy="571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41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UC </a:t>
            </a:r>
            <a:r>
              <a:rPr lang="en-US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(2)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2757" y="1143000"/>
            <a:ext cx="8354043" cy="536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133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2400" y="457200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HOME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809" y="1371600"/>
            <a:ext cx="907757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37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762000"/>
            <a:ext cx="4572000" cy="22011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CAPTCHA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Check </a:t>
            </a:r>
            <a:r>
              <a:rPr lang="en-US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box below to enter the survey.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US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&lt;</a:t>
            </a:r>
            <a:r>
              <a:rPr lang="es-US" sz="1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reCAPTCHA</a:t>
            </a:r>
            <a:r>
              <a:rPr lang="es-US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&gt;</a:t>
            </a:r>
            <a:endParaRPr lang="en-US" sz="1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s-US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[</a:t>
            </a:r>
            <a:r>
              <a:rPr lang="es-US" sz="1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Submit</a:t>
            </a:r>
            <a:r>
              <a:rPr lang="es-US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] [Cancel]</a:t>
            </a:r>
            <a:endParaRPr lang="en-US" sz="1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83232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228600"/>
            <a:ext cx="33057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OWNER (rented)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860" y="1143000"/>
            <a:ext cx="9135140" cy="361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34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228600"/>
            <a:ext cx="33586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OWNER </a:t>
            </a:r>
            <a:r>
              <a:rPr lang="en-US" sz="32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(owned)</a:t>
            </a:r>
            <a:endParaRPr lang="en-US" sz="32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3400" y="848817"/>
            <a:ext cx="8229600" cy="304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94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336697"/>
            <a:ext cx="6629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DEMOGRAPHIC </a:t>
            </a:r>
            <a:r>
              <a:rPr lang="en-US" sz="32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DASHBOARD</a:t>
            </a:r>
            <a:endParaRPr lang="en-US" sz="32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21472"/>
            <a:ext cx="8458200" cy="544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7779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304800"/>
            <a:ext cx="7696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DEMOGRAPHIC DASHBOARD (Edit) </a:t>
            </a:r>
            <a:endParaRPr lang="en-US" sz="32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781" y="1295400"/>
            <a:ext cx="724241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936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8099" y="304800"/>
            <a:ext cx="79963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DEMOGRAPHIC </a:t>
            </a:r>
            <a:r>
              <a:rPr lang="en-US" sz="32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DASHBOARD (Resume)</a:t>
            </a:r>
            <a:endParaRPr lang="en-US" sz="32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099" y="1219200"/>
            <a:ext cx="798921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7466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92133" y="6524626"/>
            <a:ext cx="4267200" cy="3358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048000" y="304800"/>
            <a:ext cx="29915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ADD_PERSON</a:t>
            </a: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600" y="1143001"/>
            <a:ext cx="862249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79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92133" y="6524626"/>
            <a:ext cx="4267200" cy="3358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895600" y="228600"/>
            <a:ext cx="34724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REALATIONSHIP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3400" y="813375"/>
            <a:ext cx="8077200" cy="580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69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38600" y="381000"/>
            <a:ext cx="1066800" cy="533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SEX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49" y="1219201"/>
            <a:ext cx="9156648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6385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949" y="381000"/>
            <a:ext cx="7908851" cy="533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SEXRELEDIT </a:t>
            </a:r>
            <a:r>
              <a:rPr lang="en-US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(PTRSEXCONFIRM)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58" y="1371601"/>
            <a:ext cx="9103242" cy="357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875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949" y="381000"/>
            <a:ext cx="7908851" cy="533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SEXRELEDIT (PTRSEX2)</a:t>
            </a:r>
            <a:endParaRPr lang="en-US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219200"/>
            <a:ext cx="841949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278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04800"/>
            <a:ext cx="8382000" cy="5854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LOGIN</a:t>
            </a:r>
          </a:p>
          <a:p>
            <a:endParaRPr lang="en-US" sz="12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sz="12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sz="14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You </a:t>
            </a:r>
            <a:r>
              <a:rPr lang="en-US" sz="1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will need the materials we mailed to you in order to start.  All the information that you provide will remain confidential.</a:t>
            </a:r>
            <a:endParaRPr lang="en-US" sz="1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endParaRPr lang="en-US" sz="1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400" b="1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Please Log In</a:t>
            </a:r>
            <a:br>
              <a:rPr lang="en-US" sz="1400" b="1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1400" b="1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1400" b="1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14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Please enter the 12-digit USER ID found in the materials we mailed to you.</a:t>
            </a:r>
            <a:br>
              <a:rPr lang="en-US" sz="14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14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1400" b="1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User ID:</a:t>
            </a:r>
            <a:r>
              <a:rPr lang="en-US" sz="14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_____ - _____ - ____ </a:t>
            </a:r>
            <a:br>
              <a:rPr lang="en-US" sz="14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14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14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[Login button]</a:t>
            </a:r>
            <a:br>
              <a:rPr lang="en-US" sz="14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14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1400" b="1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If you do not have a USER ID, </a:t>
            </a:r>
            <a:r>
              <a:rPr lang="en-US" sz="1400" b="1" u="sng" dirty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click</a:t>
            </a:r>
            <a:r>
              <a:rPr lang="en-US" sz="1400" b="1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400" b="1" u="sng" dirty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here</a:t>
            </a:r>
            <a:r>
              <a:rPr lang="en-US" sz="1400" b="1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endParaRPr lang="en-US" sz="1400" b="1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sz="1400" dirty="0" smtClean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sz="14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4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&lt;</a:t>
            </a:r>
            <a:r>
              <a:rPr lang="en-US" sz="14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Image of User </a:t>
            </a:r>
            <a:r>
              <a:rPr lang="en-US" sz="14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IDlocation</a:t>
            </a:r>
            <a:r>
              <a:rPr lang="en-US" sz="14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&gt;</a:t>
            </a:r>
          </a:p>
          <a:p>
            <a:r>
              <a:rPr lang="en-US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</a:p>
          <a:p>
            <a:r>
              <a:rPr lang="en-US" sz="1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Where can I find my 12-digit USER ID? </a:t>
            </a:r>
            <a:endParaRPr lang="en-US" sz="1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0"/>
            <a:r>
              <a:rPr lang="en-US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 the enclosed LETTER, </a:t>
            </a:r>
            <a:r>
              <a:rPr lang="en-US" sz="1400" i="1" u="sng" dirty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click here </a:t>
            </a:r>
            <a:endParaRPr lang="en-US" sz="1400" u="sng" dirty="0">
              <a:solidFill>
                <a:srgbClr val="0070C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0"/>
            <a:r>
              <a:rPr lang="en-US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On the front of the QUESTIONNAIRE, </a:t>
            </a:r>
            <a:r>
              <a:rPr lang="en-US" sz="1400" i="1" u="sng" dirty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click here</a:t>
            </a:r>
            <a:endParaRPr lang="en-US" sz="1400" u="sng" dirty="0">
              <a:solidFill>
                <a:srgbClr val="0070C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0"/>
            <a:r>
              <a:rPr lang="en-US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Below the barcode on the POSTCARD, </a:t>
            </a:r>
            <a:r>
              <a:rPr lang="en-US" sz="1400" i="1" u="sng" dirty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click </a:t>
            </a:r>
            <a:r>
              <a:rPr lang="en-US" sz="1400" i="1" u="sng" dirty="0" smtClean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here</a:t>
            </a:r>
            <a:endParaRPr lang="en-US" sz="1400" u="sng" dirty="0">
              <a:solidFill>
                <a:srgbClr val="0070C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82775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381000"/>
            <a:ext cx="7086600" cy="533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SEXRELEDIT (REFSEXCONFIRM</a:t>
            </a:r>
            <a:r>
              <a:rPr lang="en-US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9200"/>
            <a:ext cx="906652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483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95400" y="381000"/>
            <a:ext cx="6629400" cy="533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SEXRELEDIT (REFSEX2)</a:t>
            </a:r>
            <a:endParaRPr lang="en-US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84" y="1219200"/>
            <a:ext cx="8442715" cy="503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3945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381000"/>
            <a:ext cx="6934200" cy="533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SEXRELEDIT (RELATION2)</a:t>
            </a:r>
            <a:endParaRPr lang="en-US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919715"/>
            <a:ext cx="8610600" cy="547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0381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14800" y="381000"/>
            <a:ext cx="10743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DOB</a:t>
            </a: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5744" y="1295400"/>
            <a:ext cx="8639279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96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HISP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18557" y="2226469"/>
            <a:ext cx="5506886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01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28650" y="2537037"/>
            <a:ext cx="3886200" cy="2642368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629150" y="2619043"/>
            <a:ext cx="3886200" cy="247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364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Placeholder </a:t>
            </a:r>
            <a:r>
              <a:rPr lang="en-US" smtClean="0"/>
              <a:t>for New </a:t>
            </a:r>
            <a:r>
              <a:rPr lang="en-US" dirty="0" smtClean="0"/>
              <a:t>Citizenship Screen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this person a citizen of the United States?</a:t>
            </a:r>
          </a:p>
          <a:p>
            <a:pPr lvl="1"/>
            <a:r>
              <a:rPr lang="en-US" dirty="0" smtClean="0"/>
              <a:t>Yes, born in the United States</a:t>
            </a:r>
          </a:p>
          <a:p>
            <a:pPr lvl="1"/>
            <a:r>
              <a:rPr lang="en-US" dirty="0" smtClean="0"/>
              <a:t>Yes, born in Puerto Rico, Guam, the U.S. Virgin Islands, or Northern Marianas</a:t>
            </a:r>
          </a:p>
          <a:p>
            <a:pPr lvl="1"/>
            <a:r>
              <a:rPr lang="en-US" dirty="0" smtClean="0"/>
              <a:t>Yes, born abroad of U.S. citizen parent or parents</a:t>
            </a:r>
          </a:p>
          <a:p>
            <a:pPr lvl="1"/>
            <a:r>
              <a:rPr lang="en-US" dirty="0" smtClean="0"/>
              <a:t>Yes, U.S. citizen by naturalization</a:t>
            </a:r>
          </a:p>
          <a:p>
            <a:pPr lvl="2"/>
            <a:r>
              <a:rPr lang="en-US" dirty="0" smtClean="0"/>
              <a:t>Year of naturalization ____</a:t>
            </a:r>
          </a:p>
          <a:p>
            <a:pPr lvl="1"/>
            <a:r>
              <a:rPr lang="en-US" dirty="0" smtClean="0"/>
              <a:t>No, not a U.S. citizen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1956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174744"/>
            <a:ext cx="57583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DASHBOARD Final Questions</a:t>
            </a:r>
            <a:endParaRPr lang="en-US" sz="32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990600"/>
            <a:ext cx="7690318" cy="523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3965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91000" y="304800"/>
            <a:ext cx="800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OC</a:t>
            </a: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1881" y="889575"/>
            <a:ext cx="8158456" cy="528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91000" y="304800"/>
            <a:ext cx="15985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OC_HH</a:t>
            </a:r>
            <a:endParaRPr lang="en-US" sz="32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600" y="1066800"/>
            <a:ext cx="8793905" cy="513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60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04800"/>
            <a:ext cx="8382000" cy="6285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LOGIN</a:t>
            </a:r>
          </a:p>
          <a:p>
            <a:endParaRPr lang="en-US" sz="12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sz="12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sz="14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sz="14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sz="1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sz="14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You </a:t>
            </a:r>
            <a:r>
              <a:rPr lang="en-US" sz="1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will need the materials we mailed to you in order to start.  All the information that you provide will remain confidential.</a:t>
            </a:r>
            <a:endParaRPr lang="en-US" sz="1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endParaRPr lang="en-US" sz="1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400" b="1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Please Log In</a:t>
            </a:r>
            <a:br>
              <a:rPr lang="en-US" sz="1400" b="1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1400" b="1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1400" b="1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14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Please enter the 12-digit USER ID found in the materials we mailed to you.</a:t>
            </a:r>
            <a:br>
              <a:rPr lang="en-US" sz="14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14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1400" b="1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User ID:</a:t>
            </a:r>
            <a:r>
              <a:rPr lang="en-US" sz="14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_____ - _____ - ____ </a:t>
            </a:r>
            <a:br>
              <a:rPr lang="en-US" sz="14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14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14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[Login button]</a:t>
            </a:r>
            <a:br>
              <a:rPr lang="en-US" sz="14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14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1400" b="1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If you do not have a USER ID, </a:t>
            </a:r>
            <a:r>
              <a:rPr lang="en-US" sz="1400" b="1" u="sng" dirty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click</a:t>
            </a:r>
            <a:r>
              <a:rPr lang="en-US" sz="1400" b="1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400" b="1" u="sng" dirty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here</a:t>
            </a:r>
            <a:r>
              <a:rPr lang="en-US" sz="1400" b="1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endParaRPr lang="en-US" sz="1400" b="1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sz="14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4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&lt;</a:t>
            </a:r>
            <a:r>
              <a:rPr lang="en-US" sz="14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Image of User </a:t>
            </a:r>
            <a:r>
              <a:rPr lang="en-US" sz="14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IDlocation</a:t>
            </a:r>
            <a:r>
              <a:rPr lang="en-US" sz="14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&gt;</a:t>
            </a:r>
          </a:p>
          <a:p>
            <a:r>
              <a:rPr lang="en-US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</a:p>
          <a:p>
            <a:r>
              <a:rPr lang="en-US" sz="1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Where can I find my 12-digit USER ID? </a:t>
            </a:r>
            <a:endParaRPr lang="en-US" sz="1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0"/>
            <a:r>
              <a:rPr lang="en-US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 the enclosed LETTER, </a:t>
            </a:r>
            <a:r>
              <a:rPr lang="en-US" sz="1400" i="1" u="sng" dirty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click here </a:t>
            </a:r>
            <a:endParaRPr lang="en-US" sz="1400" u="sng" dirty="0">
              <a:solidFill>
                <a:srgbClr val="0070C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0"/>
            <a:r>
              <a:rPr lang="en-US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On the front of the QUESTIONNAIRE, </a:t>
            </a:r>
            <a:r>
              <a:rPr lang="en-US" sz="1400" i="1" u="sng" dirty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click here</a:t>
            </a:r>
            <a:endParaRPr lang="en-US" sz="1400" u="sng" dirty="0">
              <a:solidFill>
                <a:srgbClr val="0070C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0"/>
            <a:r>
              <a:rPr lang="en-US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Below the barcode on the POSTCARD, </a:t>
            </a:r>
            <a:r>
              <a:rPr lang="en-US" sz="1400" i="1" u="sng" dirty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click </a:t>
            </a:r>
            <a:r>
              <a:rPr lang="en-US" sz="1400" i="1" u="sng" dirty="0" smtClean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here</a:t>
            </a:r>
            <a:endParaRPr lang="en-US" sz="1400" u="sng" dirty="0">
              <a:solidFill>
                <a:srgbClr val="0070C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12"/>
          <a:stretch/>
        </p:blipFill>
        <p:spPr bwMode="auto">
          <a:xfrm>
            <a:off x="591879" y="762000"/>
            <a:ext cx="8229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5439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91000" y="304800"/>
            <a:ext cx="12795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OC_P</a:t>
            </a:r>
            <a:endParaRPr lang="en-US" sz="32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6524" y="1066800"/>
            <a:ext cx="7931676" cy="548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2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3800" y="457200"/>
            <a:ext cx="17363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SUBMIT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52600"/>
            <a:ext cx="9144000" cy="233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1096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304800"/>
            <a:ext cx="47243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DASHBOARD (SUBMIT)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3400" y="889575"/>
            <a:ext cx="7924800" cy="565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8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0" y="381000"/>
            <a:ext cx="33554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CONFIRMATION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143000"/>
            <a:ext cx="904009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02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LETTER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Show the lead letter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26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457200"/>
            <a:ext cx="8305800" cy="5823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LOGIN</a:t>
            </a:r>
          </a:p>
          <a:p>
            <a:endParaRPr lang="en-US" sz="16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sz="16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You will need the materials we mailed to you in order to start.  All the information that you provide will remain confidential.</a:t>
            </a:r>
            <a:endParaRPr lang="en-US" sz="1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endParaRPr lang="en-US" sz="1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400" b="1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Please Log In</a:t>
            </a:r>
            <a:br>
              <a:rPr lang="en-US" sz="1400" b="1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1400" b="1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1400" b="1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14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Please enter the 12-digit USER ID found in the materials we mailed to you.</a:t>
            </a:r>
            <a:br>
              <a:rPr lang="en-US" sz="14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14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1400" b="1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User ID:</a:t>
            </a:r>
            <a:r>
              <a:rPr lang="en-US" sz="14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_____ - _____ - ____ </a:t>
            </a:r>
            <a:br>
              <a:rPr lang="en-US" sz="14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14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14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[Login button]</a:t>
            </a:r>
            <a:br>
              <a:rPr lang="en-US" sz="14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14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1400" b="1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If you do not have a USER ID, </a:t>
            </a:r>
            <a:r>
              <a:rPr lang="en-US" sz="1400" b="1" u="sng" dirty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click</a:t>
            </a:r>
            <a:r>
              <a:rPr lang="en-US" sz="1400" b="1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400" b="1" u="sng" dirty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here</a:t>
            </a:r>
            <a:r>
              <a:rPr lang="en-US" sz="1400" b="1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endParaRPr lang="en-US" sz="1400" b="1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sz="14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4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&lt;Image of User </a:t>
            </a:r>
            <a:r>
              <a:rPr lang="en-US" sz="14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IDlocation</a:t>
            </a:r>
            <a:r>
              <a:rPr lang="en-US" sz="14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&gt;</a:t>
            </a:r>
          </a:p>
          <a:p>
            <a:r>
              <a:rPr lang="en-US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</a:p>
          <a:p>
            <a:r>
              <a:rPr lang="en-US" sz="1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Where can I find my 12-digit USER ID? </a:t>
            </a:r>
            <a:endParaRPr lang="en-US" sz="1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0"/>
            <a:r>
              <a:rPr lang="en-US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 the enclosed LETTER, </a:t>
            </a:r>
            <a:r>
              <a:rPr lang="en-US" sz="1400" i="1" u="sng" dirty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click here </a:t>
            </a:r>
            <a:endParaRPr lang="en-US" sz="1400" u="sng" dirty="0">
              <a:solidFill>
                <a:srgbClr val="0070C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0"/>
            <a:r>
              <a:rPr lang="en-US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On the front of the QUESTIONNAIRE, </a:t>
            </a:r>
            <a:r>
              <a:rPr lang="en-US" sz="1400" i="1" u="sng" dirty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click here</a:t>
            </a:r>
            <a:endParaRPr lang="en-US" sz="1400" u="sng" dirty="0">
              <a:solidFill>
                <a:srgbClr val="0070C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0"/>
            <a:r>
              <a:rPr lang="en-US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Below the barcode on the POSTCARD, </a:t>
            </a:r>
            <a:r>
              <a:rPr lang="en-US" sz="1400" i="1" u="sng" dirty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click here</a:t>
            </a:r>
            <a:endParaRPr lang="en-US" sz="1400" u="sng" dirty="0">
              <a:solidFill>
                <a:srgbClr val="0070C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219200"/>
            <a:ext cx="41910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Login failed. Please try again.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2387746"/>
            <a:ext cx="6781800" cy="646331"/>
          </a:xfrm>
          <a:prstGeom prst="rect">
            <a:avLst/>
          </a:prstGeom>
          <a:solidFill>
            <a:srgbClr val="FF7979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Your account has been temporarily locked. You will be able to access the survey in 30 minutes.</a:t>
            </a:r>
          </a:p>
        </p:txBody>
      </p:sp>
    </p:spTree>
    <p:extLst>
      <p:ext uri="{BB962C8B-B14F-4D97-AF65-F5344CB8AC3E}">
        <p14:creationId xmlns:p14="http://schemas.microsoft.com/office/powerpoint/2010/main" val="576854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09800" y="457200"/>
            <a:ext cx="4572000" cy="33455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CONFIRM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400" b="1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Are </a:t>
            </a:r>
            <a:r>
              <a:rPr lang="en-US" sz="1400" b="1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you completing the 2018 Census Test for the address below?</a:t>
            </a:r>
            <a:r>
              <a:rPr lang="en-US" sz="14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400" u="sng" dirty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(Help)</a:t>
            </a:r>
            <a:endParaRPr lang="en-US" sz="1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endParaRPr lang="en-US" sz="1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&lt;FULL ADDRESS&gt;</a:t>
            </a:r>
            <a:endParaRPr lang="en-US" sz="1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endParaRPr lang="en-US" sz="1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4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• Yes</a:t>
            </a:r>
            <a:br>
              <a:rPr lang="en-US" sz="14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14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• No</a:t>
            </a:r>
            <a:endParaRPr lang="en-US" sz="1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4771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685800"/>
            <a:ext cx="6477000" cy="2162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VERIFY_ADDRESS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400" b="1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On </a:t>
            </a:r>
            <a:r>
              <a:rPr lang="en-US" sz="1400" b="1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&lt;REFDATE&gt;, will you be living or staying at &lt;ADDRESS&gt;?</a:t>
            </a:r>
            <a:r>
              <a:rPr lang="en-US" sz="14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400" b="1" u="sng" dirty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(Help)</a:t>
            </a:r>
            <a:endParaRPr lang="en-US" sz="1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● </a:t>
            </a:r>
            <a:r>
              <a:rPr lang="en-US" sz="1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r>
              <a:rPr lang="en-US" sz="1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Yes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● </a:t>
            </a:r>
            <a:r>
              <a:rPr lang="en-US" sz="1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r>
              <a:rPr lang="en-US" sz="1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No</a:t>
            </a:r>
            <a:endParaRPr lang="en-US" sz="1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089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05200" y="152400"/>
            <a:ext cx="25811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RESIDENCE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066800"/>
            <a:ext cx="8571719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282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152400"/>
            <a:ext cx="38811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STAN_RESIDENCE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-454" b="72372"/>
          <a:stretch/>
        </p:blipFill>
        <p:spPr>
          <a:xfrm>
            <a:off x="304800" y="737175"/>
            <a:ext cx="8610600" cy="12026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" y="2044006"/>
            <a:ext cx="86106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Please </a:t>
            </a:r>
            <a:r>
              <a:rPr lang="en-US" sz="1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review your address</a:t>
            </a:r>
            <a:endParaRPr lang="en-US" sz="1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Here is the address you submitted using standard abbreviations and formatting. </a:t>
            </a:r>
            <a:r>
              <a:rPr lang="en-US" sz="1400" b="1" u="sng" dirty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(help)</a:t>
            </a:r>
            <a:endParaRPr lang="en-US" sz="1400" u="sng" dirty="0">
              <a:solidFill>
                <a:srgbClr val="0070C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4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If the address is correct, select “Submit”. If you would like to make changes, select “Edit”.</a:t>
            </a:r>
            <a:endParaRPr lang="en-US" sz="1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4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&lt;Full standardized address&gt;</a:t>
            </a:r>
            <a:endParaRPr lang="en-US" sz="1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</a:p>
          <a:p>
            <a:r>
              <a:rPr lang="en-US" sz="1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Please make the necessary changes in the fields below.</a:t>
            </a:r>
            <a:endParaRPr lang="en-US" sz="1400" dirty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107" t="44748"/>
          <a:stretch/>
        </p:blipFill>
        <p:spPr>
          <a:xfrm>
            <a:off x="381000" y="3200400"/>
            <a:ext cx="8476859" cy="240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33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11328</TotalTime>
  <Words>1844</Words>
  <Application>Microsoft Office PowerPoint</Application>
  <PresentationFormat>On-screen Show (4:3)</PresentationFormat>
  <Paragraphs>352</Paragraphs>
  <Slides>44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 Unicode MS</vt:lpstr>
      <vt:lpstr>Arial</vt:lpstr>
      <vt:lpstr>Calibri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HOUSEHOLD DASHBOARD</vt:lpstr>
      <vt:lpstr>PowerPoint Presentation</vt:lpstr>
      <vt:lpstr>PowerPoint Presentation</vt:lpstr>
      <vt:lpstr>PowerPoint Presentation</vt:lpstr>
      <vt:lpstr>PowerPoint Presentation</vt:lpstr>
      <vt:lpstr>UC (2)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HISP</vt:lpstr>
      <vt:lpstr>RACE</vt:lpstr>
      <vt:lpstr>Placeholder for New Citizenship Screen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INITIAL LETTER</vt:lpstr>
    </vt:vector>
  </TitlesOfParts>
  <Company>U.S. Department of Commerce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olmst001</dc:creator>
  <cp:lastModifiedBy>Mikelyn V Meyers (CENSUS/CSM FED)</cp:lastModifiedBy>
  <cp:revision>179</cp:revision>
  <cp:lastPrinted>2015-02-19T21:36:37Z</cp:lastPrinted>
  <dcterms:created xsi:type="dcterms:W3CDTF">2014-03-11T17:19:35Z</dcterms:created>
  <dcterms:modified xsi:type="dcterms:W3CDTF">2018-04-11T16:40:20Z</dcterms:modified>
</cp:coreProperties>
</file>